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16.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9" r:id="rId3"/>
  </p:sldMasterIdLst>
  <p:notesMasterIdLst>
    <p:notesMasterId r:id="rId43"/>
  </p:notesMasterIdLst>
  <p:handoutMasterIdLst>
    <p:handoutMasterId r:id="rId44"/>
  </p:handoutMasterIdLst>
  <p:sldIdLst>
    <p:sldId id="256" r:id="rId4"/>
    <p:sldId id="276" r:id="rId5"/>
    <p:sldId id="287" r:id="rId6"/>
    <p:sldId id="278" r:id="rId7"/>
    <p:sldId id="267" r:id="rId8"/>
    <p:sldId id="288" r:id="rId9"/>
    <p:sldId id="285" r:id="rId10"/>
    <p:sldId id="289" r:id="rId11"/>
    <p:sldId id="279" r:id="rId12"/>
    <p:sldId id="280" r:id="rId13"/>
    <p:sldId id="290" r:id="rId14"/>
    <p:sldId id="295" r:id="rId15"/>
    <p:sldId id="296" r:id="rId16"/>
    <p:sldId id="307" r:id="rId17"/>
    <p:sldId id="297" r:id="rId18"/>
    <p:sldId id="291" r:id="rId19"/>
    <p:sldId id="268" r:id="rId20"/>
    <p:sldId id="269" r:id="rId21"/>
    <p:sldId id="298" r:id="rId22"/>
    <p:sldId id="309" r:id="rId23"/>
    <p:sldId id="299" r:id="rId24"/>
    <p:sldId id="286" r:id="rId25"/>
    <p:sldId id="292" r:id="rId26"/>
    <p:sldId id="293" r:id="rId27"/>
    <p:sldId id="294" r:id="rId28"/>
    <p:sldId id="305" r:id="rId29"/>
    <p:sldId id="300" r:id="rId30"/>
    <p:sldId id="260" r:id="rId31"/>
    <p:sldId id="261" r:id="rId32"/>
    <p:sldId id="263" r:id="rId33"/>
    <p:sldId id="303" r:id="rId34"/>
    <p:sldId id="275" r:id="rId35"/>
    <p:sldId id="306" r:id="rId36"/>
    <p:sldId id="308" r:id="rId37"/>
    <p:sldId id="274" r:id="rId38"/>
    <p:sldId id="265" r:id="rId39"/>
    <p:sldId id="310" r:id="rId40"/>
    <p:sldId id="301" r:id="rId41"/>
    <p:sldId id="258" r:id="rId42"/>
  </p:sldIdLst>
  <p:sldSz cx="9144000" cy="6858000" type="screen4x3"/>
  <p:notesSz cx="6797675" cy="99282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94" autoAdjust="0"/>
  </p:normalViewPr>
  <p:slideViewPr>
    <p:cSldViewPr snapToGrid="0" snapToObjects="1" showGuides="1">
      <p:cViewPr>
        <p:scale>
          <a:sx n="66" d="100"/>
          <a:sy n="66" d="100"/>
        </p:scale>
        <p:origin x="-150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Khajavi\Documents\Child%20Survival%20CTA\Newborn\2013%2004%2013%20ARR%20graph.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Shef:Dropbox:LSHTM:Projects:GNAP_2035:Update%20reports:2013_4_2:GNAP_analysi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hef:Dropbox:LSHTM:Projects:GNAP_2035:Update%20reports:2013_4_2:GNAP_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hef:Dropbox:LSHTM:Projects:GNAP_2035:Update%20reports:2013_4_2:GNAP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70848587163368E-2"/>
          <c:y val="3.1909179906772896E-2"/>
          <c:w val="0.90785442619647416"/>
          <c:h val="0.89606864929715158"/>
        </c:manualLayout>
      </c:layout>
      <c:lineChart>
        <c:grouping val="standard"/>
        <c:varyColors val="0"/>
        <c:ser>
          <c:idx val="1"/>
          <c:order val="0"/>
          <c:tx>
            <c:strRef>
              <c:f>'Graph for PPT 060112'!$A$7</c:f>
              <c:strCache>
                <c:ptCount val="1"/>
                <c:pt idx="0">
                  <c:v>Projected- World (Annualized Rate of Change -2.5%) </c:v>
                </c:pt>
              </c:strCache>
            </c:strRef>
          </c:tx>
          <c:spPr>
            <a:ln>
              <a:solidFill>
                <a:srgbClr val="FF0000"/>
              </a:solidFill>
            </a:ln>
          </c:spPr>
          <c:marker>
            <c:symbol val="none"/>
          </c:marker>
          <c:cat>
            <c:numRef>
              <c:f>'PPT 20130415'!$F$3:$AI$3</c:f>
              <c:numCache>
                <c:formatCode>General</c:formatCode>
                <c:ptCount val="30"/>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numCache>
            </c:numRef>
          </c:cat>
          <c:val>
            <c:numRef>
              <c:f>'Graph for PPT 060112'!$F$7:$BM$7</c:f>
              <c:numCache>
                <c:formatCode>General</c:formatCode>
                <c:ptCount val="60"/>
                <c:pt idx="0">
                  <c:v>88</c:v>
                </c:pt>
                <c:pt idx="1">
                  <c:v>82</c:v>
                </c:pt>
                <c:pt idx="2">
                  <c:v>73</c:v>
                </c:pt>
                <c:pt idx="3">
                  <c:v>65</c:v>
                </c:pt>
                <c:pt idx="4">
                  <c:v>57</c:v>
                </c:pt>
                <c:pt idx="5" formatCode="0">
                  <c:v>55.575000000000003</c:v>
                </c:pt>
                <c:pt idx="6" formatCode="0">
                  <c:v>54.185625000000002</c:v>
                </c:pt>
                <c:pt idx="7" formatCode="0">
                  <c:v>52.830984374999993</c:v>
                </c:pt>
                <c:pt idx="8" formatCode="0">
                  <c:v>51.51020976562495</c:v>
                </c:pt>
                <c:pt idx="9" formatCode="0">
                  <c:v>50.222454521484366</c:v>
                </c:pt>
                <c:pt idx="10" formatCode="0">
                  <c:v>48.966893158447213</c:v>
                </c:pt>
                <c:pt idx="11" formatCode="0">
                  <c:v>47.742720829486082</c:v>
                </c:pt>
                <c:pt idx="12" formatCode="0">
                  <c:v>46.549152808748964</c:v>
                </c:pt>
                <c:pt idx="13" formatCode="0">
                  <c:v>45.385423988530199</c:v>
                </c:pt>
                <c:pt idx="14" formatCode="0">
                  <c:v>44.250788388816943</c:v>
                </c:pt>
                <c:pt idx="15" formatCode="0">
                  <c:v>43.144518679096478</c:v>
                </c:pt>
                <c:pt idx="16" formatCode="0">
                  <c:v>42.065905712119175</c:v>
                </c:pt>
                <c:pt idx="17" formatCode="0">
                  <c:v>41.014258069316043</c:v>
                </c:pt>
                <c:pt idx="18" formatCode="0">
                  <c:v>39.988901617583224</c:v>
                </c:pt>
                <c:pt idx="19" formatCode="0">
                  <c:v>38.989179077143575</c:v>
                </c:pt>
                <c:pt idx="20" formatCode="0">
                  <c:v>38.014449600214974</c:v>
                </c:pt>
                <c:pt idx="21" formatCode="0">
                  <c:v>37.064088360209645</c:v>
                </c:pt>
                <c:pt idx="22" formatCode="0">
                  <c:v>36.137486151204335</c:v>
                </c:pt>
                <c:pt idx="23" formatCode="0">
                  <c:v>35.23404899742431</c:v>
                </c:pt>
                <c:pt idx="24" formatCode="0">
                  <c:v>34.353197772488649</c:v>
                </c:pt>
                <c:pt idx="25" formatCode="0">
                  <c:v>33.494367828176479</c:v>
                </c:pt>
                <c:pt idx="26" formatCode="0">
                  <c:v>32.657008632472056</c:v>
                </c:pt>
                <c:pt idx="27" formatCode="0">
                  <c:v>31.840583416660262</c:v>
                </c:pt>
                <c:pt idx="28" formatCode="0">
                  <c:v>31.044568831243733</c:v>
                </c:pt>
                <c:pt idx="29" formatCode="0">
                  <c:v>30.268454610462637</c:v>
                </c:pt>
                <c:pt idx="30" formatCode="0">
                  <c:v>29.511743245201089</c:v>
                </c:pt>
                <c:pt idx="31" formatCode="0">
                  <c:v>28.773949664071043</c:v>
                </c:pt>
                <c:pt idx="32" formatCode="0">
                  <c:v>28.054600922469287</c:v>
                </c:pt>
                <c:pt idx="33" formatCode="0">
                  <c:v>27.353235899407554</c:v>
                </c:pt>
                <c:pt idx="34" formatCode="0">
                  <c:v>26.669405001922343</c:v>
                </c:pt>
                <c:pt idx="35" formatCode="0">
                  <c:v>26.002669876874268</c:v>
                </c:pt>
                <c:pt idx="36" formatCode="0">
                  <c:v>25.352603129952445</c:v>
                </c:pt>
                <c:pt idx="37" formatCode="0">
                  <c:v>24.718788051703626</c:v>
                </c:pt>
                <c:pt idx="38" formatCode="0">
                  <c:v>24.100818350411064</c:v>
                </c:pt>
                <c:pt idx="39" formatCode="0">
                  <c:v>23.498297891650743</c:v>
                </c:pt>
                <c:pt idx="40" formatCode="0">
                  <c:v>22.910840444359494</c:v>
                </c:pt>
                <c:pt idx="41" formatCode="0">
                  <c:v>22.338069433250528</c:v>
                </c:pt>
                <c:pt idx="42" formatCode="0">
                  <c:v>21.779617697419226</c:v>
                </c:pt>
                <c:pt idx="43" formatCode="0">
                  <c:v>21.235127254983727</c:v>
                </c:pt>
                <c:pt idx="44" formatCode="0">
                  <c:v>20.704249073609141</c:v>
                </c:pt>
                <c:pt idx="45" formatCode="0">
                  <c:v>20.186642846768883</c:v>
                </c:pt>
                <c:pt idx="46" formatCode="0">
                  <c:v>19.681976775599715</c:v>
                </c:pt>
                <c:pt idx="47" formatCode="0">
                  <c:v>19.189927356209733</c:v>
                </c:pt>
                <c:pt idx="48" formatCode="0">
                  <c:v>18.710179172304478</c:v>
                </c:pt>
                <c:pt idx="49" formatCode="0">
                  <c:v>18.242424692996845</c:v>
                </c:pt>
                <c:pt idx="50" formatCode="0">
                  <c:v>17.786364075671912</c:v>
                </c:pt>
                <c:pt idx="51" formatCode="0">
                  <c:v>17.341704973780129</c:v>
                </c:pt>
                <c:pt idx="52" formatCode="0">
                  <c:v>16.908162349435617</c:v>
                </c:pt>
                <c:pt idx="53" formatCode="0">
                  <c:v>16.485458290699729</c:v>
                </c:pt>
                <c:pt idx="54" formatCode="0">
                  <c:v>16.073321833432235</c:v>
                </c:pt>
                <c:pt idx="55" formatCode="0">
                  <c:v>15.671488787596449</c:v>
                </c:pt>
                <c:pt idx="56" formatCode="0">
                  <c:v>15.279701567906539</c:v>
                </c:pt>
                <c:pt idx="57" formatCode="0">
                  <c:v>14.897709028708874</c:v>
                </c:pt>
                <c:pt idx="58" formatCode="0">
                  <c:v>14.525266302991151</c:v>
                </c:pt>
                <c:pt idx="59" formatCode="0">
                  <c:v>14.162134645416376</c:v>
                </c:pt>
              </c:numCache>
            </c:numRef>
          </c:val>
          <c:smooth val="0"/>
        </c:ser>
        <c:ser>
          <c:idx val="3"/>
          <c:order val="1"/>
          <c:tx>
            <c:strRef>
              <c:f>'PPT 20130415'!$A$12</c:f>
              <c:strCache>
                <c:ptCount val="1"/>
                <c:pt idx="0">
                  <c:v>Projected- World (Annualized Rate of Change  -5.2% FROM 2015)</c:v>
                </c:pt>
              </c:strCache>
            </c:strRef>
          </c:tx>
          <c:spPr>
            <a:ln>
              <a:solidFill>
                <a:srgbClr val="0070C0"/>
              </a:solidFill>
            </a:ln>
          </c:spPr>
          <c:marker>
            <c:symbol val="none"/>
          </c:marker>
          <c:cat>
            <c:numRef>
              <c:f>'PPT 20130415'!$F$3:$AI$3</c:f>
              <c:numCache>
                <c:formatCode>General</c:formatCode>
                <c:ptCount val="30"/>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numCache>
            </c:numRef>
          </c:cat>
          <c:val>
            <c:numRef>
              <c:f>'PPT 20130415'!$F$12:$BM$12</c:f>
              <c:numCache>
                <c:formatCode>General</c:formatCode>
                <c:ptCount val="60"/>
                <c:pt idx="9" formatCode="0">
                  <c:v>44</c:v>
                </c:pt>
                <c:pt idx="10" formatCode="0">
                  <c:v>41.712000000000003</c:v>
                </c:pt>
                <c:pt idx="11" formatCode="0">
                  <c:v>39.54297600000001</c:v>
                </c:pt>
                <c:pt idx="12" formatCode="0">
                  <c:v>37.486741248000001</c:v>
                </c:pt>
                <c:pt idx="13" formatCode="0">
                  <c:v>35.537430703103993</c:v>
                </c:pt>
                <c:pt idx="14" formatCode="0">
                  <c:v>33.689484306542504</c:v>
                </c:pt>
                <c:pt idx="15" formatCode="0">
                  <c:v>31.937631122602365</c:v>
                </c:pt>
                <c:pt idx="16" formatCode="0">
                  <c:v>30.276874304227039</c:v>
                </c:pt>
                <c:pt idx="17" formatCode="0">
                  <c:v>28.70247684040719</c:v>
                </c:pt>
                <c:pt idx="18" formatCode="0">
                  <c:v>27.209948044706056</c:v>
                </c:pt>
                <c:pt idx="19" formatCode="0">
                  <c:v>25.795030746381297</c:v>
                </c:pt>
                <c:pt idx="20" formatCode="0">
                  <c:v>24.453689147569484</c:v>
                </c:pt>
                <c:pt idx="21" formatCode="0">
                  <c:v>23.182097311895888</c:v>
                </c:pt>
                <c:pt idx="22" formatCode="0">
                  <c:v>21.976628251677276</c:v>
                </c:pt>
                <c:pt idx="23" formatCode="0">
                  <c:v>20.833843582590088</c:v>
                </c:pt>
                <c:pt idx="24" formatCode="0">
                  <c:v>19.750483716295424</c:v>
                </c:pt>
                <c:pt idx="25" formatCode="0">
                  <c:v>18.723458563048041</c:v>
                </c:pt>
                <c:pt idx="26" formatCode="0">
                  <c:v>17.749838717769542</c:v>
                </c:pt>
                <c:pt idx="27" formatCode="0">
                  <c:v>16.82684710444553</c:v>
                </c:pt>
                <c:pt idx="28" formatCode="0">
                  <c:v>15.951851055014359</c:v>
                </c:pt>
                <c:pt idx="29" formatCode="0">
                  <c:v>15.122354800153612</c:v>
                </c:pt>
                <c:pt idx="30" formatCode="0">
                  <c:v>14.335992350545636</c:v>
                </c:pt>
                <c:pt idx="31" formatCode="0">
                  <c:v>13.590520748317251</c:v>
                </c:pt>
                <c:pt idx="32" formatCode="0">
                  <c:v>12.883813669404754</c:v>
                </c:pt>
                <c:pt idx="33" formatCode="0">
                  <c:v>12.213855358595707</c:v>
                </c:pt>
                <c:pt idx="34" formatCode="0">
                  <c:v>11.578734879948753</c:v>
                </c:pt>
                <c:pt idx="35" formatCode="0">
                  <c:v>10.9766406661914</c:v>
                </c:pt>
                <c:pt idx="36" formatCode="0">
                  <c:v>10.405855351549457</c:v>
                </c:pt>
                <c:pt idx="37" formatCode="0">
                  <c:v>9.8647508732688767</c:v>
                </c:pt>
                <c:pt idx="38" formatCode="0">
                  <c:v>9.3517838278589025</c:v>
                </c:pt>
                <c:pt idx="39" formatCode="0">
                  <c:v>8.8654910688102415</c:v>
                </c:pt>
                <c:pt idx="40" formatCode="0">
                  <c:v>8.4044855332321049</c:v>
                </c:pt>
                <c:pt idx="41" formatCode="0">
                  <c:v>7.9674522855040308</c:v>
                </c:pt>
                <c:pt idx="42" formatCode="0">
                  <c:v>7.5531447666578089</c:v>
                </c:pt>
                <c:pt idx="43" formatCode="0">
                  <c:v>7.1603812387916026</c:v>
                </c:pt>
                <c:pt idx="44" formatCode="0">
                  <c:v>6.788041414374451</c:v>
                </c:pt>
                <c:pt idx="45" formatCode="0">
                  <c:v>6.4350632608269729</c:v>
                </c:pt>
                <c:pt idx="46" formatCode="0">
                  <c:v>6.1004399712639685</c:v>
                </c:pt>
                <c:pt idx="47" formatCode="0">
                  <c:v>5.7832170927582434</c:v>
                </c:pt>
                <c:pt idx="48" formatCode="0">
                  <c:v>5.4824898039348184</c:v>
                </c:pt>
                <c:pt idx="49" formatCode="0">
                  <c:v>5.1974003341301982</c:v>
                </c:pt>
                <c:pt idx="50" formatCode="0">
                  <c:v>4.9271355167554196</c:v>
                </c:pt>
                <c:pt idx="51" formatCode="0">
                  <c:v>4.6709244698841506</c:v>
                </c:pt>
                <c:pt idx="52" formatCode="0">
                  <c:v>4.4280363974501764</c:v>
                </c:pt>
                <c:pt idx="53" formatCode="0">
                  <c:v>4.1977785047827654</c:v>
                </c:pt>
                <c:pt idx="54" formatCode="0">
                  <c:v>3.9794940225340607</c:v>
                </c:pt>
                <c:pt idx="55" formatCode="0">
                  <c:v>3.772560333362287</c:v>
                </c:pt>
                <c:pt idx="56" formatCode="0">
                  <c:v>3.5763871960274511</c:v>
                </c:pt>
                <c:pt idx="57" formatCode="0">
                  <c:v>3.3904150618340227</c:v>
                </c:pt>
                <c:pt idx="58" formatCode="0">
                  <c:v>3.2141134786186552</c:v>
                </c:pt>
                <c:pt idx="59" formatCode="0">
                  <c:v>3.0469795777304842</c:v>
                </c:pt>
              </c:numCache>
            </c:numRef>
          </c:val>
          <c:smooth val="0"/>
        </c:ser>
        <c:ser>
          <c:idx val="4"/>
          <c:order val="2"/>
          <c:tx>
            <c:strRef>
              <c:f>'PPT 20130415'!$A$11</c:f>
              <c:strCache>
                <c:ptCount val="1"/>
                <c:pt idx="0">
                  <c:v>Projected- World (Annualized Rate of Change  -5.2% to 2015)</c:v>
                </c:pt>
              </c:strCache>
            </c:strRef>
          </c:tx>
          <c:spPr>
            <a:ln>
              <a:solidFill>
                <a:srgbClr val="B06D14"/>
              </a:solidFill>
            </a:ln>
          </c:spPr>
          <c:marker>
            <c:symbol val="none"/>
          </c:marker>
          <c:dPt>
            <c:idx val="5"/>
            <c:bubble3D val="0"/>
            <c:spPr>
              <a:ln>
                <a:solidFill>
                  <a:schemeClr val="accent1">
                    <a:lumMod val="25000"/>
                  </a:schemeClr>
                </a:solidFill>
              </a:ln>
            </c:spPr>
          </c:dPt>
          <c:dPt>
            <c:idx val="6"/>
            <c:bubble3D val="0"/>
            <c:spPr>
              <a:ln>
                <a:solidFill>
                  <a:schemeClr val="accent1">
                    <a:lumMod val="25000"/>
                  </a:schemeClr>
                </a:solidFill>
              </a:ln>
            </c:spPr>
          </c:dPt>
          <c:dPt>
            <c:idx val="7"/>
            <c:bubble3D val="0"/>
            <c:spPr>
              <a:ln>
                <a:solidFill>
                  <a:schemeClr val="accent1">
                    <a:lumMod val="25000"/>
                  </a:schemeClr>
                </a:solidFill>
              </a:ln>
            </c:spPr>
          </c:dPt>
          <c:dPt>
            <c:idx val="8"/>
            <c:bubble3D val="0"/>
            <c:spPr>
              <a:ln>
                <a:solidFill>
                  <a:schemeClr val="accent1">
                    <a:lumMod val="25000"/>
                  </a:schemeClr>
                </a:solidFill>
              </a:ln>
            </c:spPr>
          </c:dPt>
          <c:dPt>
            <c:idx val="9"/>
            <c:bubble3D val="0"/>
            <c:spPr>
              <a:ln>
                <a:solidFill>
                  <a:schemeClr val="accent1">
                    <a:lumMod val="25000"/>
                  </a:schemeClr>
                </a:solidFill>
              </a:ln>
            </c:spPr>
          </c:dPt>
          <c:cat>
            <c:numRef>
              <c:f>'PPT 20130415'!$F$3:$AI$3</c:f>
              <c:numCache>
                <c:formatCode>General</c:formatCode>
                <c:ptCount val="30"/>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numCache>
            </c:numRef>
          </c:cat>
          <c:val>
            <c:numRef>
              <c:f>'PPT 20130415'!$F$11:$BM$11</c:f>
              <c:numCache>
                <c:formatCode>General</c:formatCode>
                <c:ptCount val="60"/>
                <c:pt idx="0">
                  <c:v>88</c:v>
                </c:pt>
                <c:pt idx="1">
                  <c:v>82</c:v>
                </c:pt>
                <c:pt idx="2">
                  <c:v>73</c:v>
                </c:pt>
                <c:pt idx="3">
                  <c:v>65</c:v>
                </c:pt>
                <c:pt idx="4">
                  <c:v>57</c:v>
                </c:pt>
                <c:pt idx="5" formatCode="0">
                  <c:v>54.036000000000008</c:v>
                </c:pt>
                <c:pt idx="6" formatCode="0">
                  <c:v>51.226128000000045</c:v>
                </c:pt>
                <c:pt idx="7" formatCode="0">
                  <c:v>48.562369344000061</c:v>
                </c:pt>
                <c:pt idx="8" formatCode="0">
                  <c:v>46.037126138112008</c:v>
                </c:pt>
                <c:pt idx="9" formatCode="0">
                  <c:v>43.643195578930161</c:v>
                </c:pt>
              </c:numCache>
            </c:numRef>
          </c:val>
          <c:smooth val="0"/>
        </c:ser>
        <c:ser>
          <c:idx val="5"/>
          <c:order val="3"/>
          <c:tx>
            <c:strRef>
              <c:f>'PPT 20130415'!$A$13</c:f>
              <c:strCache>
                <c:ptCount val="1"/>
                <c:pt idx="0">
                  <c:v>NMR at current ARR</c:v>
                </c:pt>
              </c:strCache>
            </c:strRef>
          </c:tx>
          <c:spPr>
            <a:ln>
              <a:solidFill>
                <a:schemeClr val="accent2">
                  <a:lumMod val="60000"/>
                  <a:lumOff val="40000"/>
                </a:schemeClr>
              </a:solidFill>
            </a:ln>
          </c:spPr>
          <c:marker>
            <c:symbol val="none"/>
          </c:marker>
          <c:cat>
            <c:numRef>
              <c:f>'PPT 20130415'!$F$3:$AI$3</c:f>
              <c:numCache>
                <c:formatCode>General</c:formatCode>
                <c:ptCount val="30"/>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pt idx="27">
                  <c:v>2033</c:v>
                </c:pt>
                <c:pt idx="28">
                  <c:v>2034</c:v>
                </c:pt>
                <c:pt idx="29">
                  <c:v>2035</c:v>
                </c:pt>
              </c:numCache>
            </c:numRef>
          </c:cat>
          <c:val>
            <c:numRef>
              <c:f>'PPT 20130415'!$F$13:$BM$13</c:f>
              <c:numCache>
                <c:formatCode>0</c:formatCode>
                <c:ptCount val="60"/>
                <c:pt idx="0" formatCode="General">
                  <c:v>32</c:v>
                </c:pt>
                <c:pt idx="1">
                  <c:v>31</c:v>
                </c:pt>
                <c:pt idx="2">
                  <c:v>28</c:v>
                </c:pt>
                <c:pt idx="3">
                  <c:v>25</c:v>
                </c:pt>
                <c:pt idx="4">
                  <c:v>23</c:v>
                </c:pt>
                <c:pt idx="5">
                  <c:v>22.585999999999974</c:v>
                </c:pt>
                <c:pt idx="6">
                  <c:v>22.179452000000001</c:v>
                </c:pt>
                <c:pt idx="7" formatCode="0.0">
                  <c:v>21.691504055999999</c:v>
                </c:pt>
                <c:pt idx="8" formatCode="0.0">
                  <c:v>21.214290966767987</c:v>
                </c:pt>
                <c:pt idx="9" formatCode="0.0">
                  <c:v>20.747576565499102</c:v>
                </c:pt>
                <c:pt idx="10" formatCode="0.0">
                  <c:v>20.291129881058122</c:v>
                </c:pt>
                <c:pt idx="11" formatCode="0.0">
                  <c:v>19.844725023674844</c:v>
                </c:pt>
                <c:pt idx="12" formatCode="0.0">
                  <c:v>19.408141073153949</c:v>
                </c:pt>
                <c:pt idx="13" formatCode="0.0">
                  <c:v>18.981161969544608</c:v>
                </c:pt>
                <c:pt idx="14" formatCode="0.0">
                  <c:v>18.563576406214633</c:v>
                </c:pt>
                <c:pt idx="15" formatCode="0.0">
                  <c:v>18.155177725277905</c:v>
                </c:pt>
                <c:pt idx="16" formatCode="0.0">
                  <c:v>17.75576381532175</c:v>
                </c:pt>
                <c:pt idx="17" formatCode="0.0">
                  <c:v>17.365137011384689</c:v>
                </c:pt>
                <c:pt idx="18" formatCode="0.0">
                  <c:v>16.983103997134215</c:v>
                </c:pt>
                <c:pt idx="19" formatCode="0.0">
                  <c:v>16.609475709197294</c:v>
                </c:pt>
                <c:pt idx="20" formatCode="0.0">
                  <c:v>16.244067243594952</c:v>
                </c:pt>
                <c:pt idx="21" formatCode="0.0">
                  <c:v>15.886697764235866</c:v>
                </c:pt>
                <c:pt idx="22" formatCode="0.0">
                  <c:v>15.537190413422675</c:v>
                </c:pt>
                <c:pt idx="23" formatCode="0.0">
                  <c:v>15.195372224327377</c:v>
                </c:pt>
                <c:pt idx="24" formatCode="0.0">
                  <c:v>14.861074035392175</c:v>
                </c:pt>
                <c:pt idx="25" formatCode="0.0">
                  <c:v>14.534130406613537</c:v>
                </c:pt>
                <c:pt idx="26" formatCode="0.0">
                  <c:v>14.21437953766805</c:v>
                </c:pt>
                <c:pt idx="27" formatCode="0.0">
                  <c:v>13.901663187839349</c:v>
                </c:pt>
                <c:pt idx="28" formatCode="0.0">
                  <c:v>13.595826597706898</c:v>
                </c:pt>
                <c:pt idx="29" formatCode="0.0">
                  <c:v>13.296718412557333</c:v>
                </c:pt>
                <c:pt idx="30" formatCode="0.0">
                  <c:v>13.004190607481073</c:v>
                </c:pt>
                <c:pt idx="31" formatCode="0.0">
                  <c:v>12.718098414116476</c:v>
                </c:pt>
                <c:pt idx="32" formatCode="0.0">
                  <c:v>12.438300249005927</c:v>
                </c:pt>
                <c:pt idx="33" formatCode="0.0">
                  <c:v>12.164657643527796</c:v>
                </c:pt>
                <c:pt idx="34" formatCode="0.0">
                  <c:v>11.897035175370185</c:v>
                </c:pt>
                <c:pt idx="35" formatCode="0.0">
                  <c:v>11.63530040151203</c:v>
                </c:pt>
                <c:pt idx="36" formatCode="0.0">
                  <c:v>11.379323792678768</c:v>
                </c:pt>
                <c:pt idx="37" formatCode="0.0">
                  <c:v>11.128978669239819</c:v>
                </c:pt>
                <c:pt idx="38" formatCode="0.0">
                  <c:v>10.884141138516565</c:v>
                </c:pt>
                <c:pt idx="39" formatCode="0.0">
                  <c:v>10.64469003346921</c:v>
                </c:pt>
                <c:pt idx="40" formatCode="0.0">
                  <c:v>10.410506852732889</c:v>
                </c:pt>
                <c:pt idx="41" formatCode="0.0">
                  <c:v>10.181475701972742</c:v>
                </c:pt>
                <c:pt idx="42" formatCode="0.0">
                  <c:v>9.9574832365293773</c:v>
                </c:pt>
                <c:pt idx="43" formatCode="0.0">
                  <c:v>9.7384186053257089</c:v>
                </c:pt>
                <c:pt idx="44" formatCode="0.0">
                  <c:v>9.524173396008532</c:v>
                </c:pt>
                <c:pt idx="45" formatCode="0.0">
                  <c:v>9.314641581296355</c:v>
                </c:pt>
                <c:pt idx="46" formatCode="0.0">
                  <c:v>9.1097194665078352</c:v>
                </c:pt>
                <c:pt idx="47" formatCode="0.0">
                  <c:v>8.9093056382446729</c:v>
                </c:pt>
                <c:pt idx="48" formatCode="0.0">
                  <c:v>8.7133009142032787</c:v>
                </c:pt>
                <c:pt idx="49" formatCode="0.0">
                  <c:v>8.5216082940907985</c:v>
                </c:pt>
                <c:pt idx="50" formatCode="0.0">
                  <c:v>8.3341329116208076</c:v>
                </c:pt>
                <c:pt idx="51" formatCode="0.0">
                  <c:v>8.1507819875651517</c:v>
                </c:pt>
                <c:pt idx="52" formatCode="0.0">
                  <c:v>7.9714647838387283</c:v>
                </c:pt>
                <c:pt idx="53" formatCode="0.0">
                  <c:v>7.7960925585942684</c:v>
                </c:pt>
                <c:pt idx="54" formatCode="0.0">
                  <c:v>7.6245785223051801</c:v>
                </c:pt>
                <c:pt idx="55" formatCode="0.0">
                  <c:v>7.4568377948144828</c:v>
                </c:pt>
                <c:pt idx="56" formatCode="0.0">
                  <c:v>7.2927873633285545</c:v>
                </c:pt>
                <c:pt idx="57" formatCode="0.0">
                  <c:v>7.1323460413353299</c:v>
                </c:pt>
                <c:pt idx="58" formatCode="0.0">
                  <c:v>6.9754344284259462</c:v>
                </c:pt>
                <c:pt idx="59" formatCode="0.0">
                  <c:v>6.8219748710005721</c:v>
                </c:pt>
              </c:numCache>
            </c:numRef>
          </c:val>
          <c:smooth val="0"/>
        </c:ser>
        <c:dLbls>
          <c:showLegendKey val="0"/>
          <c:showVal val="0"/>
          <c:showCatName val="0"/>
          <c:showSerName val="0"/>
          <c:showPercent val="0"/>
          <c:showBubbleSize val="0"/>
        </c:dLbls>
        <c:marker val="1"/>
        <c:smooth val="0"/>
        <c:axId val="39291904"/>
        <c:axId val="39293696"/>
      </c:lineChart>
      <c:dateAx>
        <c:axId val="39291904"/>
        <c:scaling>
          <c:orientation val="minMax"/>
        </c:scaling>
        <c:delete val="0"/>
        <c:axPos val="b"/>
        <c:numFmt formatCode="General" sourceLinked="1"/>
        <c:majorTickMark val="out"/>
        <c:minorTickMark val="none"/>
        <c:tickLblPos val="nextTo"/>
        <c:crossAx val="39293696"/>
        <c:crosses val="autoZero"/>
        <c:auto val="0"/>
        <c:lblOffset val="100"/>
        <c:baseTimeUnit val="days"/>
        <c:majorUnit val="5"/>
        <c:minorUnit val="5"/>
      </c:dateAx>
      <c:valAx>
        <c:axId val="39293696"/>
        <c:scaling>
          <c:orientation val="minMax"/>
        </c:scaling>
        <c:delete val="0"/>
        <c:axPos val="l"/>
        <c:numFmt formatCode="General" sourceLinked="1"/>
        <c:majorTickMark val="out"/>
        <c:minorTickMark val="none"/>
        <c:tickLblPos val="nextTo"/>
        <c:crossAx val="392919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060258092738486E-2"/>
          <c:y val="1.8244347389436959E-2"/>
          <c:w val="0.89021751968503937"/>
          <c:h val="0.85277087061332901"/>
        </c:manualLayout>
      </c:layout>
      <c:lineChart>
        <c:grouping val="standard"/>
        <c:varyColors val="0"/>
        <c:ser>
          <c:idx val="0"/>
          <c:order val="0"/>
          <c:spPr>
            <a:ln>
              <a:solidFill>
                <a:schemeClr val="accent1"/>
              </a:solidFill>
            </a:ln>
          </c:spPr>
          <c:marker>
            <c:symbol val="square"/>
            <c:size val="6"/>
            <c:spPr>
              <a:solidFill>
                <a:schemeClr val="accent1"/>
              </a:solidFill>
              <a:ln>
                <a:noFill/>
              </a:ln>
            </c:spPr>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Sheet2!$B$2:$B$172</c:f>
              <c:numCache>
                <c:formatCode>General</c:formatCode>
                <c:ptCount val="171"/>
                <c:pt idx="0">
                  <c:v>45.1</c:v>
                </c:pt>
                <c:pt idx="10">
                  <c:v>41.5</c:v>
                </c:pt>
                <c:pt idx="21">
                  <c:v>34.4</c:v>
                </c:pt>
              </c:numCache>
            </c:numRef>
          </c:val>
          <c:smooth val="0"/>
        </c:ser>
        <c:ser>
          <c:idx val="1"/>
          <c:order val="1"/>
          <c:spPr>
            <a:ln>
              <a:solidFill>
                <a:schemeClr val="accent1"/>
              </a:solidFill>
              <a:prstDash val="dash"/>
            </a:ln>
          </c:spPr>
          <c:marker>
            <c:symbol val="none"/>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Sheet2!$C$2:$C$172</c:f>
              <c:numCache>
                <c:formatCode>General</c:formatCode>
                <c:ptCount val="171"/>
                <c:pt idx="22">
                  <c:v>33.818180000000005</c:v>
                </c:pt>
                <c:pt idx="23">
                  <c:v>33.246210000000012</c:v>
                </c:pt>
                <c:pt idx="24">
                  <c:v>32.683910000000012</c:v>
                </c:pt>
                <c:pt idx="25">
                  <c:v>32.131120000000003</c:v>
                </c:pt>
                <c:pt idx="26">
                  <c:v>31.587679999999974</c:v>
                </c:pt>
                <c:pt idx="27">
                  <c:v>31.053429999999974</c:v>
                </c:pt>
                <c:pt idx="28">
                  <c:v>30.528209999999973</c:v>
                </c:pt>
                <c:pt idx="29">
                  <c:v>30.011880000000033</c:v>
                </c:pt>
                <c:pt idx="30">
                  <c:v>29.504280000000001</c:v>
                </c:pt>
                <c:pt idx="31">
                  <c:v>29.005269999999989</c:v>
                </c:pt>
                <c:pt idx="32">
                  <c:v>28.514700000000001</c:v>
                </c:pt>
                <c:pt idx="33">
                  <c:v>28.03241999999997</c:v>
                </c:pt>
                <c:pt idx="34">
                  <c:v>27.558299999999978</c:v>
                </c:pt>
                <c:pt idx="35">
                  <c:v>27.092209999999973</c:v>
                </c:pt>
                <c:pt idx="36">
                  <c:v>26.633990000000022</c:v>
                </c:pt>
                <c:pt idx="37">
                  <c:v>26.183519999999973</c:v>
                </c:pt>
                <c:pt idx="38">
                  <c:v>25.740669999999973</c:v>
                </c:pt>
                <c:pt idx="39">
                  <c:v>25.30531999999997</c:v>
                </c:pt>
                <c:pt idx="40">
                  <c:v>24.877320000000001</c:v>
                </c:pt>
                <c:pt idx="41">
                  <c:v>24.45656</c:v>
                </c:pt>
                <c:pt idx="42">
                  <c:v>24.042919999999974</c:v>
                </c:pt>
                <c:pt idx="43">
                  <c:v>23.636279999999999</c:v>
                </c:pt>
                <c:pt idx="44">
                  <c:v>23.236519999999974</c:v>
                </c:pt>
                <c:pt idx="45">
                  <c:v>22.84350999999997</c:v>
                </c:pt>
                <c:pt idx="46">
                  <c:v>22.457149999999974</c:v>
                </c:pt>
                <c:pt idx="47">
                  <c:v>22.07733</c:v>
                </c:pt>
                <c:pt idx="48">
                  <c:v>21.70393</c:v>
                </c:pt>
                <c:pt idx="49">
                  <c:v>21.336849999999988</c:v>
                </c:pt>
                <c:pt idx="50">
                  <c:v>20.97597</c:v>
                </c:pt>
                <c:pt idx="51">
                  <c:v>20.621200000000005</c:v>
                </c:pt>
                <c:pt idx="52">
                  <c:v>20.272429999999975</c:v>
                </c:pt>
                <c:pt idx="53">
                  <c:v>19.929559999999974</c:v>
                </c:pt>
                <c:pt idx="54">
                  <c:v>19.59247999999997</c:v>
                </c:pt>
                <c:pt idx="55">
                  <c:v>19.261109999999974</c:v>
                </c:pt>
                <c:pt idx="56">
                  <c:v>18.935339999999975</c:v>
                </c:pt>
                <c:pt idx="57">
                  <c:v>18.615089999999999</c:v>
                </c:pt>
                <c:pt idx="58">
                  <c:v>18.300239999999974</c:v>
                </c:pt>
                <c:pt idx="59">
                  <c:v>17.990729999999957</c:v>
                </c:pt>
                <c:pt idx="60">
                  <c:v>17.686450000000001</c:v>
                </c:pt>
                <c:pt idx="61">
                  <c:v>17.387309999999989</c:v>
                </c:pt>
                <c:pt idx="62">
                  <c:v>17.093240000000002</c:v>
                </c:pt>
                <c:pt idx="63">
                  <c:v>16.804130000000001</c:v>
                </c:pt>
                <c:pt idx="64">
                  <c:v>16.519919999999999</c:v>
                </c:pt>
                <c:pt idx="65">
                  <c:v>16.240519999999975</c:v>
                </c:pt>
                <c:pt idx="66">
                  <c:v>15.965840000000011</c:v>
                </c:pt>
                <c:pt idx="67">
                  <c:v>15.6958</c:v>
                </c:pt>
                <c:pt idx="68">
                  <c:v>15.430340000000001</c:v>
                </c:pt>
                <c:pt idx="69">
                  <c:v>15.169360000000001</c:v>
                </c:pt>
                <c:pt idx="70">
                  <c:v>14.912800000000002</c:v>
                </c:pt>
                <c:pt idx="71">
                  <c:v>14.66057</c:v>
                </c:pt>
                <c:pt idx="72">
                  <c:v>14.412610000000004</c:v>
                </c:pt>
                <c:pt idx="73">
                  <c:v>14.168850000000001</c:v>
                </c:pt>
                <c:pt idx="74">
                  <c:v>13.929210000000001</c:v>
                </c:pt>
                <c:pt idx="75">
                  <c:v>13.693620000000001</c:v>
                </c:pt>
                <c:pt idx="76">
                  <c:v>13.462020000000004</c:v>
                </c:pt>
                <c:pt idx="77">
                  <c:v>13.234329999999998</c:v>
                </c:pt>
                <c:pt idx="78">
                  <c:v>13.0105</c:v>
                </c:pt>
                <c:pt idx="79">
                  <c:v>12.79045</c:v>
                </c:pt>
                <c:pt idx="80">
                  <c:v>12.574120000000001</c:v>
                </c:pt>
                <c:pt idx="81">
                  <c:v>12.36145000000001</c:v>
                </c:pt>
                <c:pt idx="82">
                  <c:v>12.152380000000004</c:v>
                </c:pt>
                <c:pt idx="83">
                  <c:v>11.94684</c:v>
                </c:pt>
                <c:pt idx="84">
                  <c:v>11.744779999999999</c:v>
                </c:pt>
                <c:pt idx="85">
                  <c:v>11.546140000000001</c:v>
                </c:pt>
                <c:pt idx="86">
                  <c:v>11.350860000000004</c:v>
                </c:pt>
                <c:pt idx="87">
                  <c:v>11.15888</c:v>
                </c:pt>
                <c:pt idx="88">
                  <c:v>10.97015</c:v>
                </c:pt>
                <c:pt idx="89">
                  <c:v>10.784610000000001</c:v>
                </c:pt>
                <c:pt idx="90">
                  <c:v>10.6022</c:v>
                </c:pt>
                <c:pt idx="91">
                  <c:v>10.422880000000006</c:v>
                </c:pt>
                <c:pt idx="92">
                  <c:v>10.246600000000001</c:v>
                </c:pt>
                <c:pt idx="93">
                  <c:v>10.0733</c:v>
                </c:pt>
                <c:pt idx="94">
                  <c:v>9.9029250000000015</c:v>
                </c:pt>
                <c:pt idx="95">
                  <c:v>9.7354350000000007</c:v>
                </c:pt>
                <c:pt idx="96">
                  <c:v>9.5707770000000014</c:v>
                </c:pt>
                <c:pt idx="97">
                  <c:v>9.4089039999999997</c:v>
                </c:pt>
                <c:pt idx="98">
                  <c:v>9.2497689999999988</c:v>
                </c:pt>
                <c:pt idx="99">
                  <c:v>9.0933259999999994</c:v>
                </c:pt>
                <c:pt idx="100">
                  <c:v>8.939528000000001</c:v>
                </c:pt>
                <c:pt idx="101">
                  <c:v>8.7883309999999977</c:v>
                </c:pt>
                <c:pt idx="102">
                  <c:v>8.6396920000000001</c:v>
                </c:pt>
                <c:pt idx="103">
                  <c:v>8.4935670000000005</c:v>
                </c:pt>
                <c:pt idx="104">
                  <c:v>8.3499140000000001</c:v>
                </c:pt>
                <c:pt idx="105">
                  <c:v>8.2086900000000007</c:v>
                </c:pt>
                <c:pt idx="106">
                  <c:v>8.0698540000000047</c:v>
                </c:pt>
                <c:pt idx="107">
                  <c:v>7.9333670000000076</c:v>
                </c:pt>
                <c:pt idx="108">
                  <c:v>7.799188</c:v>
                </c:pt>
                <c:pt idx="109">
                  <c:v>7.6672779999999907</c:v>
                </c:pt>
                <c:pt idx="110">
                  <c:v>7.5376000000000003</c:v>
                </c:pt>
                <c:pt idx="111">
                  <c:v>7.4101149999999913</c:v>
                </c:pt>
                <c:pt idx="112">
                  <c:v>7.2847859999999951</c:v>
                </c:pt>
                <c:pt idx="113">
                  <c:v>7.1615759999999886</c:v>
                </c:pt>
                <c:pt idx="114">
                  <c:v>7.040451</c:v>
                </c:pt>
                <c:pt idx="115">
                  <c:v>6.9213740000000001</c:v>
                </c:pt>
                <c:pt idx="116">
                  <c:v>6.8043109999999913</c:v>
                </c:pt>
                <c:pt idx="117">
                  <c:v>6.6892290000000063</c:v>
                </c:pt>
                <c:pt idx="118">
                  <c:v>6.5760920000000063</c:v>
                </c:pt>
                <c:pt idx="119">
                  <c:v>6.4648690000000002</c:v>
                </c:pt>
                <c:pt idx="120">
                  <c:v>6.3555269999999915</c:v>
                </c:pt>
                <c:pt idx="121">
                  <c:v>6.2480339999999996</c:v>
                </c:pt>
                <c:pt idx="122">
                  <c:v>6.14236</c:v>
                </c:pt>
                <c:pt idx="123">
                  <c:v>6.0384729999999998</c:v>
                </c:pt>
                <c:pt idx="124">
                  <c:v>5.9363430000000097</c:v>
                </c:pt>
                <c:pt idx="125">
                  <c:v>5.8359399999999955</c:v>
                </c:pt>
                <c:pt idx="126">
                  <c:v>5.7372360000000002</c:v>
                </c:pt>
                <c:pt idx="127">
                  <c:v>5.6402000000000001</c:v>
                </c:pt>
                <c:pt idx="128">
                  <c:v>5.5448059999999915</c:v>
                </c:pt>
                <c:pt idx="129">
                  <c:v>5.4510249999999996</c:v>
                </c:pt>
                <c:pt idx="130">
                  <c:v>5.3588309999999915</c:v>
                </c:pt>
                <c:pt idx="131">
                  <c:v>5.2681959999999943</c:v>
                </c:pt>
                <c:pt idx="132">
                  <c:v>5.1790940000000001</c:v>
                </c:pt>
                <c:pt idx="133">
                  <c:v>5.0914979999999996</c:v>
                </c:pt>
                <c:pt idx="134">
                  <c:v>5.0053849999999951</c:v>
                </c:pt>
                <c:pt idx="135">
                  <c:v>4.9207280000000004</c:v>
                </c:pt>
                <c:pt idx="136">
                  <c:v>4.8375019999999944</c:v>
                </c:pt>
                <c:pt idx="137">
                  <c:v>4.7556839999999996</c:v>
                </c:pt>
                <c:pt idx="138">
                  <c:v>4.6752510000000003</c:v>
                </c:pt>
                <c:pt idx="139">
                  <c:v>4.596177</c:v>
                </c:pt>
                <c:pt idx="140">
                  <c:v>4.5184410000000002</c:v>
                </c:pt>
                <c:pt idx="141">
                  <c:v>4.4420190000000002</c:v>
                </c:pt>
                <c:pt idx="142">
                  <c:v>4.3668899999999944</c:v>
                </c:pt>
                <c:pt idx="143">
                  <c:v>4.2930320000000002</c:v>
                </c:pt>
                <c:pt idx="144">
                  <c:v>4.2204230000000003</c:v>
                </c:pt>
                <c:pt idx="145">
                  <c:v>4.1490419999999997</c:v>
                </c:pt>
                <c:pt idx="146">
                  <c:v>4.0788679999999999</c:v>
                </c:pt>
                <c:pt idx="147">
                  <c:v>4.009881</c:v>
                </c:pt>
                <c:pt idx="148">
                  <c:v>3.9420609999999972</c:v>
                </c:pt>
                <c:pt idx="149">
                  <c:v>3.8753879999999987</c:v>
                </c:pt>
                <c:pt idx="150">
                  <c:v>3.8098429999999932</c:v>
                </c:pt>
                <c:pt idx="151">
                  <c:v>3.745406</c:v>
                </c:pt>
                <c:pt idx="152">
                  <c:v>3.6820589999999975</c:v>
                </c:pt>
                <c:pt idx="153">
                  <c:v>3.6197840000000001</c:v>
                </c:pt>
                <c:pt idx="154">
                  <c:v>3.5585610000000001</c:v>
                </c:pt>
                <c:pt idx="155">
                  <c:v>3.4983749999999998</c:v>
                </c:pt>
                <c:pt idx="156">
                  <c:v>3.4392059999999964</c:v>
                </c:pt>
                <c:pt idx="157">
                  <c:v>3.3810379999999998</c:v>
                </c:pt>
                <c:pt idx="158">
                  <c:v>3.3238529999999975</c:v>
                </c:pt>
                <c:pt idx="159">
                  <c:v>3.2676360000000026</c:v>
                </c:pt>
                <c:pt idx="160">
                  <c:v>3.2123699999999977</c:v>
                </c:pt>
                <c:pt idx="161">
                  <c:v>3.1580379999999999</c:v>
                </c:pt>
                <c:pt idx="162">
                  <c:v>3.1046260000000001</c:v>
                </c:pt>
                <c:pt idx="163">
                  <c:v>3.052117</c:v>
                </c:pt>
                <c:pt idx="164">
                  <c:v>3.0004949999999999</c:v>
                </c:pt>
              </c:numCache>
            </c:numRef>
          </c:val>
          <c:smooth val="0"/>
        </c:ser>
        <c:ser>
          <c:idx val="2"/>
          <c:order val="2"/>
          <c:spPr>
            <a:ln>
              <a:solidFill>
                <a:schemeClr val="accent3"/>
              </a:solidFill>
            </a:ln>
          </c:spPr>
          <c:marker>
            <c:symbol val="square"/>
            <c:size val="6"/>
            <c:spPr>
              <a:solidFill>
                <a:schemeClr val="accent3"/>
              </a:solidFill>
              <a:ln>
                <a:noFill/>
              </a:ln>
            </c:spPr>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Sheet2!$D$2:$D$172</c:f>
              <c:numCache>
                <c:formatCode>General</c:formatCode>
                <c:ptCount val="171"/>
                <c:pt idx="0">
                  <c:v>47.6</c:v>
                </c:pt>
                <c:pt idx="10">
                  <c:v>40.300000000000004</c:v>
                </c:pt>
                <c:pt idx="21">
                  <c:v>32.1</c:v>
                </c:pt>
              </c:numCache>
            </c:numRef>
          </c:val>
          <c:smooth val="0"/>
        </c:ser>
        <c:ser>
          <c:idx val="3"/>
          <c:order val="3"/>
          <c:spPr>
            <a:ln>
              <a:solidFill>
                <a:schemeClr val="accent3"/>
              </a:solidFill>
              <a:prstDash val="dash"/>
            </a:ln>
          </c:spPr>
          <c:marker>
            <c:symbol val="none"/>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Sheet2!$E$2:$E$172</c:f>
              <c:numCache>
                <c:formatCode>General</c:formatCode>
                <c:ptCount val="171"/>
                <c:pt idx="22">
                  <c:v>31.44295</c:v>
                </c:pt>
                <c:pt idx="23">
                  <c:v>30.799339999999972</c:v>
                </c:pt>
                <c:pt idx="24">
                  <c:v>30.16891</c:v>
                </c:pt>
                <c:pt idx="25">
                  <c:v>29.551380000000005</c:v>
                </c:pt>
                <c:pt idx="26">
                  <c:v>28.946489999999972</c:v>
                </c:pt>
                <c:pt idx="27">
                  <c:v>28.353980000000021</c:v>
                </c:pt>
                <c:pt idx="28">
                  <c:v>27.773609999999973</c:v>
                </c:pt>
                <c:pt idx="29">
                  <c:v>27.205109999999973</c:v>
                </c:pt>
                <c:pt idx="30">
                  <c:v>26.648250000000001</c:v>
                </c:pt>
                <c:pt idx="31">
                  <c:v>26.102789999999974</c:v>
                </c:pt>
                <c:pt idx="32">
                  <c:v>25.568489999999972</c:v>
                </c:pt>
                <c:pt idx="33">
                  <c:v>25.045119999999972</c:v>
                </c:pt>
                <c:pt idx="34">
                  <c:v>24.53248</c:v>
                </c:pt>
                <c:pt idx="35">
                  <c:v>24.03032</c:v>
                </c:pt>
                <c:pt idx="36">
                  <c:v>23.538439999999973</c:v>
                </c:pt>
                <c:pt idx="37">
                  <c:v>23.05662999999997</c:v>
                </c:pt>
                <c:pt idx="38">
                  <c:v>22.58468999999997</c:v>
                </c:pt>
                <c:pt idx="39">
                  <c:v>22.122399999999974</c:v>
                </c:pt>
                <c:pt idx="40">
                  <c:v>21.66958</c:v>
                </c:pt>
                <c:pt idx="41">
                  <c:v>21.22601999999997</c:v>
                </c:pt>
                <c:pt idx="42">
                  <c:v>20.791550000000001</c:v>
                </c:pt>
                <c:pt idx="43">
                  <c:v>20.365960000000001</c:v>
                </c:pt>
                <c:pt idx="44">
                  <c:v>19.949090000000002</c:v>
                </c:pt>
                <c:pt idx="45">
                  <c:v>19.540759999999974</c:v>
                </c:pt>
                <c:pt idx="46">
                  <c:v>19.140779999999989</c:v>
                </c:pt>
                <c:pt idx="47">
                  <c:v>18.74898</c:v>
                </c:pt>
                <c:pt idx="48">
                  <c:v>18.365209999999973</c:v>
                </c:pt>
                <c:pt idx="49">
                  <c:v>17.989289999999972</c:v>
                </c:pt>
                <c:pt idx="50">
                  <c:v>17.621070000000021</c:v>
                </c:pt>
                <c:pt idx="51">
                  <c:v>17.260379999999973</c:v>
                </c:pt>
                <c:pt idx="52">
                  <c:v>16.907080000000001</c:v>
                </c:pt>
                <c:pt idx="53">
                  <c:v>16.56101</c:v>
                </c:pt>
                <c:pt idx="54">
                  <c:v>16.222019999999972</c:v>
                </c:pt>
                <c:pt idx="55">
                  <c:v>15.88997</c:v>
                </c:pt>
                <c:pt idx="56">
                  <c:v>15.564720000000001</c:v>
                </c:pt>
                <c:pt idx="57">
                  <c:v>15.246130000000001</c:v>
                </c:pt>
                <c:pt idx="58">
                  <c:v>14.934050000000001</c:v>
                </c:pt>
                <c:pt idx="59">
                  <c:v>14.628369999999997</c:v>
                </c:pt>
                <c:pt idx="60">
                  <c:v>14.328940000000001</c:v>
                </c:pt>
                <c:pt idx="61">
                  <c:v>14.035640000000004</c:v>
                </c:pt>
                <c:pt idx="62">
                  <c:v>13.748349999999997</c:v>
                </c:pt>
                <c:pt idx="63">
                  <c:v>13.46693000000001</c:v>
                </c:pt>
                <c:pt idx="64">
                  <c:v>13.191280000000001</c:v>
                </c:pt>
                <c:pt idx="65">
                  <c:v>12.92126</c:v>
                </c:pt>
                <c:pt idx="66">
                  <c:v>12.65678000000001</c:v>
                </c:pt>
                <c:pt idx="67">
                  <c:v>12.39771</c:v>
                </c:pt>
                <c:pt idx="68">
                  <c:v>12.143940000000001</c:v>
                </c:pt>
                <c:pt idx="69">
                  <c:v>11.89536</c:v>
                </c:pt>
                <c:pt idx="70">
                  <c:v>11.65188</c:v>
                </c:pt>
                <c:pt idx="71">
                  <c:v>11.41337</c:v>
                </c:pt>
                <c:pt idx="72">
                  <c:v>11.17975</c:v>
                </c:pt>
                <c:pt idx="73">
                  <c:v>10.95092</c:v>
                </c:pt>
                <c:pt idx="74">
                  <c:v>10.726760000000001</c:v>
                </c:pt>
                <c:pt idx="75">
                  <c:v>10.50719</c:v>
                </c:pt>
                <c:pt idx="76">
                  <c:v>10.292120000000001</c:v>
                </c:pt>
                <c:pt idx="77">
                  <c:v>10.08145</c:v>
                </c:pt>
                <c:pt idx="78">
                  <c:v>9.8750960000000152</c:v>
                </c:pt>
                <c:pt idx="79">
                  <c:v>9.6729620000000001</c:v>
                </c:pt>
                <c:pt idx="80">
                  <c:v>9.4749670000000012</c:v>
                </c:pt>
                <c:pt idx="81">
                  <c:v>9.2810229999999976</c:v>
                </c:pt>
                <c:pt idx="82">
                  <c:v>9.091050000000001</c:v>
                </c:pt>
                <c:pt idx="83">
                  <c:v>8.9049650000000007</c:v>
                </c:pt>
                <c:pt idx="84">
                  <c:v>8.7226900000000001</c:v>
                </c:pt>
                <c:pt idx="85">
                  <c:v>8.5441450000000003</c:v>
                </c:pt>
                <c:pt idx="86">
                  <c:v>8.3692540000000104</c:v>
                </c:pt>
                <c:pt idx="87">
                  <c:v>8.1979439999999997</c:v>
                </c:pt>
                <c:pt idx="88">
                  <c:v>8.0301400000000012</c:v>
                </c:pt>
                <c:pt idx="89">
                  <c:v>7.8657709999999943</c:v>
                </c:pt>
                <c:pt idx="90">
                  <c:v>7.7047670000000004</c:v>
                </c:pt>
                <c:pt idx="91">
                  <c:v>7.5470579999999945</c:v>
                </c:pt>
                <c:pt idx="92">
                  <c:v>7.3925769999999895</c:v>
                </c:pt>
                <c:pt idx="93">
                  <c:v>7.2412580000000064</c:v>
                </c:pt>
                <c:pt idx="94">
                  <c:v>7.0930369999999945</c:v>
                </c:pt>
                <c:pt idx="95">
                  <c:v>6.9478489999999997</c:v>
                </c:pt>
                <c:pt idx="96">
                  <c:v>6.8056339999999986</c:v>
                </c:pt>
                <c:pt idx="97">
                  <c:v>6.6663290000000002</c:v>
                </c:pt>
                <c:pt idx="98">
                  <c:v>6.5298759999999945</c:v>
                </c:pt>
                <c:pt idx="99">
                  <c:v>6.3962159999999955</c:v>
                </c:pt>
                <c:pt idx="100">
                  <c:v>6.2652919999999996</c:v>
                </c:pt>
                <c:pt idx="101">
                  <c:v>6.1370469999999955</c:v>
                </c:pt>
                <c:pt idx="102">
                  <c:v>6.0114280000000004</c:v>
                </c:pt>
                <c:pt idx="103">
                  <c:v>5.8883799999999997</c:v>
                </c:pt>
                <c:pt idx="104">
                  <c:v>5.7678509999999914</c:v>
                </c:pt>
                <c:pt idx="105">
                  <c:v>5.6497890000000002</c:v>
                </c:pt>
                <c:pt idx="106">
                  <c:v>5.5341430000000003</c:v>
                </c:pt>
                <c:pt idx="107">
                  <c:v>5.420865</c:v>
                </c:pt>
                <c:pt idx="108">
                  <c:v>5.3099049999999943</c:v>
                </c:pt>
                <c:pt idx="109">
                  <c:v>5.2012159999999996</c:v>
                </c:pt>
                <c:pt idx="110">
                  <c:v>5.0947529999999945</c:v>
                </c:pt>
                <c:pt idx="111">
                  <c:v>4.9904679999999999</c:v>
                </c:pt>
                <c:pt idx="112">
                  <c:v>4.8883179999999955</c:v>
                </c:pt>
                <c:pt idx="113">
                  <c:v>4.7882590000000063</c:v>
                </c:pt>
                <c:pt idx="114">
                  <c:v>4.6902480000000004</c:v>
                </c:pt>
                <c:pt idx="115">
                  <c:v>4.5942439999999998</c:v>
                </c:pt>
                <c:pt idx="116">
                  <c:v>4.5002040000000001</c:v>
                </c:pt>
                <c:pt idx="117">
                  <c:v>4.4080890000000004</c:v>
                </c:pt>
                <c:pt idx="118">
                  <c:v>4.3178599999999943</c:v>
                </c:pt>
                <c:pt idx="119">
                  <c:v>4.2294780000000003</c:v>
                </c:pt>
                <c:pt idx="120">
                  <c:v>4.1429039999999926</c:v>
                </c:pt>
                <c:pt idx="121">
                  <c:v>4.058103</c:v>
                </c:pt>
                <c:pt idx="122">
                  <c:v>3.9750379999999987</c:v>
                </c:pt>
                <c:pt idx="123">
                  <c:v>3.8936729999999975</c:v>
                </c:pt>
                <c:pt idx="124">
                  <c:v>3.8139729999999972</c:v>
                </c:pt>
                <c:pt idx="125">
                  <c:v>3.7359049999999998</c:v>
                </c:pt>
                <c:pt idx="126">
                  <c:v>3.6594349999999998</c:v>
                </c:pt>
                <c:pt idx="127">
                  <c:v>3.5845300000000027</c:v>
                </c:pt>
                <c:pt idx="128">
                  <c:v>3.5111579999999987</c:v>
                </c:pt>
                <c:pt idx="129">
                  <c:v>3.4392879999999977</c:v>
                </c:pt>
                <c:pt idx="130">
                  <c:v>3.3688889999999971</c:v>
                </c:pt>
                <c:pt idx="131">
                  <c:v>3.2999309999999999</c:v>
                </c:pt>
                <c:pt idx="132">
                  <c:v>3.2323849999999998</c:v>
                </c:pt>
                <c:pt idx="133">
                  <c:v>3.1662210000000002</c:v>
                </c:pt>
                <c:pt idx="134">
                  <c:v>3.1014119999999998</c:v>
                </c:pt>
                <c:pt idx="135">
                  <c:v>3.0379290000000001</c:v>
                </c:pt>
              </c:numCache>
            </c:numRef>
          </c:val>
          <c:smooth val="0"/>
        </c:ser>
        <c:ser>
          <c:idx val="4"/>
          <c:order val="4"/>
          <c:spPr>
            <a:ln>
              <a:solidFill>
                <a:schemeClr val="accent4"/>
              </a:solidFill>
            </a:ln>
          </c:spPr>
          <c:marker>
            <c:symbol val="square"/>
            <c:size val="6"/>
            <c:spPr>
              <a:solidFill>
                <a:schemeClr val="accent4"/>
              </a:solidFill>
              <a:ln>
                <a:solidFill>
                  <a:schemeClr val="accent4"/>
                </a:solidFill>
              </a:ln>
            </c:spPr>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Sheet2!$F$2:$F$172</c:f>
              <c:numCache>
                <c:formatCode>General</c:formatCode>
                <c:ptCount val="171"/>
                <c:pt idx="0">
                  <c:v>21.9</c:v>
                </c:pt>
                <c:pt idx="10">
                  <c:v>15.9</c:v>
                </c:pt>
                <c:pt idx="21">
                  <c:v>9.9</c:v>
                </c:pt>
              </c:numCache>
            </c:numRef>
          </c:val>
          <c:smooth val="0"/>
        </c:ser>
        <c:ser>
          <c:idx val="5"/>
          <c:order val="5"/>
          <c:spPr>
            <a:ln>
              <a:solidFill>
                <a:schemeClr val="accent4"/>
              </a:solidFill>
              <a:prstDash val="dash"/>
            </a:ln>
          </c:spPr>
          <c:marker>
            <c:symbol val="none"/>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Sheet2!$G$2:$G$172</c:f>
              <c:numCache>
                <c:formatCode>General</c:formatCode>
                <c:ptCount val="171"/>
                <c:pt idx="22">
                  <c:v>9.4826470000000125</c:v>
                </c:pt>
                <c:pt idx="23">
                  <c:v>9.0828880000000005</c:v>
                </c:pt>
                <c:pt idx="24">
                  <c:v>8.6999810000000011</c:v>
                </c:pt>
                <c:pt idx="25">
                  <c:v>8.3332170000000012</c:v>
                </c:pt>
                <c:pt idx="26">
                  <c:v>7.9819139999999997</c:v>
                </c:pt>
                <c:pt idx="27">
                  <c:v>7.6454209999999945</c:v>
                </c:pt>
                <c:pt idx="28">
                  <c:v>7.3231139999999915</c:v>
                </c:pt>
                <c:pt idx="29">
                  <c:v>7.0143939999999976</c:v>
                </c:pt>
                <c:pt idx="30">
                  <c:v>6.7186890000000004</c:v>
                </c:pt>
                <c:pt idx="31">
                  <c:v>6.4354500000000003</c:v>
                </c:pt>
                <c:pt idx="32">
                  <c:v>6.1641509999999853</c:v>
                </c:pt>
                <c:pt idx="33">
                  <c:v>5.9042890000000003</c:v>
                </c:pt>
                <c:pt idx="34">
                  <c:v>5.6553829999999943</c:v>
                </c:pt>
                <c:pt idx="35">
                  <c:v>5.4169689999999999</c:v>
                </c:pt>
                <c:pt idx="36">
                  <c:v>5.1886070000000002</c:v>
                </c:pt>
                <c:pt idx="37">
                  <c:v>4.9698710000000004</c:v>
                </c:pt>
                <c:pt idx="38">
                  <c:v>4.7603559999999945</c:v>
                </c:pt>
                <c:pt idx="39">
                  <c:v>4.5596750000000004</c:v>
                </c:pt>
                <c:pt idx="40">
                  <c:v>4.3674529999999914</c:v>
                </c:pt>
                <c:pt idx="41">
                  <c:v>4.1833339999999986</c:v>
                </c:pt>
                <c:pt idx="42">
                  <c:v>4.0069780000000002</c:v>
                </c:pt>
                <c:pt idx="43">
                  <c:v>3.8380559999999933</c:v>
                </c:pt>
                <c:pt idx="44">
                  <c:v>3.6762559999999946</c:v>
                </c:pt>
                <c:pt idx="45">
                  <c:v>3.5212759999999972</c:v>
                </c:pt>
                <c:pt idx="46">
                  <c:v>3.3728299999999947</c:v>
                </c:pt>
                <c:pt idx="47">
                  <c:v>3.2306419999999987</c:v>
                </c:pt>
                <c:pt idx="48">
                  <c:v>3.0944479999999968</c:v>
                </c:pt>
                <c:pt idx="49">
                  <c:v>2.9639959999999999</c:v>
                </c:pt>
              </c:numCache>
            </c:numRef>
          </c:val>
          <c:smooth val="0"/>
        </c:ser>
        <c:ser>
          <c:idx val="6"/>
          <c:order val="6"/>
          <c:spPr>
            <a:ln>
              <a:solidFill>
                <a:schemeClr val="accent5"/>
              </a:solidFill>
            </a:ln>
          </c:spPr>
          <c:marker>
            <c:symbol val="square"/>
            <c:size val="6"/>
            <c:spPr>
              <a:solidFill>
                <a:schemeClr val="accent5"/>
              </a:solidFill>
              <a:ln>
                <a:noFill/>
              </a:ln>
            </c:spPr>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Sheet2!$H$2:$H$172</c:f>
              <c:numCache>
                <c:formatCode>General</c:formatCode>
                <c:ptCount val="171"/>
                <c:pt idx="0">
                  <c:v>23.6</c:v>
                </c:pt>
                <c:pt idx="10">
                  <c:v>18.600000000000001</c:v>
                </c:pt>
                <c:pt idx="21">
                  <c:v>10.9</c:v>
                </c:pt>
              </c:numCache>
            </c:numRef>
          </c:val>
          <c:smooth val="0"/>
        </c:ser>
        <c:ser>
          <c:idx val="7"/>
          <c:order val="7"/>
          <c:spPr>
            <a:ln>
              <a:solidFill>
                <a:schemeClr val="accent5"/>
              </a:solidFill>
              <a:prstDash val="dash"/>
            </a:ln>
          </c:spPr>
          <c:marker>
            <c:symbol val="none"/>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Sheet2!$I$2:$I$172</c:f>
              <c:numCache>
                <c:formatCode>General</c:formatCode>
                <c:ptCount val="171"/>
                <c:pt idx="22">
                  <c:v>10.38312</c:v>
                </c:pt>
                <c:pt idx="23">
                  <c:v>9.8907440000000104</c:v>
                </c:pt>
                <c:pt idx="24">
                  <c:v>9.4217209999999962</c:v>
                </c:pt>
                <c:pt idx="25">
                  <c:v>8.9749370000000006</c:v>
                </c:pt>
                <c:pt idx="26">
                  <c:v>8.5493410000000001</c:v>
                </c:pt>
                <c:pt idx="27">
                  <c:v>8.1439279999999972</c:v>
                </c:pt>
                <c:pt idx="28">
                  <c:v>7.7577379999999945</c:v>
                </c:pt>
                <c:pt idx="29">
                  <c:v>7.3898630000000063</c:v>
                </c:pt>
                <c:pt idx="30">
                  <c:v>7.0394319999999997</c:v>
                </c:pt>
                <c:pt idx="31">
                  <c:v>6.7056180000000003</c:v>
                </c:pt>
                <c:pt idx="32">
                  <c:v>6.3876339999999976</c:v>
                </c:pt>
                <c:pt idx="33">
                  <c:v>6.0847299999999995</c:v>
                </c:pt>
                <c:pt idx="34">
                  <c:v>5.796189</c:v>
                </c:pt>
                <c:pt idx="35">
                  <c:v>5.521331</c:v>
                </c:pt>
                <c:pt idx="36">
                  <c:v>5.259506</c:v>
                </c:pt>
                <c:pt idx="37">
                  <c:v>5.0100980000000002</c:v>
                </c:pt>
                <c:pt idx="38">
                  <c:v>4.7725169999999943</c:v>
                </c:pt>
                <c:pt idx="39">
                  <c:v>4.5462020000000063</c:v>
                </c:pt>
                <c:pt idx="40">
                  <c:v>4.3306180000000003</c:v>
                </c:pt>
                <c:pt idx="41">
                  <c:v>4.1252579999999943</c:v>
                </c:pt>
                <c:pt idx="42">
                  <c:v>3.9296359999999977</c:v>
                </c:pt>
                <c:pt idx="43">
                  <c:v>3.7432910000000033</c:v>
                </c:pt>
                <c:pt idx="44">
                  <c:v>3.5657830000000001</c:v>
                </c:pt>
                <c:pt idx="45">
                  <c:v>3.396690999999997</c:v>
                </c:pt>
                <c:pt idx="46">
                  <c:v>3.2356189999999971</c:v>
                </c:pt>
                <c:pt idx="47">
                  <c:v>3.0821839999999998</c:v>
                </c:pt>
                <c:pt idx="48">
                  <c:v>2.9360249999999977</c:v>
                </c:pt>
              </c:numCache>
            </c:numRef>
          </c:val>
          <c:smooth val="0"/>
        </c:ser>
        <c:ser>
          <c:idx val="8"/>
          <c:order val="8"/>
          <c:spPr>
            <a:ln>
              <a:solidFill>
                <a:schemeClr val="accent6"/>
              </a:solidFill>
            </a:ln>
          </c:spPr>
          <c:marker>
            <c:symbol val="square"/>
            <c:size val="6"/>
            <c:spPr>
              <a:solidFill>
                <a:schemeClr val="accent6"/>
              </a:solidFill>
              <a:ln>
                <a:noFill/>
              </a:ln>
            </c:spPr>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Sheet2!$J$2:$J$172</c:f>
              <c:numCache>
                <c:formatCode>General</c:formatCode>
                <c:ptCount val="171"/>
                <c:pt idx="0">
                  <c:v>26.6</c:v>
                </c:pt>
                <c:pt idx="10">
                  <c:v>21.2</c:v>
                </c:pt>
                <c:pt idx="21">
                  <c:v>16.3</c:v>
                </c:pt>
              </c:numCache>
            </c:numRef>
          </c:val>
          <c:smooth val="0"/>
        </c:ser>
        <c:ser>
          <c:idx val="9"/>
          <c:order val="9"/>
          <c:spPr>
            <a:ln>
              <a:solidFill>
                <a:schemeClr val="accent6"/>
              </a:solidFill>
              <a:prstDash val="dash"/>
            </a:ln>
          </c:spPr>
          <c:marker>
            <c:symbol val="none"/>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Sheet2!$K$2:$K$172</c:f>
              <c:numCache>
                <c:formatCode>General</c:formatCode>
                <c:ptCount val="171"/>
                <c:pt idx="22">
                  <c:v>15.915140000000006</c:v>
                </c:pt>
                <c:pt idx="23">
                  <c:v>15.53937</c:v>
                </c:pt>
                <c:pt idx="24">
                  <c:v>15.172470000000002</c:v>
                </c:pt>
                <c:pt idx="25">
                  <c:v>14.81423</c:v>
                </c:pt>
                <c:pt idx="26">
                  <c:v>14.464450000000006</c:v>
                </c:pt>
                <c:pt idx="27">
                  <c:v>14.12293</c:v>
                </c:pt>
                <c:pt idx="28">
                  <c:v>13.789480000000006</c:v>
                </c:pt>
                <c:pt idx="29">
                  <c:v>13.463890000000006</c:v>
                </c:pt>
                <c:pt idx="30">
                  <c:v>13.146000000000001</c:v>
                </c:pt>
                <c:pt idx="31">
                  <c:v>12.835610000000004</c:v>
                </c:pt>
                <c:pt idx="32">
                  <c:v>12.532550000000002</c:v>
                </c:pt>
                <c:pt idx="33">
                  <c:v>12.23664</c:v>
                </c:pt>
                <c:pt idx="34">
                  <c:v>11.94772</c:v>
                </c:pt>
                <c:pt idx="35">
                  <c:v>11.665620000000002</c:v>
                </c:pt>
                <c:pt idx="36">
                  <c:v>11.39019</c:v>
                </c:pt>
                <c:pt idx="37">
                  <c:v>11.12125</c:v>
                </c:pt>
                <c:pt idx="38">
                  <c:v>10.85867</c:v>
                </c:pt>
                <c:pt idx="39">
                  <c:v>10.60229</c:v>
                </c:pt>
                <c:pt idx="40">
                  <c:v>10.35196</c:v>
                </c:pt>
                <c:pt idx="41">
                  <c:v>10.10754</c:v>
                </c:pt>
                <c:pt idx="42">
                  <c:v>9.8688880000000001</c:v>
                </c:pt>
                <c:pt idx="43">
                  <c:v>9.6358739999999994</c:v>
                </c:pt>
                <c:pt idx="44">
                  <c:v>9.4083609999999975</c:v>
                </c:pt>
                <c:pt idx="45">
                  <c:v>9.1862200000000005</c:v>
                </c:pt>
                <c:pt idx="46">
                  <c:v>8.9693250000000013</c:v>
                </c:pt>
                <c:pt idx="47">
                  <c:v>8.7575500000000002</c:v>
                </c:pt>
                <c:pt idx="48">
                  <c:v>8.5507760000000008</c:v>
                </c:pt>
                <c:pt idx="49">
                  <c:v>8.348884</c:v>
                </c:pt>
                <c:pt idx="50">
                  <c:v>8.1517580000000009</c:v>
                </c:pt>
                <c:pt idx="51">
                  <c:v>7.9592869999999998</c:v>
                </c:pt>
                <c:pt idx="52">
                  <c:v>7.7713600000000076</c:v>
                </c:pt>
                <c:pt idx="53">
                  <c:v>7.5878709999999945</c:v>
                </c:pt>
                <c:pt idx="54">
                  <c:v>7.4087139999999998</c:v>
                </c:pt>
                <c:pt idx="55">
                  <c:v>7.2337870000000004</c:v>
                </c:pt>
                <c:pt idx="56">
                  <c:v>7.0629899999999886</c:v>
                </c:pt>
                <c:pt idx="57">
                  <c:v>6.8962260000000004</c:v>
                </c:pt>
                <c:pt idx="58">
                  <c:v>6.7333990000000066</c:v>
                </c:pt>
                <c:pt idx="59">
                  <c:v>6.5744169999999951</c:v>
                </c:pt>
                <c:pt idx="60">
                  <c:v>6.4191880000000001</c:v>
                </c:pt>
                <c:pt idx="61">
                  <c:v>6.2676249999999945</c:v>
                </c:pt>
                <c:pt idx="62">
                  <c:v>6.1196400000000004</c:v>
                </c:pt>
                <c:pt idx="63">
                  <c:v>5.9751500000000002</c:v>
                </c:pt>
                <c:pt idx="64">
                  <c:v>5.8340709999999945</c:v>
                </c:pt>
                <c:pt idx="65">
                  <c:v>5.6963220000000003</c:v>
                </c:pt>
                <c:pt idx="66">
                  <c:v>5.5618270000000001</c:v>
                </c:pt>
                <c:pt idx="67">
                  <c:v>5.4305070000000004</c:v>
                </c:pt>
                <c:pt idx="68">
                  <c:v>5.3022869999999944</c:v>
                </c:pt>
                <c:pt idx="69">
                  <c:v>5.1770949999999942</c:v>
                </c:pt>
                <c:pt idx="70">
                  <c:v>5.0548589999999951</c:v>
                </c:pt>
                <c:pt idx="71">
                  <c:v>4.9355079999999996</c:v>
                </c:pt>
                <c:pt idx="72">
                  <c:v>4.8189759999999886</c:v>
                </c:pt>
                <c:pt idx="73">
                  <c:v>4.7051949999999945</c:v>
                </c:pt>
                <c:pt idx="74">
                  <c:v>4.5941009999999913</c:v>
                </c:pt>
                <c:pt idx="75">
                  <c:v>4.4856300000000013</c:v>
                </c:pt>
                <c:pt idx="76">
                  <c:v>4.3797199999999998</c:v>
                </c:pt>
                <c:pt idx="77">
                  <c:v>4.2763100000000014</c:v>
                </c:pt>
                <c:pt idx="78">
                  <c:v>4.1753419999999997</c:v>
                </c:pt>
                <c:pt idx="79">
                  <c:v>4.0767579999999999</c:v>
                </c:pt>
                <c:pt idx="80">
                  <c:v>3.980502</c:v>
                </c:pt>
                <c:pt idx="81">
                  <c:v>3.8865179999999997</c:v>
                </c:pt>
                <c:pt idx="82">
                  <c:v>3.7947540000000002</c:v>
                </c:pt>
                <c:pt idx="83">
                  <c:v>3.7051560000000001</c:v>
                </c:pt>
                <c:pt idx="84">
                  <c:v>3.6176740000000001</c:v>
                </c:pt>
                <c:pt idx="85">
                  <c:v>3.5322569999999964</c:v>
                </c:pt>
                <c:pt idx="86">
                  <c:v>3.4488569999999972</c:v>
                </c:pt>
                <c:pt idx="87">
                  <c:v>3.367426</c:v>
                </c:pt>
                <c:pt idx="88">
                  <c:v>3.2879180000000012</c:v>
                </c:pt>
                <c:pt idx="89">
                  <c:v>3.2102870000000001</c:v>
                </c:pt>
                <c:pt idx="90">
                  <c:v>3.1344889999999972</c:v>
                </c:pt>
                <c:pt idx="91">
                  <c:v>3.0604800000000001</c:v>
                </c:pt>
                <c:pt idx="92">
                  <c:v>2.988219</c:v>
                </c:pt>
              </c:numCache>
            </c:numRef>
          </c:val>
          <c:smooth val="0"/>
        </c:ser>
        <c:ser>
          <c:idx val="10"/>
          <c:order val="10"/>
          <c:spPr>
            <a:ln>
              <a:solidFill>
                <a:schemeClr val="accent2"/>
              </a:solidFill>
            </a:ln>
          </c:spPr>
          <c:marker>
            <c:symbol val="square"/>
            <c:size val="6"/>
            <c:spPr>
              <a:solidFill>
                <a:schemeClr val="accent2"/>
              </a:solidFill>
              <a:ln>
                <a:noFill/>
              </a:ln>
            </c:spPr>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Sheet2!$L$2:$L$172</c:f>
              <c:numCache>
                <c:formatCode>General</c:formatCode>
                <c:ptCount val="171"/>
                <c:pt idx="0">
                  <c:v>19.399999999999999</c:v>
                </c:pt>
                <c:pt idx="10">
                  <c:v>15.3</c:v>
                </c:pt>
                <c:pt idx="21">
                  <c:v>9.7000000000000011</c:v>
                </c:pt>
              </c:numCache>
            </c:numRef>
          </c:val>
          <c:smooth val="0"/>
        </c:ser>
        <c:ser>
          <c:idx val="11"/>
          <c:order val="11"/>
          <c:spPr>
            <a:ln>
              <a:solidFill>
                <a:schemeClr val="accent2"/>
              </a:solidFill>
              <a:prstDash val="dash"/>
            </a:ln>
          </c:spPr>
          <c:marker>
            <c:symbol val="none"/>
          </c:marker>
          <c:cat>
            <c:numRef>
              <c:f>Sheet2!$A$2:$A$172</c:f>
              <c:numCache>
                <c:formatCode>General</c:formatCode>
                <c:ptCount val="1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pt idx="71">
                  <c:v>2061</c:v>
                </c:pt>
                <c:pt idx="72">
                  <c:v>2062</c:v>
                </c:pt>
                <c:pt idx="73">
                  <c:v>2063</c:v>
                </c:pt>
                <c:pt idx="74">
                  <c:v>2064</c:v>
                </c:pt>
                <c:pt idx="75">
                  <c:v>2065</c:v>
                </c:pt>
                <c:pt idx="76">
                  <c:v>2066</c:v>
                </c:pt>
                <c:pt idx="77">
                  <c:v>2067</c:v>
                </c:pt>
                <c:pt idx="78">
                  <c:v>2068</c:v>
                </c:pt>
                <c:pt idx="79">
                  <c:v>2069</c:v>
                </c:pt>
                <c:pt idx="80">
                  <c:v>2070</c:v>
                </c:pt>
                <c:pt idx="81">
                  <c:v>2071</c:v>
                </c:pt>
                <c:pt idx="82">
                  <c:v>2072</c:v>
                </c:pt>
                <c:pt idx="83">
                  <c:v>2073</c:v>
                </c:pt>
                <c:pt idx="84">
                  <c:v>2074</c:v>
                </c:pt>
                <c:pt idx="85">
                  <c:v>2075</c:v>
                </c:pt>
                <c:pt idx="86">
                  <c:v>2076</c:v>
                </c:pt>
                <c:pt idx="87">
                  <c:v>2077</c:v>
                </c:pt>
                <c:pt idx="88">
                  <c:v>2078</c:v>
                </c:pt>
                <c:pt idx="89">
                  <c:v>2079</c:v>
                </c:pt>
                <c:pt idx="90">
                  <c:v>2080</c:v>
                </c:pt>
                <c:pt idx="91">
                  <c:v>2081</c:v>
                </c:pt>
                <c:pt idx="92">
                  <c:v>2082</c:v>
                </c:pt>
                <c:pt idx="93">
                  <c:v>2083</c:v>
                </c:pt>
                <c:pt idx="94">
                  <c:v>2084</c:v>
                </c:pt>
                <c:pt idx="95">
                  <c:v>2085</c:v>
                </c:pt>
                <c:pt idx="96">
                  <c:v>2086</c:v>
                </c:pt>
                <c:pt idx="97">
                  <c:v>2087</c:v>
                </c:pt>
                <c:pt idx="98">
                  <c:v>2088</c:v>
                </c:pt>
                <c:pt idx="99">
                  <c:v>2089</c:v>
                </c:pt>
                <c:pt idx="100">
                  <c:v>2090</c:v>
                </c:pt>
                <c:pt idx="101">
                  <c:v>2091</c:v>
                </c:pt>
                <c:pt idx="102">
                  <c:v>2092</c:v>
                </c:pt>
                <c:pt idx="103">
                  <c:v>2093</c:v>
                </c:pt>
                <c:pt idx="104">
                  <c:v>2094</c:v>
                </c:pt>
                <c:pt idx="105">
                  <c:v>2095</c:v>
                </c:pt>
                <c:pt idx="106">
                  <c:v>2096</c:v>
                </c:pt>
                <c:pt idx="107">
                  <c:v>2097</c:v>
                </c:pt>
                <c:pt idx="108">
                  <c:v>2098</c:v>
                </c:pt>
                <c:pt idx="109">
                  <c:v>2099</c:v>
                </c:pt>
                <c:pt idx="110">
                  <c:v>2100</c:v>
                </c:pt>
                <c:pt idx="111">
                  <c:v>2101</c:v>
                </c:pt>
                <c:pt idx="112">
                  <c:v>2102</c:v>
                </c:pt>
                <c:pt idx="113">
                  <c:v>2103</c:v>
                </c:pt>
                <c:pt idx="114">
                  <c:v>2104</c:v>
                </c:pt>
                <c:pt idx="115">
                  <c:v>2105</c:v>
                </c:pt>
                <c:pt idx="116">
                  <c:v>2106</c:v>
                </c:pt>
                <c:pt idx="117">
                  <c:v>2107</c:v>
                </c:pt>
                <c:pt idx="118">
                  <c:v>2108</c:v>
                </c:pt>
                <c:pt idx="119">
                  <c:v>2109</c:v>
                </c:pt>
                <c:pt idx="120">
                  <c:v>2110</c:v>
                </c:pt>
                <c:pt idx="121">
                  <c:v>2111</c:v>
                </c:pt>
                <c:pt idx="122">
                  <c:v>2112</c:v>
                </c:pt>
                <c:pt idx="123">
                  <c:v>2113</c:v>
                </c:pt>
                <c:pt idx="124">
                  <c:v>2114</c:v>
                </c:pt>
                <c:pt idx="125">
                  <c:v>2115</c:v>
                </c:pt>
                <c:pt idx="126">
                  <c:v>2116</c:v>
                </c:pt>
                <c:pt idx="127">
                  <c:v>2117</c:v>
                </c:pt>
                <c:pt idx="128">
                  <c:v>2118</c:v>
                </c:pt>
                <c:pt idx="129">
                  <c:v>2119</c:v>
                </c:pt>
                <c:pt idx="130">
                  <c:v>2120</c:v>
                </c:pt>
                <c:pt idx="131">
                  <c:v>2121</c:v>
                </c:pt>
                <c:pt idx="132">
                  <c:v>2122</c:v>
                </c:pt>
                <c:pt idx="133">
                  <c:v>2123</c:v>
                </c:pt>
                <c:pt idx="134">
                  <c:v>2124</c:v>
                </c:pt>
                <c:pt idx="135">
                  <c:v>2125</c:v>
                </c:pt>
                <c:pt idx="136">
                  <c:v>2126</c:v>
                </c:pt>
                <c:pt idx="137">
                  <c:v>2127</c:v>
                </c:pt>
                <c:pt idx="138">
                  <c:v>2128</c:v>
                </c:pt>
                <c:pt idx="139">
                  <c:v>2129</c:v>
                </c:pt>
                <c:pt idx="140">
                  <c:v>2130</c:v>
                </c:pt>
                <c:pt idx="141">
                  <c:v>2131</c:v>
                </c:pt>
                <c:pt idx="142">
                  <c:v>2132</c:v>
                </c:pt>
                <c:pt idx="143">
                  <c:v>2133</c:v>
                </c:pt>
                <c:pt idx="144">
                  <c:v>2134</c:v>
                </c:pt>
                <c:pt idx="145">
                  <c:v>2135</c:v>
                </c:pt>
                <c:pt idx="146">
                  <c:v>2136</c:v>
                </c:pt>
                <c:pt idx="147">
                  <c:v>2137</c:v>
                </c:pt>
                <c:pt idx="148">
                  <c:v>2138</c:v>
                </c:pt>
                <c:pt idx="149">
                  <c:v>2139</c:v>
                </c:pt>
                <c:pt idx="150">
                  <c:v>2140</c:v>
                </c:pt>
                <c:pt idx="151">
                  <c:v>2141</c:v>
                </c:pt>
                <c:pt idx="152">
                  <c:v>2142</c:v>
                </c:pt>
                <c:pt idx="153">
                  <c:v>2143</c:v>
                </c:pt>
                <c:pt idx="154">
                  <c:v>2144</c:v>
                </c:pt>
                <c:pt idx="155">
                  <c:v>2145</c:v>
                </c:pt>
                <c:pt idx="156">
                  <c:v>2146</c:v>
                </c:pt>
                <c:pt idx="157">
                  <c:v>2147</c:v>
                </c:pt>
                <c:pt idx="158">
                  <c:v>2148</c:v>
                </c:pt>
                <c:pt idx="159">
                  <c:v>2149</c:v>
                </c:pt>
                <c:pt idx="160">
                  <c:v>2150</c:v>
                </c:pt>
                <c:pt idx="161">
                  <c:v>2151</c:v>
                </c:pt>
                <c:pt idx="162">
                  <c:v>2152</c:v>
                </c:pt>
                <c:pt idx="163">
                  <c:v>2153</c:v>
                </c:pt>
                <c:pt idx="164">
                  <c:v>2154</c:v>
                </c:pt>
                <c:pt idx="165">
                  <c:v>2155</c:v>
                </c:pt>
                <c:pt idx="166">
                  <c:v>2156</c:v>
                </c:pt>
                <c:pt idx="167">
                  <c:v>2157</c:v>
                </c:pt>
                <c:pt idx="168">
                  <c:v>2158</c:v>
                </c:pt>
                <c:pt idx="169">
                  <c:v>2159</c:v>
                </c:pt>
                <c:pt idx="170">
                  <c:v>2160</c:v>
                </c:pt>
              </c:numCache>
            </c:numRef>
          </c:cat>
          <c:val>
            <c:numRef>
              <c:f>Sheet2!$M$2:$M$172</c:f>
              <c:numCache>
                <c:formatCode>General</c:formatCode>
                <c:ptCount val="171"/>
                <c:pt idx="22">
                  <c:v>9.3063420000000008</c:v>
                </c:pt>
                <c:pt idx="23">
                  <c:v>8.928661</c:v>
                </c:pt>
                <c:pt idx="24">
                  <c:v>8.5663070000000001</c:v>
                </c:pt>
                <c:pt idx="25">
                  <c:v>8.2186579999999978</c:v>
                </c:pt>
                <c:pt idx="26">
                  <c:v>7.8851179999999914</c:v>
                </c:pt>
                <c:pt idx="27">
                  <c:v>7.5651149999999854</c:v>
                </c:pt>
                <c:pt idx="28">
                  <c:v>7.2580980000000004</c:v>
                </c:pt>
                <c:pt idx="29">
                  <c:v>6.9635410000000002</c:v>
                </c:pt>
                <c:pt idx="30">
                  <c:v>6.6809379999999896</c:v>
                </c:pt>
                <c:pt idx="31">
                  <c:v>6.4098040000000003</c:v>
                </c:pt>
                <c:pt idx="32">
                  <c:v>6.1496729999999999</c:v>
                </c:pt>
                <c:pt idx="33">
                  <c:v>5.9000990000000053</c:v>
                </c:pt>
                <c:pt idx="34">
                  <c:v>5.6606539999999965</c:v>
                </c:pt>
                <c:pt idx="35">
                  <c:v>5.4309260000000004</c:v>
                </c:pt>
                <c:pt idx="36">
                  <c:v>5.2105220000000001</c:v>
                </c:pt>
                <c:pt idx="37">
                  <c:v>4.9990620000000066</c:v>
                </c:pt>
                <c:pt idx="38">
                  <c:v>4.7961839999999976</c:v>
                </c:pt>
                <c:pt idx="39">
                  <c:v>4.6015389999999945</c:v>
                </c:pt>
                <c:pt idx="40">
                  <c:v>4.4147939999999997</c:v>
                </c:pt>
                <c:pt idx="41">
                  <c:v>4.2356270000000062</c:v>
                </c:pt>
                <c:pt idx="42">
                  <c:v>4.0637319999999955</c:v>
                </c:pt>
                <c:pt idx="43">
                  <c:v>3.8988119999999977</c:v>
                </c:pt>
                <c:pt idx="44">
                  <c:v>3.7405860000000026</c:v>
                </c:pt>
                <c:pt idx="45">
                  <c:v>3.5887810000000027</c:v>
                </c:pt>
                <c:pt idx="46">
                  <c:v>3.4431360000000026</c:v>
                </c:pt>
                <c:pt idx="47">
                  <c:v>3.3034029999999972</c:v>
                </c:pt>
                <c:pt idx="48">
                  <c:v>3.16934</c:v>
                </c:pt>
                <c:pt idx="49">
                  <c:v>3.040718</c:v>
                </c:pt>
              </c:numCache>
            </c:numRef>
          </c:val>
          <c:smooth val="0"/>
        </c:ser>
        <c:dLbls>
          <c:showLegendKey val="0"/>
          <c:showVal val="0"/>
          <c:showCatName val="0"/>
          <c:showSerName val="0"/>
          <c:showPercent val="0"/>
          <c:showBubbleSize val="0"/>
        </c:dLbls>
        <c:marker val="1"/>
        <c:smooth val="0"/>
        <c:axId val="39381248"/>
        <c:axId val="39763968"/>
      </c:lineChart>
      <c:catAx>
        <c:axId val="39381248"/>
        <c:scaling>
          <c:orientation val="minMax"/>
        </c:scaling>
        <c:delete val="0"/>
        <c:axPos val="b"/>
        <c:numFmt formatCode="General" sourceLinked="1"/>
        <c:majorTickMark val="out"/>
        <c:minorTickMark val="none"/>
        <c:tickLblPos val="nextTo"/>
        <c:txPr>
          <a:bodyPr rot="0"/>
          <a:lstStyle/>
          <a:p>
            <a:pPr>
              <a:defRPr sz="1200" b="1" i="0"/>
            </a:pPr>
            <a:endParaRPr lang="en-US"/>
          </a:p>
        </c:txPr>
        <c:crossAx val="39763968"/>
        <c:crosses val="autoZero"/>
        <c:auto val="1"/>
        <c:lblAlgn val="ctr"/>
        <c:lblOffset val="100"/>
        <c:tickLblSkip val="10"/>
        <c:tickMarkSkip val="10"/>
        <c:noMultiLvlLbl val="0"/>
      </c:catAx>
      <c:valAx>
        <c:axId val="39763968"/>
        <c:scaling>
          <c:orientation val="minMax"/>
        </c:scaling>
        <c:delete val="0"/>
        <c:axPos val="l"/>
        <c:title>
          <c:tx>
            <c:rich>
              <a:bodyPr rot="-5400000" vert="horz"/>
              <a:lstStyle/>
              <a:p>
                <a:pPr>
                  <a:defRPr/>
                </a:pPr>
                <a:r>
                  <a:rPr lang="en-US" sz="1400"/>
                  <a:t>Neonatal</a:t>
                </a:r>
                <a:r>
                  <a:rPr lang="en-US" sz="1400" baseline="0"/>
                  <a:t> mortality rate (per 1,000 live births)</a:t>
                </a:r>
                <a:endParaRPr lang="en-US" sz="1400"/>
              </a:p>
            </c:rich>
          </c:tx>
          <c:overlay val="0"/>
        </c:title>
        <c:numFmt formatCode="0" sourceLinked="0"/>
        <c:majorTickMark val="out"/>
        <c:minorTickMark val="none"/>
        <c:tickLblPos val="nextTo"/>
        <c:txPr>
          <a:bodyPr/>
          <a:lstStyle/>
          <a:p>
            <a:pPr>
              <a:defRPr sz="1200" b="1" i="0"/>
            </a:pPr>
            <a:endParaRPr lang="en-US"/>
          </a:p>
        </c:txPr>
        <c:crossAx val="39381248"/>
        <c:crosses val="autoZero"/>
        <c:crossBetween val="midCat"/>
      </c:valAx>
    </c:plotArea>
    <c:plotVisOnly val="1"/>
    <c:dispBlanksAs val="span"/>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9551071741032431E-2"/>
          <c:y val="1.4807980039467563E-2"/>
          <c:w val="0.88940715223097111"/>
          <c:h val="0.91418174407030428"/>
        </c:manualLayout>
      </c:layout>
      <c:lineChart>
        <c:grouping val="standard"/>
        <c:varyColors val="0"/>
        <c:ser>
          <c:idx val="0"/>
          <c:order val="0"/>
          <c:spPr>
            <a:ln w="28575">
              <a:solidFill>
                <a:schemeClr val="accent3"/>
              </a:solidFill>
            </a:ln>
          </c:spPr>
          <c:marker>
            <c:symbol val="square"/>
            <c:size val="7"/>
            <c:spPr>
              <a:solidFill>
                <a:schemeClr val="accent3"/>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Sheet1!$Z$3:$Z$48</c:f>
              <c:numCache>
                <c:formatCode>General</c:formatCode>
                <c:ptCount val="46"/>
                <c:pt idx="0" formatCode="0.0">
                  <c:v>32</c:v>
                </c:pt>
                <c:pt idx="10" formatCode="0.0">
                  <c:v>28.1</c:v>
                </c:pt>
                <c:pt idx="21" formatCode="0.0">
                  <c:v>21.9</c:v>
                </c:pt>
              </c:numCache>
            </c:numRef>
          </c:val>
          <c:smooth val="0"/>
        </c:ser>
        <c:ser>
          <c:idx val="1"/>
          <c:order val="1"/>
          <c:spPr>
            <a:ln w="28575">
              <a:solidFill>
                <a:schemeClr val="accent5"/>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Sheet1!$AA$3:$AA$48</c:f>
              <c:numCache>
                <c:formatCode>General</c:formatCode>
                <c:ptCount val="46"/>
                <c:pt idx="22" formatCode="0.0">
                  <c:v>21.409279999999974</c:v>
                </c:pt>
                <c:pt idx="23" formatCode="0.0">
                  <c:v>20.929559999999974</c:v>
                </c:pt>
                <c:pt idx="24" formatCode="0.0">
                  <c:v>20.460579999999968</c:v>
                </c:pt>
                <c:pt idx="25" formatCode="0.0">
                  <c:v>20.002119999999973</c:v>
                </c:pt>
                <c:pt idx="26" formatCode="0.0">
                  <c:v>19.553930000000001</c:v>
                </c:pt>
                <c:pt idx="27" formatCode="0.0">
                  <c:v>19.115780000000001</c:v>
                </c:pt>
                <c:pt idx="28" formatCode="0.0">
                  <c:v>18.68744999999997</c:v>
                </c:pt>
                <c:pt idx="29" formatCode="0.0">
                  <c:v>18.268709999999956</c:v>
                </c:pt>
                <c:pt idx="30" formatCode="0.0">
                  <c:v>17.859359999999999</c:v>
                </c:pt>
                <c:pt idx="31" formatCode="0.0">
                  <c:v>17.45918</c:v>
                </c:pt>
                <c:pt idx="32" formatCode="0.0">
                  <c:v>17.067969999999999</c:v>
                </c:pt>
                <c:pt idx="33" formatCode="0.0">
                  <c:v>16.685529999999975</c:v>
                </c:pt>
                <c:pt idx="34" formatCode="0.0">
                  <c:v>16.311650000000022</c:v>
                </c:pt>
                <c:pt idx="35" formatCode="0.0">
                  <c:v>15.946150000000001</c:v>
                </c:pt>
                <c:pt idx="36" formatCode="0.0">
                  <c:v>15.588840000000001</c:v>
                </c:pt>
                <c:pt idx="37" formatCode="0.0">
                  <c:v>15.23954</c:v>
                </c:pt>
                <c:pt idx="38" formatCode="0.0">
                  <c:v>14.898060000000001</c:v>
                </c:pt>
                <c:pt idx="39" formatCode="0.0">
                  <c:v>14.56424</c:v>
                </c:pt>
                <c:pt idx="40" formatCode="0.0">
                  <c:v>14.23789</c:v>
                </c:pt>
                <c:pt idx="41" formatCode="0.0">
                  <c:v>13.91886</c:v>
                </c:pt>
                <c:pt idx="42" formatCode="0.0">
                  <c:v>13.60698</c:v>
                </c:pt>
                <c:pt idx="43" formatCode="0.0">
                  <c:v>13.302080000000011</c:v>
                </c:pt>
                <c:pt idx="44" formatCode="0.0">
                  <c:v>13.004020000000001</c:v>
                </c:pt>
                <c:pt idx="45" formatCode="0.0">
                  <c:v>12.71264</c:v>
                </c:pt>
              </c:numCache>
            </c:numRef>
          </c:val>
          <c:smooth val="0"/>
        </c:ser>
        <c:ser>
          <c:idx val="2"/>
          <c:order val="2"/>
          <c:spPr>
            <a:ln w="28575">
              <a:solidFill>
                <a:schemeClr val="accent6"/>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Sheet1!$AB$3:$AB$48</c:f>
              <c:numCache>
                <c:formatCode>General</c:formatCode>
                <c:ptCount val="46"/>
                <c:pt idx="22" formatCode="0.0">
                  <c:v>21.196249999999978</c:v>
                </c:pt>
                <c:pt idx="23" formatCode="0.0">
                  <c:v>20.51511</c:v>
                </c:pt>
                <c:pt idx="24" formatCode="0.0">
                  <c:v>19.855860000000021</c:v>
                </c:pt>
                <c:pt idx="25" formatCode="0.0">
                  <c:v>19.217790000000001</c:v>
                </c:pt>
                <c:pt idx="26" formatCode="0.0">
                  <c:v>18.60023</c:v>
                </c:pt>
                <c:pt idx="27" formatCode="0.0">
                  <c:v>18.002509999999972</c:v>
                </c:pt>
                <c:pt idx="28" formatCode="0.0">
                  <c:v>17.423999999999989</c:v>
                </c:pt>
                <c:pt idx="29" formatCode="0.0">
                  <c:v>16.864080000000001</c:v>
                </c:pt>
                <c:pt idx="30" formatCode="0.0">
                  <c:v>16.32216</c:v>
                </c:pt>
                <c:pt idx="31" formatCode="0.0">
                  <c:v>15.797650000000001</c:v>
                </c:pt>
                <c:pt idx="32" formatCode="0.0">
                  <c:v>15.28999</c:v>
                </c:pt>
                <c:pt idx="33" formatCode="0.0">
                  <c:v>14.79865</c:v>
                </c:pt>
                <c:pt idx="34" formatCode="0.0">
                  <c:v>14.3231</c:v>
                </c:pt>
                <c:pt idx="35" formatCode="0.0">
                  <c:v>13.862820000000006</c:v>
                </c:pt>
                <c:pt idx="36" formatCode="0.0">
                  <c:v>13.417340000000001</c:v>
                </c:pt>
                <c:pt idx="37" formatCode="0.0">
                  <c:v>12.986180000000004</c:v>
                </c:pt>
                <c:pt idx="38" formatCode="0.0">
                  <c:v>12.56887</c:v>
                </c:pt>
                <c:pt idx="39" formatCode="0.0">
                  <c:v>12.16497</c:v>
                </c:pt>
                <c:pt idx="40" formatCode="0.0">
                  <c:v>11.774050000000001</c:v>
                </c:pt>
                <c:pt idx="41" formatCode="0.0">
                  <c:v>11.395690000000011</c:v>
                </c:pt>
                <c:pt idx="42" formatCode="0.0">
                  <c:v>11.029490000000004</c:v>
                </c:pt>
                <c:pt idx="43" formatCode="0.0">
                  <c:v>10.67506</c:v>
                </c:pt>
                <c:pt idx="44" formatCode="0.0">
                  <c:v>10.33202</c:v>
                </c:pt>
                <c:pt idx="45" formatCode="0.0">
                  <c:v>10</c:v>
                </c:pt>
              </c:numCache>
            </c:numRef>
          </c:val>
          <c:smooth val="0"/>
        </c:ser>
        <c:ser>
          <c:idx val="3"/>
          <c:order val="3"/>
          <c:spPr>
            <a:ln w="28575">
              <a:solidFill>
                <a:schemeClr val="accent2"/>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Sheet1!$AC$3:$AC$48</c:f>
              <c:numCache>
                <c:formatCode>General</c:formatCode>
                <c:ptCount val="46"/>
                <c:pt idx="22" formatCode="0.0">
                  <c:v>20.592829999999989</c:v>
                </c:pt>
                <c:pt idx="23" formatCode="0.0">
                  <c:v>19.363679999999974</c:v>
                </c:pt>
                <c:pt idx="24" formatCode="0.0">
                  <c:v>18.207899999999999</c:v>
                </c:pt>
                <c:pt idx="25" formatCode="0.0">
                  <c:v>17.121099999999988</c:v>
                </c:pt>
                <c:pt idx="26" formatCode="0.0">
                  <c:v>16.09918</c:v>
                </c:pt>
                <c:pt idx="27" formatCode="0.0">
                  <c:v>15.138249999999999</c:v>
                </c:pt>
                <c:pt idx="28" formatCode="0.0">
                  <c:v>14.234669999999999</c:v>
                </c:pt>
                <c:pt idx="29" formatCode="0.0">
                  <c:v>13.385030000000015</c:v>
                </c:pt>
                <c:pt idx="30" formatCode="0.0">
                  <c:v>12.5861</c:v>
                </c:pt>
                <c:pt idx="31" formatCode="0.0">
                  <c:v>11.834860000000001</c:v>
                </c:pt>
                <c:pt idx="32" formatCode="0.0">
                  <c:v>11.12846</c:v>
                </c:pt>
                <c:pt idx="33" formatCode="0.0">
                  <c:v>10.464220000000001</c:v>
                </c:pt>
                <c:pt idx="34" formatCode="0.0">
                  <c:v>9.8396350000000048</c:v>
                </c:pt>
                <c:pt idx="35" formatCode="0.0">
                  <c:v>9.2523250000000008</c:v>
                </c:pt>
                <c:pt idx="36" formatCode="0.0">
                  <c:v>8.7000709999999977</c:v>
                </c:pt>
                <c:pt idx="37" formatCode="0.0">
                  <c:v>8.1807789999999994</c:v>
                </c:pt>
                <c:pt idx="38" formatCode="0.0">
                  <c:v>7.6924839999999897</c:v>
                </c:pt>
                <c:pt idx="39" formatCode="0.0">
                  <c:v>7.2333340000000002</c:v>
                </c:pt>
                <c:pt idx="40" formatCode="0.0">
                  <c:v>6.80159</c:v>
                </c:pt>
                <c:pt idx="41" formatCode="0.0">
                  <c:v>6.3956159999999915</c:v>
                </c:pt>
                <c:pt idx="42" formatCode="0.0">
                  <c:v>6.0138730000000002</c:v>
                </c:pt>
                <c:pt idx="43" formatCode="0.0">
                  <c:v>5.6549159999999832</c:v>
                </c:pt>
                <c:pt idx="44" formatCode="0.0">
                  <c:v>5.3173849999999865</c:v>
                </c:pt>
                <c:pt idx="45" formatCode="0.0">
                  <c:v>5</c:v>
                </c:pt>
              </c:numCache>
            </c:numRef>
          </c:val>
          <c:smooth val="0"/>
        </c:ser>
        <c:dLbls>
          <c:showLegendKey val="0"/>
          <c:showVal val="0"/>
          <c:showCatName val="0"/>
          <c:showSerName val="0"/>
          <c:showPercent val="0"/>
          <c:showBubbleSize val="0"/>
        </c:dLbls>
        <c:marker val="1"/>
        <c:smooth val="0"/>
        <c:axId val="40284544"/>
        <c:axId val="40286080"/>
      </c:lineChart>
      <c:catAx>
        <c:axId val="40284544"/>
        <c:scaling>
          <c:orientation val="minMax"/>
        </c:scaling>
        <c:delete val="0"/>
        <c:axPos val="b"/>
        <c:numFmt formatCode="General" sourceLinked="1"/>
        <c:majorTickMark val="out"/>
        <c:minorTickMark val="none"/>
        <c:tickLblPos val="nextTo"/>
        <c:txPr>
          <a:bodyPr/>
          <a:lstStyle/>
          <a:p>
            <a:pPr>
              <a:defRPr sz="1200" b="1" i="0"/>
            </a:pPr>
            <a:endParaRPr lang="en-US"/>
          </a:p>
        </c:txPr>
        <c:crossAx val="40286080"/>
        <c:crosses val="autoZero"/>
        <c:auto val="1"/>
        <c:lblAlgn val="ctr"/>
        <c:lblOffset val="100"/>
        <c:tickLblSkip val="5"/>
        <c:tickMarkSkip val="5"/>
        <c:noMultiLvlLbl val="0"/>
      </c:catAx>
      <c:valAx>
        <c:axId val="40286080"/>
        <c:scaling>
          <c:orientation val="minMax"/>
        </c:scaling>
        <c:delete val="0"/>
        <c:axPos val="l"/>
        <c:title>
          <c:tx>
            <c:rich>
              <a:bodyPr rot="-5400000" vert="horz"/>
              <a:lstStyle/>
              <a:p>
                <a:pPr>
                  <a:defRPr/>
                </a:pPr>
                <a:r>
                  <a:rPr lang="en-US" sz="1400"/>
                  <a:t>Neonatal mortality rate (per 1,000 live births)</a:t>
                </a:r>
              </a:p>
            </c:rich>
          </c:tx>
          <c:overlay val="0"/>
        </c:title>
        <c:numFmt formatCode="0" sourceLinked="0"/>
        <c:majorTickMark val="out"/>
        <c:minorTickMark val="none"/>
        <c:tickLblPos val="nextTo"/>
        <c:txPr>
          <a:bodyPr/>
          <a:lstStyle/>
          <a:p>
            <a:pPr>
              <a:defRPr sz="1200" b="1" i="0"/>
            </a:pPr>
            <a:endParaRPr lang="en-US"/>
          </a:p>
        </c:txPr>
        <c:crossAx val="40284544"/>
        <c:crosses val="autoZero"/>
        <c:crossBetween val="midCat"/>
      </c:valAx>
    </c:plotArea>
    <c:plotVisOnly val="1"/>
    <c:dispBlanksAs val="span"/>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782480314960632E-2"/>
          <c:y val="1.6448445576982787E-2"/>
          <c:w val="0.89021751968503937"/>
          <c:h val="0.90772794750529195"/>
        </c:manualLayout>
      </c:layout>
      <c:lineChart>
        <c:grouping val="standard"/>
        <c:varyColors val="0"/>
        <c:ser>
          <c:idx val="0"/>
          <c:order val="0"/>
          <c:spPr>
            <a:ln>
              <a:solidFill>
                <a:schemeClr val="accent1"/>
              </a:solidFill>
            </a:ln>
          </c:spPr>
          <c:marker>
            <c:symbol val="square"/>
            <c:size val="6"/>
            <c:spPr>
              <a:solidFill>
                <a:schemeClr val="accent1"/>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Sheet1!$B$3:$B$48</c:f>
              <c:numCache>
                <c:formatCode>General</c:formatCode>
                <c:ptCount val="46"/>
                <c:pt idx="0" formatCode="0.0">
                  <c:v>45.1</c:v>
                </c:pt>
                <c:pt idx="10" formatCode="0.0">
                  <c:v>41.5</c:v>
                </c:pt>
                <c:pt idx="21" formatCode="0.0">
                  <c:v>34.4</c:v>
                </c:pt>
              </c:numCache>
            </c:numRef>
          </c:val>
          <c:smooth val="0"/>
        </c:ser>
        <c:ser>
          <c:idx val="1"/>
          <c:order val="1"/>
          <c:spPr>
            <a:ln>
              <a:solidFill>
                <a:schemeClr val="accent1"/>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Sheet1!$E$3:$E$48</c:f>
              <c:numCache>
                <c:formatCode>General</c:formatCode>
                <c:ptCount val="46"/>
                <c:pt idx="22" formatCode="0.0">
                  <c:v>31.7438</c:v>
                </c:pt>
                <c:pt idx="23" formatCode="0.0">
                  <c:v>29.292699999999975</c:v>
                </c:pt>
                <c:pt idx="24" formatCode="0.0">
                  <c:v>27.030860000000022</c:v>
                </c:pt>
                <c:pt idx="25" formatCode="0.0">
                  <c:v>24.943669999999972</c:v>
                </c:pt>
                <c:pt idx="26" formatCode="0.0">
                  <c:v>23.01764</c:v>
                </c:pt>
                <c:pt idx="27" formatCode="0.0">
                  <c:v>21.240329999999975</c:v>
                </c:pt>
                <c:pt idx="28" formatCode="0.0">
                  <c:v>19.600259999999999</c:v>
                </c:pt>
                <c:pt idx="29" formatCode="0.0">
                  <c:v>18.086819999999989</c:v>
                </c:pt>
                <c:pt idx="30" formatCode="0.0">
                  <c:v>16.690249999999974</c:v>
                </c:pt>
                <c:pt idx="31" formatCode="0.0">
                  <c:v>15.40151</c:v>
                </c:pt>
                <c:pt idx="32" formatCode="0.0">
                  <c:v>14.21228</c:v>
                </c:pt>
                <c:pt idx="33" formatCode="0.0">
                  <c:v>13.114879999999999</c:v>
                </c:pt>
                <c:pt idx="34" formatCode="0.0">
                  <c:v>12.102210000000001</c:v>
                </c:pt>
                <c:pt idx="35" formatCode="0.0">
                  <c:v>11.16774</c:v>
                </c:pt>
                <c:pt idx="36" formatCode="0.0">
                  <c:v>10.30542000000001</c:v>
                </c:pt>
                <c:pt idx="37" formatCode="0.0">
                  <c:v>9.5096860000000145</c:v>
                </c:pt>
                <c:pt idx="38" formatCode="0.0">
                  <c:v>8.7753940000000004</c:v>
                </c:pt>
                <c:pt idx="39" formatCode="0.0">
                  <c:v>8.0978010000000005</c:v>
                </c:pt>
                <c:pt idx="40" formatCode="0.0">
                  <c:v>7.4725289999999998</c:v>
                </c:pt>
                <c:pt idx="41" formatCode="0.0">
                  <c:v>6.8955369999999885</c:v>
                </c:pt>
                <c:pt idx="42" formatCode="0.0">
                  <c:v>6.3630969999999945</c:v>
                </c:pt>
                <c:pt idx="43" formatCode="0.0">
                  <c:v>5.8717700000000024</c:v>
                </c:pt>
                <c:pt idx="44" formatCode="0.0">
                  <c:v>5.4183810000000001</c:v>
                </c:pt>
                <c:pt idx="45" formatCode="0.0">
                  <c:v>5</c:v>
                </c:pt>
              </c:numCache>
            </c:numRef>
          </c:val>
          <c:smooth val="0"/>
        </c:ser>
        <c:ser>
          <c:idx val="2"/>
          <c:order val="2"/>
          <c:spPr>
            <a:ln>
              <a:solidFill>
                <a:schemeClr val="accent3"/>
              </a:solidFill>
            </a:ln>
          </c:spPr>
          <c:marker>
            <c:symbol val="square"/>
            <c:size val="6"/>
            <c:spPr>
              <a:solidFill>
                <a:schemeClr val="accent3"/>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Sheet1!$F$3:$F$48</c:f>
              <c:numCache>
                <c:formatCode>General</c:formatCode>
                <c:ptCount val="46"/>
                <c:pt idx="0" formatCode="0.0">
                  <c:v>47.6</c:v>
                </c:pt>
                <c:pt idx="10" formatCode="0.0">
                  <c:v>40.300000000000004</c:v>
                </c:pt>
                <c:pt idx="21" formatCode="0.0">
                  <c:v>32.1</c:v>
                </c:pt>
              </c:numCache>
            </c:numRef>
          </c:val>
          <c:smooth val="0"/>
        </c:ser>
        <c:ser>
          <c:idx val="3"/>
          <c:order val="3"/>
          <c:spPr>
            <a:ln>
              <a:solidFill>
                <a:schemeClr val="accent3"/>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Sheet1!$I$3:$I$48</c:f>
              <c:numCache>
                <c:formatCode>General</c:formatCode>
                <c:ptCount val="46"/>
                <c:pt idx="22" formatCode="0.0">
                  <c:v>29.70693</c:v>
                </c:pt>
                <c:pt idx="23" formatCode="0.0">
                  <c:v>27.492260000000002</c:v>
                </c:pt>
                <c:pt idx="24" formatCode="0.0">
                  <c:v>25.442699999999935</c:v>
                </c:pt>
                <c:pt idx="25" formatCode="0.0">
                  <c:v>23.54592999999997</c:v>
                </c:pt>
                <c:pt idx="26" formatCode="0.0">
                  <c:v>21.790569999999974</c:v>
                </c:pt>
                <c:pt idx="27" formatCode="0.0">
                  <c:v>20.166070000000001</c:v>
                </c:pt>
                <c:pt idx="28" formatCode="0.0">
                  <c:v>18.662680000000002</c:v>
                </c:pt>
                <c:pt idx="29" formatCode="0.0">
                  <c:v>17.271370000000001</c:v>
                </c:pt>
                <c:pt idx="30" formatCode="0.0">
                  <c:v>15.98378000000001</c:v>
                </c:pt>
                <c:pt idx="31" formatCode="0.0">
                  <c:v>14.79218</c:v>
                </c:pt>
                <c:pt idx="32" formatCode="0.0">
                  <c:v>13.689410000000002</c:v>
                </c:pt>
                <c:pt idx="33" formatCode="0.0">
                  <c:v>12.66886</c:v>
                </c:pt>
                <c:pt idx="34" formatCode="0.0">
                  <c:v>11.72439</c:v>
                </c:pt>
                <c:pt idx="35" formatCode="0.0">
                  <c:v>10.85033000000001</c:v>
                </c:pt>
                <c:pt idx="36" formatCode="0.0">
                  <c:v>10.04143</c:v>
                </c:pt>
                <c:pt idx="37" formatCode="0.0">
                  <c:v>9.2928380000000015</c:v>
                </c:pt>
                <c:pt idx="38" formatCode="0.0">
                  <c:v>8.6000519999999998</c:v>
                </c:pt>
                <c:pt idx="39" formatCode="0.0">
                  <c:v>7.9589129999999955</c:v>
                </c:pt>
                <c:pt idx="40" formatCode="0.0">
                  <c:v>7.3655719999999913</c:v>
                </c:pt>
                <c:pt idx="41" formatCode="0.0">
                  <c:v>6.8164639999999999</c:v>
                </c:pt>
                <c:pt idx="42" formatCode="0.0">
                  <c:v>6.3082929999999999</c:v>
                </c:pt>
                <c:pt idx="43" formatCode="0.0">
                  <c:v>5.8380070000000002</c:v>
                </c:pt>
                <c:pt idx="44" formatCode="0.0">
                  <c:v>5.4027799999999999</c:v>
                </c:pt>
                <c:pt idx="45" formatCode="0.0">
                  <c:v>5</c:v>
                </c:pt>
              </c:numCache>
            </c:numRef>
          </c:val>
          <c:smooth val="0"/>
        </c:ser>
        <c:ser>
          <c:idx val="4"/>
          <c:order val="4"/>
          <c:spPr>
            <a:ln>
              <a:solidFill>
                <a:schemeClr val="accent4"/>
              </a:solidFill>
            </a:ln>
          </c:spPr>
          <c:marker>
            <c:symbol val="square"/>
            <c:size val="6"/>
            <c:spPr>
              <a:solidFill>
                <a:schemeClr val="accent4"/>
              </a:solidFill>
              <a:ln>
                <a:solidFill>
                  <a:schemeClr val="accent4"/>
                </a:solid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Sheet1!$J$3:$J$48</c:f>
              <c:numCache>
                <c:formatCode>General</c:formatCode>
                <c:ptCount val="46"/>
                <c:pt idx="0" formatCode="0.0">
                  <c:v>21.9</c:v>
                </c:pt>
                <c:pt idx="10" formatCode="0.0">
                  <c:v>15.9</c:v>
                </c:pt>
                <c:pt idx="21" formatCode="0.0">
                  <c:v>9.9</c:v>
                </c:pt>
              </c:numCache>
            </c:numRef>
          </c:val>
          <c:smooth val="0"/>
        </c:ser>
        <c:ser>
          <c:idx val="5"/>
          <c:order val="5"/>
          <c:spPr>
            <a:ln>
              <a:solidFill>
                <a:schemeClr val="accent4"/>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Sheet1!$K$3:$K$48</c:f>
              <c:numCache>
                <c:formatCode>General</c:formatCode>
                <c:ptCount val="46"/>
                <c:pt idx="22" formatCode="0.0">
                  <c:v>9.4826470000000125</c:v>
                </c:pt>
                <c:pt idx="23" formatCode="0.0">
                  <c:v>9.0828880000000005</c:v>
                </c:pt>
                <c:pt idx="24" formatCode="0.0">
                  <c:v>8.6999810000000011</c:v>
                </c:pt>
                <c:pt idx="25" formatCode="0.0">
                  <c:v>8.3332170000000012</c:v>
                </c:pt>
                <c:pt idx="26" formatCode="0.0">
                  <c:v>7.9819139999999997</c:v>
                </c:pt>
                <c:pt idx="27" formatCode="0.0">
                  <c:v>7.6454209999999945</c:v>
                </c:pt>
                <c:pt idx="28" formatCode="0.0">
                  <c:v>7.3231139999999915</c:v>
                </c:pt>
                <c:pt idx="29" formatCode="0.0">
                  <c:v>7.0143939999999976</c:v>
                </c:pt>
                <c:pt idx="30" formatCode="0.0">
                  <c:v>6.7186890000000004</c:v>
                </c:pt>
                <c:pt idx="31" formatCode="0.0">
                  <c:v>6.4354500000000003</c:v>
                </c:pt>
                <c:pt idx="32" formatCode="0.0">
                  <c:v>6.1641509999999853</c:v>
                </c:pt>
                <c:pt idx="33" formatCode="0.0">
                  <c:v>5.9042890000000003</c:v>
                </c:pt>
                <c:pt idx="34" formatCode="0.0">
                  <c:v>5.6553829999999943</c:v>
                </c:pt>
                <c:pt idx="35" formatCode="0.0">
                  <c:v>5.4169689999999999</c:v>
                </c:pt>
                <c:pt idx="36" formatCode="0.0">
                  <c:v>5.1886070000000002</c:v>
                </c:pt>
                <c:pt idx="37" formatCode="0.0">
                  <c:v>4.9698710000000004</c:v>
                </c:pt>
                <c:pt idx="38" formatCode="0.0">
                  <c:v>4.7603559999999945</c:v>
                </c:pt>
                <c:pt idx="39" formatCode="0.0">
                  <c:v>4.5596750000000004</c:v>
                </c:pt>
                <c:pt idx="40" formatCode="0.0">
                  <c:v>4.3674529999999914</c:v>
                </c:pt>
                <c:pt idx="41" formatCode="0.0">
                  <c:v>4.1833339999999986</c:v>
                </c:pt>
                <c:pt idx="42" formatCode="0.0">
                  <c:v>4.0069780000000002</c:v>
                </c:pt>
                <c:pt idx="43" formatCode="0.0">
                  <c:v>3.8380559999999933</c:v>
                </c:pt>
                <c:pt idx="44" formatCode="0.0">
                  <c:v>3.6762559999999946</c:v>
                </c:pt>
                <c:pt idx="45" formatCode="0.0">
                  <c:v>3.5212759999999972</c:v>
                </c:pt>
              </c:numCache>
            </c:numRef>
          </c:val>
          <c:smooth val="0"/>
        </c:ser>
        <c:ser>
          <c:idx val="6"/>
          <c:order val="6"/>
          <c:spPr>
            <a:ln>
              <a:solidFill>
                <a:schemeClr val="accent5"/>
              </a:solidFill>
            </a:ln>
          </c:spPr>
          <c:marker>
            <c:symbol val="square"/>
            <c:size val="6"/>
            <c:spPr>
              <a:solidFill>
                <a:schemeClr val="accent5"/>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Sheet1!$N$3:$N$48</c:f>
              <c:numCache>
                <c:formatCode>General</c:formatCode>
                <c:ptCount val="46"/>
                <c:pt idx="0" formatCode="0.0">
                  <c:v>23.6</c:v>
                </c:pt>
                <c:pt idx="10" formatCode="0.0">
                  <c:v>18.600000000000001</c:v>
                </c:pt>
                <c:pt idx="21" formatCode="0.0">
                  <c:v>10.9</c:v>
                </c:pt>
              </c:numCache>
            </c:numRef>
          </c:val>
          <c:smooth val="0"/>
        </c:ser>
        <c:ser>
          <c:idx val="7"/>
          <c:order val="7"/>
          <c:spPr>
            <a:ln>
              <a:solidFill>
                <a:schemeClr val="accent5"/>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Sheet1!$O$3:$O$48</c:f>
              <c:numCache>
                <c:formatCode>General</c:formatCode>
                <c:ptCount val="46"/>
                <c:pt idx="22" formatCode="0.0">
                  <c:v>10.38312</c:v>
                </c:pt>
                <c:pt idx="23" formatCode="0.0">
                  <c:v>9.8907440000000104</c:v>
                </c:pt>
                <c:pt idx="24" formatCode="0.0">
                  <c:v>9.4217209999999962</c:v>
                </c:pt>
                <c:pt idx="25" formatCode="0.0">
                  <c:v>8.9749370000000006</c:v>
                </c:pt>
                <c:pt idx="26" formatCode="0.0">
                  <c:v>8.5493410000000001</c:v>
                </c:pt>
                <c:pt idx="27" formatCode="0.0">
                  <c:v>8.1439279999999972</c:v>
                </c:pt>
                <c:pt idx="28" formatCode="0.0">
                  <c:v>7.7577379999999945</c:v>
                </c:pt>
                <c:pt idx="29" formatCode="0.0">
                  <c:v>7.3898630000000063</c:v>
                </c:pt>
                <c:pt idx="30" formatCode="0.0">
                  <c:v>7.0394319999999997</c:v>
                </c:pt>
                <c:pt idx="31" formatCode="0.0">
                  <c:v>6.7056180000000003</c:v>
                </c:pt>
                <c:pt idx="32" formatCode="0.0">
                  <c:v>6.3876339999999976</c:v>
                </c:pt>
                <c:pt idx="33" formatCode="0.0">
                  <c:v>6.0847299999999995</c:v>
                </c:pt>
                <c:pt idx="34" formatCode="0.0">
                  <c:v>5.796189</c:v>
                </c:pt>
                <c:pt idx="35" formatCode="0.0">
                  <c:v>5.521331</c:v>
                </c:pt>
                <c:pt idx="36" formatCode="0.0">
                  <c:v>5.259506</c:v>
                </c:pt>
                <c:pt idx="37" formatCode="0.0">
                  <c:v>5.0100980000000002</c:v>
                </c:pt>
                <c:pt idx="38" formatCode="0.0">
                  <c:v>4.7725169999999943</c:v>
                </c:pt>
                <c:pt idx="39" formatCode="0.0">
                  <c:v>4.5462020000000063</c:v>
                </c:pt>
                <c:pt idx="40" formatCode="0.0">
                  <c:v>4.3306180000000003</c:v>
                </c:pt>
                <c:pt idx="41" formatCode="0.0">
                  <c:v>4.1252579999999943</c:v>
                </c:pt>
                <c:pt idx="42" formatCode="0.0">
                  <c:v>3.9296359999999977</c:v>
                </c:pt>
                <c:pt idx="43" formatCode="0.0">
                  <c:v>3.7432910000000033</c:v>
                </c:pt>
                <c:pt idx="44" formatCode="0.0">
                  <c:v>3.5657830000000001</c:v>
                </c:pt>
                <c:pt idx="45" formatCode="0.0">
                  <c:v>3.396690999999997</c:v>
                </c:pt>
              </c:numCache>
            </c:numRef>
          </c:val>
          <c:smooth val="0"/>
        </c:ser>
        <c:ser>
          <c:idx val="8"/>
          <c:order val="8"/>
          <c:spPr>
            <a:ln>
              <a:solidFill>
                <a:schemeClr val="accent6"/>
              </a:solidFill>
            </a:ln>
          </c:spPr>
          <c:marker>
            <c:symbol val="square"/>
            <c:size val="6"/>
            <c:spPr>
              <a:solidFill>
                <a:schemeClr val="accent6"/>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Sheet1!$R$3:$R$48</c:f>
              <c:numCache>
                <c:formatCode>General</c:formatCode>
                <c:ptCount val="46"/>
                <c:pt idx="0" formatCode="0.0">
                  <c:v>26.6</c:v>
                </c:pt>
                <c:pt idx="10" formatCode="0.0">
                  <c:v>21.2</c:v>
                </c:pt>
                <c:pt idx="21" formatCode="0.0">
                  <c:v>16.3</c:v>
                </c:pt>
              </c:numCache>
            </c:numRef>
          </c:val>
          <c:smooth val="0"/>
        </c:ser>
        <c:ser>
          <c:idx val="9"/>
          <c:order val="9"/>
          <c:spPr>
            <a:ln>
              <a:solidFill>
                <a:schemeClr val="accent6"/>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Sheet1!$U$3:$U$48</c:f>
              <c:numCache>
                <c:formatCode>General</c:formatCode>
                <c:ptCount val="46"/>
                <c:pt idx="22" formatCode="0.0">
                  <c:v>15.51685</c:v>
                </c:pt>
                <c:pt idx="23" formatCode="0.0">
                  <c:v>14.771330000000001</c:v>
                </c:pt>
                <c:pt idx="24" formatCode="0.0">
                  <c:v>14.06162</c:v>
                </c:pt>
                <c:pt idx="25" formatCode="0.0">
                  <c:v>13.38602</c:v>
                </c:pt>
                <c:pt idx="26" formatCode="0.0">
                  <c:v>12.74287</c:v>
                </c:pt>
                <c:pt idx="27" formatCode="0.0">
                  <c:v>12.13063</c:v>
                </c:pt>
                <c:pt idx="28" formatCode="0.0">
                  <c:v>11.547800000000001</c:v>
                </c:pt>
                <c:pt idx="29" formatCode="0.0">
                  <c:v>10.99297</c:v>
                </c:pt>
                <c:pt idx="30" formatCode="0.0">
                  <c:v>10.4648</c:v>
                </c:pt>
                <c:pt idx="31" formatCode="0.0">
                  <c:v>9.9620090000000125</c:v>
                </c:pt>
                <c:pt idx="32" formatCode="0.0">
                  <c:v>9.4833739999999995</c:v>
                </c:pt>
                <c:pt idx="33" formatCode="0.0">
                  <c:v>9.0277350000000016</c:v>
                </c:pt>
                <c:pt idx="34" formatCode="0.0">
                  <c:v>8.5939880000000013</c:v>
                </c:pt>
                <c:pt idx="35" formatCode="0.0">
                  <c:v>8.1810810000000007</c:v>
                </c:pt>
                <c:pt idx="36" formatCode="0.0">
                  <c:v>7.7880120000000002</c:v>
                </c:pt>
                <c:pt idx="37" formatCode="0.0">
                  <c:v>7.4138289999999998</c:v>
                </c:pt>
                <c:pt idx="38" formatCode="0.0">
                  <c:v>7.0576230000000004</c:v>
                </c:pt>
                <c:pt idx="39" formatCode="0.0">
                  <c:v>6.7185319999999944</c:v>
                </c:pt>
                <c:pt idx="40" formatCode="0.0">
                  <c:v>6.3957329999999946</c:v>
                </c:pt>
                <c:pt idx="41" formatCode="0.0">
                  <c:v>6.0884429999999998</c:v>
                </c:pt>
                <c:pt idx="42" formatCode="0.0">
                  <c:v>5.7959179999999915</c:v>
                </c:pt>
                <c:pt idx="43" formatCode="0.0">
                  <c:v>5.5174469999999944</c:v>
                </c:pt>
                <c:pt idx="44" formatCode="0.0">
                  <c:v>5.2523549999999943</c:v>
                </c:pt>
                <c:pt idx="45" formatCode="0.0">
                  <c:v>5</c:v>
                </c:pt>
              </c:numCache>
            </c:numRef>
          </c:val>
          <c:smooth val="0"/>
        </c:ser>
        <c:ser>
          <c:idx val="10"/>
          <c:order val="10"/>
          <c:spPr>
            <a:ln>
              <a:solidFill>
                <a:schemeClr val="accent2"/>
              </a:solidFill>
            </a:ln>
          </c:spPr>
          <c:marker>
            <c:symbol val="square"/>
            <c:size val="6"/>
            <c:spPr>
              <a:solidFill>
                <a:schemeClr val="accent2"/>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Sheet1!$V$3:$V$48</c:f>
              <c:numCache>
                <c:formatCode>General</c:formatCode>
                <c:ptCount val="46"/>
                <c:pt idx="0" formatCode="0.0">
                  <c:v>19.399999999999999</c:v>
                </c:pt>
                <c:pt idx="10" formatCode="0.0">
                  <c:v>15.3</c:v>
                </c:pt>
                <c:pt idx="21" formatCode="0.0">
                  <c:v>9.7000000000000011</c:v>
                </c:pt>
              </c:numCache>
            </c:numRef>
          </c:val>
          <c:smooth val="0"/>
        </c:ser>
        <c:ser>
          <c:idx val="11"/>
          <c:order val="11"/>
          <c:spPr>
            <a:ln>
              <a:solidFill>
                <a:schemeClr val="accent2"/>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Sheet1!$W$3:$W$48</c:f>
              <c:numCache>
                <c:formatCode>General</c:formatCode>
                <c:ptCount val="46"/>
                <c:pt idx="22" formatCode="0.0">
                  <c:v>9.3063420000000008</c:v>
                </c:pt>
                <c:pt idx="23" formatCode="0.0">
                  <c:v>8.928661</c:v>
                </c:pt>
                <c:pt idx="24" formatCode="0.0">
                  <c:v>8.5663070000000001</c:v>
                </c:pt>
                <c:pt idx="25" formatCode="0.0">
                  <c:v>8.2186579999999978</c:v>
                </c:pt>
                <c:pt idx="26" formatCode="0.0">
                  <c:v>7.8851179999999914</c:v>
                </c:pt>
                <c:pt idx="27" formatCode="0.0">
                  <c:v>7.5651149999999854</c:v>
                </c:pt>
                <c:pt idx="28" formatCode="0.0">
                  <c:v>7.2580980000000004</c:v>
                </c:pt>
                <c:pt idx="29" formatCode="0.0">
                  <c:v>6.9635410000000002</c:v>
                </c:pt>
                <c:pt idx="30" formatCode="0.0">
                  <c:v>6.6809379999999896</c:v>
                </c:pt>
                <c:pt idx="31" formatCode="0.0">
                  <c:v>6.4098040000000003</c:v>
                </c:pt>
                <c:pt idx="32" formatCode="0.0">
                  <c:v>6.1496729999999999</c:v>
                </c:pt>
                <c:pt idx="33" formatCode="0.0">
                  <c:v>5.9000990000000053</c:v>
                </c:pt>
                <c:pt idx="34" formatCode="0.0">
                  <c:v>5.6606539999999965</c:v>
                </c:pt>
                <c:pt idx="35" formatCode="0.0">
                  <c:v>5.4309260000000004</c:v>
                </c:pt>
                <c:pt idx="36" formatCode="0.0">
                  <c:v>5.2105220000000001</c:v>
                </c:pt>
                <c:pt idx="37" formatCode="0.0">
                  <c:v>4.9990620000000066</c:v>
                </c:pt>
                <c:pt idx="38" formatCode="0.0">
                  <c:v>4.7961839999999976</c:v>
                </c:pt>
                <c:pt idx="39" formatCode="0.0">
                  <c:v>4.6015389999999945</c:v>
                </c:pt>
                <c:pt idx="40" formatCode="0.0">
                  <c:v>4.4147939999999997</c:v>
                </c:pt>
                <c:pt idx="41" formatCode="0.0">
                  <c:v>4.2356270000000062</c:v>
                </c:pt>
                <c:pt idx="42" formatCode="0.0">
                  <c:v>4.0637319999999955</c:v>
                </c:pt>
                <c:pt idx="43" formatCode="0.0">
                  <c:v>3.8988119999999977</c:v>
                </c:pt>
                <c:pt idx="44" formatCode="0.0">
                  <c:v>3.7405860000000026</c:v>
                </c:pt>
                <c:pt idx="45" formatCode="0.0">
                  <c:v>3.5887810000000027</c:v>
                </c:pt>
              </c:numCache>
            </c:numRef>
          </c:val>
          <c:smooth val="0"/>
        </c:ser>
        <c:dLbls>
          <c:showLegendKey val="0"/>
          <c:showVal val="0"/>
          <c:showCatName val="0"/>
          <c:showSerName val="0"/>
          <c:showPercent val="0"/>
          <c:showBubbleSize val="0"/>
        </c:dLbls>
        <c:marker val="1"/>
        <c:smooth val="0"/>
        <c:axId val="40328192"/>
        <c:axId val="40338176"/>
      </c:lineChart>
      <c:catAx>
        <c:axId val="40328192"/>
        <c:scaling>
          <c:orientation val="minMax"/>
        </c:scaling>
        <c:delete val="0"/>
        <c:axPos val="b"/>
        <c:numFmt formatCode="General" sourceLinked="1"/>
        <c:majorTickMark val="out"/>
        <c:minorTickMark val="none"/>
        <c:tickLblPos val="nextTo"/>
        <c:txPr>
          <a:bodyPr/>
          <a:lstStyle/>
          <a:p>
            <a:pPr>
              <a:defRPr sz="1200" b="1" i="0"/>
            </a:pPr>
            <a:endParaRPr lang="en-US"/>
          </a:p>
        </c:txPr>
        <c:crossAx val="40338176"/>
        <c:crosses val="autoZero"/>
        <c:auto val="1"/>
        <c:lblAlgn val="ctr"/>
        <c:lblOffset val="100"/>
        <c:tickLblSkip val="5"/>
        <c:tickMarkSkip val="5"/>
        <c:noMultiLvlLbl val="0"/>
      </c:catAx>
      <c:valAx>
        <c:axId val="40338176"/>
        <c:scaling>
          <c:orientation val="minMax"/>
        </c:scaling>
        <c:delete val="0"/>
        <c:axPos val="l"/>
        <c:title>
          <c:tx>
            <c:rich>
              <a:bodyPr rot="-5400000" vert="horz"/>
              <a:lstStyle/>
              <a:p>
                <a:pPr>
                  <a:defRPr/>
                </a:pPr>
                <a:r>
                  <a:rPr lang="en-US" sz="1400"/>
                  <a:t>Neonatal</a:t>
                </a:r>
                <a:r>
                  <a:rPr lang="en-US" sz="1400" baseline="0"/>
                  <a:t> mortality rate (per 1,000 live births)</a:t>
                </a:r>
                <a:endParaRPr lang="en-US" sz="1400"/>
              </a:p>
            </c:rich>
          </c:tx>
          <c:overlay val="0"/>
        </c:title>
        <c:numFmt formatCode="0" sourceLinked="0"/>
        <c:majorTickMark val="out"/>
        <c:minorTickMark val="none"/>
        <c:tickLblPos val="nextTo"/>
        <c:txPr>
          <a:bodyPr/>
          <a:lstStyle/>
          <a:p>
            <a:pPr>
              <a:defRPr sz="1200" b="1" i="0"/>
            </a:pPr>
            <a:endParaRPr lang="en-US"/>
          </a:p>
        </c:txPr>
        <c:crossAx val="40328192"/>
        <c:crosses val="autoZero"/>
        <c:crossBetween val="midCat"/>
      </c:valAx>
    </c:plotArea>
    <c:plotVisOnly val="1"/>
    <c:dispBlanksAs val="span"/>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solidFill>
                <a:schemeClr val="accent1"/>
              </a:solidFill>
            </a:ln>
          </c:spPr>
          <c:marker>
            <c:symbol val="square"/>
            <c:size val="6"/>
            <c:spPr>
              <a:solidFill>
                <a:schemeClr val="accent1"/>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Sheet1!$AV$3:$AV$48</c:f>
              <c:numCache>
                <c:formatCode>General</c:formatCode>
                <c:ptCount val="46"/>
                <c:pt idx="0">
                  <c:v>45.1</c:v>
                </c:pt>
                <c:pt idx="10">
                  <c:v>41.5</c:v>
                </c:pt>
                <c:pt idx="21">
                  <c:v>34.4</c:v>
                </c:pt>
              </c:numCache>
            </c:numRef>
          </c:val>
          <c:smooth val="0"/>
        </c:ser>
        <c:ser>
          <c:idx val="1"/>
          <c:order val="1"/>
          <c:spPr>
            <a:ln>
              <a:solidFill>
                <a:schemeClr val="accent1"/>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Sheet1!$AW$3:$AW$48</c:f>
              <c:numCache>
                <c:formatCode>General</c:formatCode>
                <c:ptCount val="46"/>
                <c:pt idx="22">
                  <c:v>32.469280000000005</c:v>
                </c:pt>
                <c:pt idx="23">
                  <c:v>30.646920000000001</c:v>
                </c:pt>
                <c:pt idx="24">
                  <c:v>28.926839999999974</c:v>
                </c:pt>
                <c:pt idx="25">
                  <c:v>27.3033</c:v>
                </c:pt>
                <c:pt idx="26">
                  <c:v>25.770879999999988</c:v>
                </c:pt>
                <c:pt idx="27">
                  <c:v>24.324470000000005</c:v>
                </c:pt>
                <c:pt idx="28">
                  <c:v>22.959250000000001</c:v>
                </c:pt>
                <c:pt idx="29">
                  <c:v>21.670639999999974</c:v>
                </c:pt>
                <c:pt idx="30">
                  <c:v>20.454360000000001</c:v>
                </c:pt>
                <c:pt idx="31">
                  <c:v>19.30634999999997</c:v>
                </c:pt>
                <c:pt idx="32">
                  <c:v>18.222769999999972</c:v>
                </c:pt>
                <c:pt idx="33">
                  <c:v>17.2</c:v>
                </c:pt>
                <c:pt idx="34">
                  <c:v>16.234639999999974</c:v>
                </c:pt>
                <c:pt idx="35">
                  <c:v>15.323460000000004</c:v>
                </c:pt>
                <c:pt idx="36">
                  <c:v>14.463420000000006</c:v>
                </c:pt>
                <c:pt idx="37">
                  <c:v>13.65165</c:v>
                </c:pt>
                <c:pt idx="38">
                  <c:v>12.885440000000019</c:v>
                </c:pt>
                <c:pt idx="39">
                  <c:v>12.162240000000002</c:v>
                </c:pt>
                <c:pt idx="40">
                  <c:v>11.479620000000002</c:v>
                </c:pt>
                <c:pt idx="41">
                  <c:v>10.835320000000001</c:v>
                </c:pt>
                <c:pt idx="42">
                  <c:v>10.227180000000001</c:v>
                </c:pt>
                <c:pt idx="43">
                  <c:v>9.6531740000000017</c:v>
                </c:pt>
                <c:pt idx="44">
                  <c:v>9.111383</c:v>
                </c:pt>
                <c:pt idx="45">
                  <c:v>8.6</c:v>
                </c:pt>
              </c:numCache>
            </c:numRef>
          </c:val>
          <c:smooth val="0"/>
        </c:ser>
        <c:ser>
          <c:idx val="2"/>
          <c:order val="2"/>
          <c:spPr>
            <a:ln>
              <a:solidFill>
                <a:schemeClr val="accent3"/>
              </a:solidFill>
            </a:ln>
          </c:spPr>
          <c:marker>
            <c:symbol val="square"/>
            <c:size val="6"/>
            <c:spPr>
              <a:solidFill>
                <a:schemeClr val="accent3"/>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Sheet1!$AY$3:$AY$48</c:f>
              <c:numCache>
                <c:formatCode>General</c:formatCode>
                <c:ptCount val="46"/>
                <c:pt idx="0">
                  <c:v>47.6</c:v>
                </c:pt>
                <c:pt idx="10">
                  <c:v>40.300000000000004</c:v>
                </c:pt>
                <c:pt idx="21">
                  <c:v>32.1</c:v>
                </c:pt>
              </c:numCache>
            </c:numRef>
          </c:val>
          <c:smooth val="0"/>
        </c:ser>
        <c:ser>
          <c:idx val="3"/>
          <c:order val="3"/>
          <c:spPr>
            <a:ln>
              <a:solidFill>
                <a:schemeClr val="accent3"/>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Sheet1!$AZ$3:$AZ$48</c:f>
              <c:numCache>
                <c:formatCode>General</c:formatCode>
                <c:ptCount val="46"/>
                <c:pt idx="22">
                  <c:v>30.298359999999974</c:v>
                </c:pt>
                <c:pt idx="23">
                  <c:v>28.597850000000033</c:v>
                </c:pt>
                <c:pt idx="24">
                  <c:v>26.992769999999975</c:v>
                </c:pt>
                <c:pt idx="25">
                  <c:v>25.477789999999974</c:v>
                </c:pt>
                <c:pt idx="26">
                  <c:v>24.047830000000001</c:v>
                </c:pt>
                <c:pt idx="27">
                  <c:v>22.698129999999974</c:v>
                </c:pt>
                <c:pt idx="28">
                  <c:v>21.42418</c:v>
                </c:pt>
                <c:pt idx="29">
                  <c:v>20.221729999999972</c:v>
                </c:pt>
                <c:pt idx="30">
                  <c:v>19.086769999999973</c:v>
                </c:pt>
                <c:pt idx="31">
                  <c:v>18.015519999999974</c:v>
                </c:pt>
                <c:pt idx="32">
                  <c:v>17.004380000000001</c:v>
                </c:pt>
                <c:pt idx="33">
                  <c:v>16.05</c:v>
                </c:pt>
                <c:pt idx="34">
                  <c:v>15.149179999999999</c:v>
                </c:pt>
                <c:pt idx="35">
                  <c:v>14.298919999999999</c:v>
                </c:pt>
                <c:pt idx="36">
                  <c:v>13.49639</c:v>
                </c:pt>
                <c:pt idx="37">
                  <c:v>12.73889</c:v>
                </c:pt>
                <c:pt idx="38">
                  <c:v>12.023910000000001</c:v>
                </c:pt>
                <c:pt idx="39">
                  <c:v>11.34906</c:v>
                </c:pt>
                <c:pt idx="40">
                  <c:v>10.71209</c:v>
                </c:pt>
                <c:pt idx="41">
                  <c:v>10.11087</c:v>
                </c:pt>
                <c:pt idx="42">
                  <c:v>9.5433860000000017</c:v>
                </c:pt>
                <c:pt idx="43">
                  <c:v>9.0077580000000008</c:v>
                </c:pt>
                <c:pt idx="44">
                  <c:v>8.5021920000000026</c:v>
                </c:pt>
                <c:pt idx="45">
                  <c:v>8.0250000000000004</c:v>
                </c:pt>
              </c:numCache>
            </c:numRef>
          </c:val>
          <c:smooth val="0"/>
        </c:ser>
        <c:ser>
          <c:idx val="4"/>
          <c:order val="4"/>
          <c:spPr>
            <a:ln>
              <a:solidFill>
                <a:schemeClr val="accent4"/>
              </a:solidFill>
            </a:ln>
          </c:spPr>
          <c:marker>
            <c:symbol val="square"/>
            <c:size val="6"/>
            <c:spPr>
              <a:solidFill>
                <a:schemeClr val="accent4"/>
              </a:solidFill>
              <a:ln>
                <a:solidFill>
                  <a:schemeClr val="accent4"/>
                </a:solid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Sheet1!$BB$3:$BB$48</c:f>
              <c:numCache>
                <c:formatCode>General</c:formatCode>
                <c:ptCount val="46"/>
                <c:pt idx="0">
                  <c:v>21.9</c:v>
                </c:pt>
                <c:pt idx="10">
                  <c:v>15.9</c:v>
                </c:pt>
                <c:pt idx="21">
                  <c:v>9.9</c:v>
                </c:pt>
              </c:numCache>
            </c:numRef>
          </c:val>
          <c:smooth val="0"/>
        </c:ser>
        <c:ser>
          <c:idx val="5"/>
          <c:order val="5"/>
          <c:spPr>
            <a:ln>
              <a:solidFill>
                <a:schemeClr val="accent4"/>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Sheet1!$BC$3:$BC$48</c:f>
              <c:numCache>
                <c:formatCode>General</c:formatCode>
                <c:ptCount val="46"/>
                <c:pt idx="22">
                  <c:v>9.3443559999999994</c:v>
                </c:pt>
                <c:pt idx="23">
                  <c:v>8.8198980000000002</c:v>
                </c:pt>
                <c:pt idx="24">
                  <c:v>8.3248750000000005</c:v>
                </c:pt>
                <c:pt idx="25">
                  <c:v>7.8576349999999886</c:v>
                </c:pt>
                <c:pt idx="26">
                  <c:v>7.4166200000000053</c:v>
                </c:pt>
                <c:pt idx="27">
                  <c:v>7.0003570000000002</c:v>
                </c:pt>
                <c:pt idx="28">
                  <c:v>6.6074569999999886</c:v>
                </c:pt>
                <c:pt idx="29">
                  <c:v>6.2366090000000076</c:v>
                </c:pt>
                <c:pt idx="30">
                  <c:v>5.8865749999999943</c:v>
                </c:pt>
                <c:pt idx="31">
                  <c:v>5.5561869999999951</c:v>
                </c:pt>
                <c:pt idx="32">
                  <c:v>5.2443419999999996</c:v>
                </c:pt>
                <c:pt idx="33">
                  <c:v>4.95</c:v>
                </c:pt>
                <c:pt idx="34">
                  <c:v>4.6721779999999944</c:v>
                </c:pt>
                <c:pt idx="35">
                  <c:v>4.4099480000000053</c:v>
                </c:pt>
                <c:pt idx="36">
                  <c:v>4.1624369999999864</c:v>
                </c:pt>
                <c:pt idx="37">
                  <c:v>3.9288179999999997</c:v>
                </c:pt>
                <c:pt idx="38">
                  <c:v>3.7083100000000027</c:v>
                </c:pt>
                <c:pt idx="39">
                  <c:v>3.5001790000000002</c:v>
                </c:pt>
                <c:pt idx="40">
                  <c:v>3.3037290000000001</c:v>
                </c:pt>
                <c:pt idx="41">
                  <c:v>3.1183040000000002</c:v>
                </c:pt>
                <c:pt idx="42">
                  <c:v>2.9432879999999999</c:v>
                </c:pt>
                <c:pt idx="43">
                  <c:v>2.7780939999999998</c:v>
                </c:pt>
                <c:pt idx="44">
                  <c:v>2.6221709999999998</c:v>
                </c:pt>
                <c:pt idx="45">
                  <c:v>2.4749999999999988</c:v>
                </c:pt>
              </c:numCache>
            </c:numRef>
          </c:val>
          <c:smooth val="0"/>
        </c:ser>
        <c:ser>
          <c:idx val="6"/>
          <c:order val="6"/>
          <c:spPr>
            <a:ln>
              <a:solidFill>
                <a:schemeClr val="accent5"/>
              </a:solidFill>
            </a:ln>
          </c:spPr>
          <c:marker>
            <c:symbol val="square"/>
            <c:size val="6"/>
            <c:spPr>
              <a:solidFill>
                <a:schemeClr val="accent5"/>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Sheet1!$BE$3:$BE$48</c:f>
              <c:numCache>
                <c:formatCode>General</c:formatCode>
                <c:ptCount val="46"/>
                <c:pt idx="0">
                  <c:v>23.6</c:v>
                </c:pt>
                <c:pt idx="10">
                  <c:v>18.600000000000001</c:v>
                </c:pt>
                <c:pt idx="21">
                  <c:v>10.9</c:v>
                </c:pt>
              </c:numCache>
            </c:numRef>
          </c:val>
          <c:smooth val="0"/>
        </c:ser>
        <c:ser>
          <c:idx val="7"/>
          <c:order val="7"/>
          <c:spPr>
            <a:ln>
              <a:solidFill>
                <a:schemeClr val="accent5"/>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Sheet1!$BF$3:$BF$48</c:f>
              <c:numCache>
                <c:formatCode>General</c:formatCode>
                <c:ptCount val="46"/>
                <c:pt idx="22">
                  <c:v>10.288229999999999</c:v>
                </c:pt>
                <c:pt idx="23">
                  <c:v>9.7107960000000002</c:v>
                </c:pt>
                <c:pt idx="24">
                  <c:v>9.1657710000000012</c:v>
                </c:pt>
                <c:pt idx="25">
                  <c:v>8.6513360000000006</c:v>
                </c:pt>
                <c:pt idx="26">
                  <c:v>8.1657730000000015</c:v>
                </c:pt>
                <c:pt idx="27">
                  <c:v>7.7074639999999999</c:v>
                </c:pt>
                <c:pt idx="28">
                  <c:v>7.274877</c:v>
                </c:pt>
                <c:pt idx="29">
                  <c:v>6.8665699999999976</c:v>
                </c:pt>
                <c:pt idx="30">
                  <c:v>6.4811790000000062</c:v>
                </c:pt>
                <c:pt idx="31">
                  <c:v>6.1174179999999865</c:v>
                </c:pt>
                <c:pt idx="32">
                  <c:v>5.7740739999999997</c:v>
                </c:pt>
                <c:pt idx="33">
                  <c:v>5.45</c:v>
                </c:pt>
                <c:pt idx="34">
                  <c:v>5.1441149999999842</c:v>
                </c:pt>
                <c:pt idx="35">
                  <c:v>4.8553980000000001</c:v>
                </c:pt>
                <c:pt idx="36">
                  <c:v>4.5828849999999886</c:v>
                </c:pt>
                <c:pt idx="37">
                  <c:v>4.3256680000000003</c:v>
                </c:pt>
                <c:pt idx="38">
                  <c:v>4.0828869999999915</c:v>
                </c:pt>
                <c:pt idx="39">
                  <c:v>3.8537319999999999</c:v>
                </c:pt>
                <c:pt idx="40">
                  <c:v>3.6374390000000001</c:v>
                </c:pt>
                <c:pt idx="41">
                  <c:v>3.4332849999999997</c:v>
                </c:pt>
                <c:pt idx="42">
                  <c:v>3.2405889999999999</c:v>
                </c:pt>
                <c:pt idx="43">
                  <c:v>3.0587089999999977</c:v>
                </c:pt>
                <c:pt idx="44">
                  <c:v>2.8870369999999999</c:v>
                </c:pt>
                <c:pt idx="45">
                  <c:v>2.7250000000000001</c:v>
                </c:pt>
              </c:numCache>
            </c:numRef>
          </c:val>
          <c:smooth val="0"/>
        </c:ser>
        <c:ser>
          <c:idx val="8"/>
          <c:order val="8"/>
          <c:spPr>
            <a:ln>
              <a:solidFill>
                <a:schemeClr val="accent6"/>
              </a:solidFill>
            </a:ln>
          </c:spPr>
          <c:marker>
            <c:symbol val="square"/>
            <c:size val="6"/>
            <c:spPr>
              <a:solidFill>
                <a:schemeClr val="accent6"/>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Sheet1!$BH$3:$BH$48</c:f>
              <c:numCache>
                <c:formatCode>General</c:formatCode>
                <c:ptCount val="46"/>
                <c:pt idx="0">
                  <c:v>26.6</c:v>
                </c:pt>
                <c:pt idx="10">
                  <c:v>21.2</c:v>
                </c:pt>
                <c:pt idx="21">
                  <c:v>16.3</c:v>
                </c:pt>
              </c:numCache>
            </c:numRef>
          </c:val>
          <c:smooth val="0"/>
        </c:ser>
        <c:ser>
          <c:idx val="9"/>
          <c:order val="9"/>
          <c:spPr>
            <a:ln>
              <a:solidFill>
                <a:schemeClr val="accent6"/>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Sheet1!$BI$3:$BI$48</c:f>
              <c:numCache>
                <c:formatCode>General</c:formatCode>
                <c:ptCount val="46"/>
                <c:pt idx="22">
                  <c:v>15.385150000000012</c:v>
                </c:pt>
                <c:pt idx="23">
                  <c:v>14.521650000000001</c:v>
                </c:pt>
                <c:pt idx="24">
                  <c:v>13.70661</c:v>
                </c:pt>
                <c:pt idx="25">
                  <c:v>12.93732</c:v>
                </c:pt>
                <c:pt idx="26">
                  <c:v>12.2112</c:v>
                </c:pt>
                <c:pt idx="27">
                  <c:v>11.525840000000002</c:v>
                </c:pt>
                <c:pt idx="28">
                  <c:v>10.87894</c:v>
                </c:pt>
                <c:pt idx="29">
                  <c:v>10.268359999999999</c:v>
                </c:pt>
                <c:pt idx="30">
                  <c:v>9.6920380000000002</c:v>
                </c:pt>
                <c:pt idx="31">
                  <c:v>9.1480659999999983</c:v>
                </c:pt>
                <c:pt idx="32">
                  <c:v>8.6346239999999987</c:v>
                </c:pt>
                <c:pt idx="33">
                  <c:v>8.15</c:v>
                </c:pt>
                <c:pt idx="34">
                  <c:v>7.6925749999999864</c:v>
                </c:pt>
                <c:pt idx="35">
                  <c:v>7.2608239999999986</c:v>
                </c:pt>
                <c:pt idx="36">
                  <c:v>6.8533059999999955</c:v>
                </c:pt>
                <c:pt idx="37">
                  <c:v>6.4686589999999997</c:v>
                </c:pt>
                <c:pt idx="38">
                  <c:v>6.1056010000000001</c:v>
                </c:pt>
                <c:pt idx="39">
                  <c:v>5.7629199999999914</c:v>
                </c:pt>
                <c:pt idx="40">
                  <c:v>5.4394720000000065</c:v>
                </c:pt>
                <c:pt idx="41">
                  <c:v>5.1341779999999915</c:v>
                </c:pt>
                <c:pt idx="42">
                  <c:v>4.8460190000000001</c:v>
                </c:pt>
                <c:pt idx="43">
                  <c:v>4.574033</c:v>
                </c:pt>
                <c:pt idx="44">
                  <c:v>4.3173119999999914</c:v>
                </c:pt>
                <c:pt idx="45">
                  <c:v>4.0750000000000002</c:v>
                </c:pt>
              </c:numCache>
            </c:numRef>
          </c:val>
          <c:smooth val="0"/>
        </c:ser>
        <c:ser>
          <c:idx val="10"/>
          <c:order val="10"/>
          <c:spPr>
            <a:ln>
              <a:solidFill>
                <a:schemeClr val="accent2"/>
              </a:solidFill>
            </a:ln>
          </c:spPr>
          <c:marker>
            <c:symbol val="square"/>
            <c:size val="6"/>
            <c:spPr>
              <a:solidFill>
                <a:schemeClr val="accent2"/>
              </a:solidFill>
              <a:ln>
                <a:noFill/>
              </a:ln>
            </c:spPr>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Sheet1!$BK$3:$BK$48</c:f>
              <c:numCache>
                <c:formatCode>General</c:formatCode>
                <c:ptCount val="46"/>
                <c:pt idx="0">
                  <c:v>19.399999999999999</c:v>
                </c:pt>
                <c:pt idx="10">
                  <c:v>15.3</c:v>
                </c:pt>
                <c:pt idx="21">
                  <c:v>9.7000000000000011</c:v>
                </c:pt>
              </c:numCache>
            </c:numRef>
          </c:val>
          <c:smooth val="0"/>
        </c:ser>
        <c:ser>
          <c:idx val="11"/>
          <c:order val="11"/>
          <c:spPr>
            <a:ln>
              <a:solidFill>
                <a:schemeClr val="accent2"/>
              </a:solidFill>
              <a:prstDash val="dash"/>
            </a:ln>
          </c:spPr>
          <c:marker>
            <c:symbol val="none"/>
          </c:marker>
          <c:cat>
            <c:numRef>
              <c:f>Sheet1!$A$3:$A$48</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Sheet1!$BL$3:$BL$48</c:f>
              <c:numCache>
                <c:formatCode>General</c:formatCode>
                <c:ptCount val="46"/>
                <c:pt idx="22">
                  <c:v>9.1555810000000122</c:v>
                </c:pt>
                <c:pt idx="23">
                  <c:v>8.6417179999999973</c:v>
                </c:pt>
                <c:pt idx="24">
                  <c:v>8.1566950000000027</c:v>
                </c:pt>
                <c:pt idx="25">
                  <c:v>7.6988949999999896</c:v>
                </c:pt>
                <c:pt idx="26">
                  <c:v>7.2667890000000002</c:v>
                </c:pt>
                <c:pt idx="27">
                  <c:v>6.8589359999999884</c:v>
                </c:pt>
                <c:pt idx="28">
                  <c:v>6.4739730000000053</c:v>
                </c:pt>
                <c:pt idx="29">
                  <c:v>6.1106169999999951</c:v>
                </c:pt>
                <c:pt idx="30">
                  <c:v>5.7676539999999976</c:v>
                </c:pt>
                <c:pt idx="31">
                  <c:v>5.4439409999999997</c:v>
                </c:pt>
                <c:pt idx="32">
                  <c:v>5.1383960000000002</c:v>
                </c:pt>
                <c:pt idx="33">
                  <c:v>4.8499999999999996</c:v>
                </c:pt>
                <c:pt idx="34">
                  <c:v>4.5777900000000002</c:v>
                </c:pt>
                <c:pt idx="35">
                  <c:v>4.3208579999999914</c:v>
                </c:pt>
                <c:pt idx="36">
                  <c:v>4.0783480000000063</c:v>
                </c:pt>
                <c:pt idx="37">
                  <c:v>3.849446999999997</c:v>
                </c:pt>
                <c:pt idx="38">
                  <c:v>3.6333940000000027</c:v>
                </c:pt>
                <c:pt idx="39">
                  <c:v>3.4294679999999977</c:v>
                </c:pt>
                <c:pt idx="40">
                  <c:v>3.2369870000000001</c:v>
                </c:pt>
                <c:pt idx="41">
                  <c:v>3.0553089999999972</c:v>
                </c:pt>
                <c:pt idx="42">
                  <c:v>2.8838270000000001</c:v>
                </c:pt>
                <c:pt idx="43">
                  <c:v>2.7219699999999998</c:v>
                </c:pt>
                <c:pt idx="44">
                  <c:v>2.5691980000000001</c:v>
                </c:pt>
                <c:pt idx="45">
                  <c:v>2.4249999999999998</c:v>
                </c:pt>
              </c:numCache>
            </c:numRef>
          </c:val>
          <c:smooth val="0"/>
        </c:ser>
        <c:dLbls>
          <c:showLegendKey val="0"/>
          <c:showVal val="0"/>
          <c:showCatName val="0"/>
          <c:showSerName val="0"/>
          <c:showPercent val="0"/>
          <c:showBubbleSize val="0"/>
        </c:dLbls>
        <c:marker val="1"/>
        <c:smooth val="0"/>
        <c:axId val="40672256"/>
        <c:axId val="50795264"/>
      </c:lineChart>
      <c:catAx>
        <c:axId val="40672256"/>
        <c:scaling>
          <c:orientation val="minMax"/>
        </c:scaling>
        <c:delete val="0"/>
        <c:axPos val="b"/>
        <c:numFmt formatCode="General" sourceLinked="1"/>
        <c:majorTickMark val="out"/>
        <c:minorTickMark val="none"/>
        <c:tickLblPos val="nextTo"/>
        <c:txPr>
          <a:bodyPr/>
          <a:lstStyle/>
          <a:p>
            <a:pPr>
              <a:defRPr sz="1200" b="1" i="0"/>
            </a:pPr>
            <a:endParaRPr lang="en-US"/>
          </a:p>
        </c:txPr>
        <c:crossAx val="50795264"/>
        <c:crosses val="autoZero"/>
        <c:auto val="1"/>
        <c:lblAlgn val="ctr"/>
        <c:lblOffset val="100"/>
        <c:tickLblSkip val="5"/>
        <c:tickMarkSkip val="5"/>
        <c:noMultiLvlLbl val="0"/>
      </c:catAx>
      <c:valAx>
        <c:axId val="50795264"/>
        <c:scaling>
          <c:orientation val="minMax"/>
        </c:scaling>
        <c:delete val="0"/>
        <c:axPos val="l"/>
        <c:title>
          <c:tx>
            <c:rich>
              <a:bodyPr rot="-5400000" vert="horz"/>
              <a:lstStyle/>
              <a:p>
                <a:pPr>
                  <a:defRPr/>
                </a:pPr>
                <a:r>
                  <a:rPr lang="en-US" sz="1400"/>
                  <a:t>Neonatal</a:t>
                </a:r>
                <a:r>
                  <a:rPr lang="en-US" sz="1400" baseline="0"/>
                  <a:t> mortality rate (per 1,000 live births)</a:t>
                </a:r>
                <a:endParaRPr lang="en-US" sz="1400"/>
              </a:p>
            </c:rich>
          </c:tx>
          <c:overlay val="0"/>
        </c:title>
        <c:numFmt formatCode="0" sourceLinked="0"/>
        <c:majorTickMark val="out"/>
        <c:minorTickMark val="none"/>
        <c:tickLblPos val="nextTo"/>
        <c:txPr>
          <a:bodyPr/>
          <a:lstStyle/>
          <a:p>
            <a:pPr>
              <a:defRPr sz="1200" b="1" i="0"/>
            </a:pPr>
            <a:endParaRPr lang="en-US"/>
          </a:p>
        </c:txPr>
        <c:crossAx val="40672256"/>
        <c:crosses val="autoZero"/>
        <c:crossBetween val="midCat"/>
      </c:valAx>
    </c:plotArea>
    <c:plotVisOnly val="1"/>
    <c:dispBlanksAs val="span"/>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9F1369-E2F0-4B8E-BE1D-FE6B3BDF95A5}" type="datetimeFigureOut">
              <a:rPr lang="en-US" smtClean="0"/>
              <a:pPr/>
              <a:t>7/19/2013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37E9878-CBA3-4A72-AC6B-931F27929CCD}" type="slidenum">
              <a:rPr lang="en-GB" smtClean="0"/>
              <a:pPr/>
              <a:t>‹#›</a:t>
            </a:fld>
            <a:endParaRPr lang="en-GB"/>
          </a:p>
        </p:txBody>
      </p:sp>
    </p:spTree>
    <p:extLst>
      <p:ext uri="{BB962C8B-B14F-4D97-AF65-F5344CB8AC3E}">
        <p14:creationId xmlns:p14="http://schemas.microsoft.com/office/powerpoint/2010/main" val="29021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EEFD782-BA23-4B76-8044-AF03E2D51F69}" type="datetimeFigureOut">
              <a:rPr lang="en-US" smtClean="0"/>
              <a:pPr/>
              <a:t>7/19/2013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62DF15E-AEEA-476C-A6C4-89AEC76D404B}" type="slidenum">
              <a:rPr lang="en-US" smtClean="0"/>
              <a:pPr/>
              <a:t>‹#›</a:t>
            </a:fld>
            <a:endParaRPr lang="en-US"/>
          </a:p>
        </p:txBody>
      </p:sp>
    </p:spTree>
    <p:extLst>
      <p:ext uri="{BB962C8B-B14F-4D97-AF65-F5344CB8AC3E}">
        <p14:creationId xmlns:p14="http://schemas.microsoft.com/office/powerpoint/2010/main" val="79787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globalnewbornaction.org/Documents/Every-Newborn-calendar.pdf" TargetMode="External"/><Relationship Id="rId13" Type="http://schemas.openxmlformats.org/officeDocument/2006/relationships/hyperlink" Target="http://www.globalnewbornaction.org/Documents/Every-Newborn-library.pdf" TargetMode="External"/><Relationship Id="rId3" Type="http://schemas.openxmlformats.org/officeDocument/2006/relationships/hyperlink" Target="http://www.globalnewbornaction.org/Documents/Every-Newborn-coverLetter.pdf" TargetMode="External"/><Relationship Id="rId7" Type="http://schemas.openxmlformats.org/officeDocument/2006/relationships/hyperlink" Target="http://www.globalnewbornaction.org/Documents/Every-Newborn-country-consultation.pdf" TargetMode="External"/><Relationship Id="rId12" Type="http://schemas.openxmlformats.org/officeDocument/2006/relationships/hyperlink" Target="http://www.globalnewbornaction.org/Documents/Every-Newborn-toolkit-PPT-18-June-2013.pptx"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globalnewbornaction.org/Documents/Every-Newborn-toolkit-actions.pdf" TargetMode="External"/><Relationship Id="rId11" Type="http://schemas.openxmlformats.org/officeDocument/2006/relationships/hyperlink" Target="http://www.globalnewbornaction.org/Documents/Draft-Every-Newborn-18June-2013.pdf" TargetMode="External"/><Relationship Id="rId5" Type="http://schemas.openxmlformats.org/officeDocument/2006/relationships/hyperlink" Target="http://www.globalnewbornaction.org/Documents/Every-Newborn-toolkit-key-messages-28.6.13.pdf" TargetMode="External"/><Relationship Id="rId10" Type="http://schemas.openxmlformats.org/officeDocument/2006/relationships/hyperlink" Target="http://www.globalnewbornaction.org/Documents/Every-Newborn-BNA-tool-18-June-2013.pdf" TargetMode="External"/><Relationship Id="rId4" Type="http://schemas.openxmlformats.org/officeDocument/2006/relationships/hyperlink" Target="http://www.globalnewbornaction.org/Documents/Every-Newborn-advocacy-brief-June-2013.pdf" TargetMode="External"/><Relationship Id="rId9" Type="http://schemas.openxmlformats.org/officeDocument/2006/relationships/hyperlink" Target="http://www.globalnewbornaction.org/Documents/Every-Newborn-tools.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7C1A6-3F6E-4A0C-A01A-2F04D27288E6}" type="slidenum">
              <a:rPr lang="en-GB" smtClean="0">
                <a:solidFill>
                  <a:srgbClr val="000000"/>
                </a:solidFill>
              </a:rPr>
              <a:pPr/>
              <a:t>2</a:t>
            </a:fld>
            <a:endParaRPr lang="en-GB" dirty="0">
              <a:solidFill>
                <a:srgbClr val="000000"/>
              </a:solidFill>
            </a:endParaRPr>
          </a:p>
        </p:txBody>
      </p:sp>
    </p:spTree>
    <p:extLst>
      <p:ext uri="{BB962C8B-B14F-4D97-AF65-F5344CB8AC3E}">
        <p14:creationId xmlns:p14="http://schemas.microsoft.com/office/powerpoint/2010/main" val="1883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Slide Number Placeholder 3"/>
          <p:cNvSpPr>
            <a:spLocks noGrp="1"/>
          </p:cNvSpPr>
          <p:nvPr>
            <p:ph type="sldNum" sz="quarter" idx="5"/>
          </p:nvPr>
        </p:nvSpPr>
        <p:spPr>
          <a:noFill/>
        </p:spPr>
        <p:txBody>
          <a:bodyPr/>
          <a:lstStyle/>
          <a:p>
            <a:fld id="{A1D699AE-EEF9-4806-80DD-80DA3D86ED42}" type="slidenum">
              <a:rPr lang="en-US" smtClean="0">
                <a:solidFill>
                  <a:prstClr val="black"/>
                </a:solidFill>
                <a:ea typeface="MS PGothic" pitchFamily="34" charset="-128"/>
              </a:rPr>
              <a:pPr/>
              <a:t>19</a:t>
            </a:fld>
            <a:endParaRPr lang="en-US" smtClean="0">
              <a:solidFill>
                <a:prstClr val="black"/>
              </a:solidFill>
              <a:ea typeface="MS PGothic" pitchFamily="34" charset="-128"/>
            </a:endParaRPr>
          </a:p>
        </p:txBody>
      </p:sp>
    </p:spTree>
    <p:extLst>
      <p:ext uri="{BB962C8B-B14F-4D97-AF65-F5344CB8AC3E}">
        <p14:creationId xmlns:p14="http://schemas.microsoft.com/office/powerpoint/2010/main" val="343990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49691" y="9429673"/>
            <a:ext cx="2946400" cy="496967"/>
          </a:xfrm>
          <a:prstGeom prst="rect">
            <a:avLst/>
          </a:prstGeom>
          <a:noFill/>
          <a:ln w="9525">
            <a:noFill/>
            <a:miter lim="800000"/>
            <a:headEnd/>
            <a:tailEnd/>
          </a:ln>
        </p:spPr>
        <p:txBody>
          <a:bodyPr lIns="91347" tIns="45673" rIns="91347" bIns="45673" anchor="b"/>
          <a:lstStyle/>
          <a:p>
            <a:pPr algn="r"/>
            <a:fld id="{8AB44416-8BE9-47E6-AC83-7DA78AF0D779}" type="slidenum">
              <a:rPr lang="en-US" sz="1200">
                <a:latin typeface="Calibri" pitchFamily="34" charset="0"/>
              </a:rPr>
              <a:pPr algn="r"/>
              <a:t>22</a:t>
            </a:fld>
            <a:endParaRPr lang="en-US" sz="1200" dirty="0">
              <a:latin typeface="Calibri" pitchFamily="34"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44068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7F859A6B-1B62-46F6-BA09-319D3339E879}" type="datetime3">
              <a:rPr lang="en-GB"/>
              <a:pPr/>
              <a:t>19 July, 2013</a:t>
            </a:fld>
            <a:endParaRPr lang="en-GB"/>
          </a:p>
        </p:txBody>
      </p:sp>
      <p:sp>
        <p:nvSpPr>
          <p:cNvPr id="7" name="Rectangle 7"/>
          <p:cNvSpPr>
            <a:spLocks noGrp="1" noChangeArrowheads="1"/>
          </p:cNvSpPr>
          <p:nvPr>
            <p:ph type="sldNum" sz="quarter" idx="5"/>
          </p:nvPr>
        </p:nvSpPr>
        <p:spPr>
          <a:ln/>
        </p:spPr>
        <p:txBody>
          <a:bodyPr/>
          <a:lstStyle/>
          <a:p>
            <a:fld id="{E5B32E70-6C29-489F-BC46-8019E55ACD05}" type="slidenum">
              <a:rPr lang="en-GB"/>
              <a:pPr/>
              <a:t>23</a:t>
            </a:fld>
            <a:endParaRPr lang="en-GB"/>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marL="173857" indent="-173857">
              <a:buFontTx/>
              <a:buChar char="•"/>
            </a:pPr>
            <a:endParaRPr lang="it-IT" smtClean="0">
              <a:latin typeface="Arial" pitchFamily="34" charset="0"/>
              <a:cs typeface="Arial" pitchFamily="34" charset="0"/>
            </a:endParaRPr>
          </a:p>
        </p:txBody>
      </p:sp>
      <p:sp>
        <p:nvSpPr>
          <p:cNvPr id="51204" name="Slide Number Placeholder 3"/>
          <p:cNvSpPr>
            <a:spLocks noGrp="1"/>
          </p:cNvSpPr>
          <p:nvPr>
            <p:ph type="sldNum" sz="quarter" idx="5"/>
          </p:nvPr>
        </p:nvSpPr>
        <p:spPr>
          <a:noFill/>
        </p:spPr>
        <p:txBody>
          <a:bodyPr/>
          <a:lstStyle>
            <a:lvl1pPr defTabSz="929343" eaLnBrk="0" hangingPunct="0">
              <a:defRPr u="sng">
                <a:solidFill>
                  <a:schemeClr val="tx1"/>
                </a:solidFill>
                <a:latin typeface="Arial" pitchFamily="34" charset="0"/>
                <a:cs typeface="Arial" pitchFamily="34" charset="0"/>
              </a:defRPr>
            </a:lvl1pPr>
            <a:lvl2pPr marL="739681" indent="-284493" defTabSz="929343" eaLnBrk="0" hangingPunct="0">
              <a:defRPr u="sng">
                <a:solidFill>
                  <a:schemeClr val="tx1"/>
                </a:solidFill>
                <a:latin typeface="Arial" pitchFamily="34" charset="0"/>
                <a:cs typeface="Arial" pitchFamily="34" charset="0"/>
              </a:defRPr>
            </a:lvl2pPr>
            <a:lvl3pPr marL="1137971" indent="-227594" defTabSz="929343" eaLnBrk="0" hangingPunct="0">
              <a:defRPr u="sng">
                <a:solidFill>
                  <a:schemeClr val="tx1"/>
                </a:solidFill>
                <a:latin typeface="Arial" pitchFamily="34" charset="0"/>
                <a:cs typeface="Arial" pitchFamily="34" charset="0"/>
              </a:defRPr>
            </a:lvl3pPr>
            <a:lvl4pPr marL="1593159" indent="-227594" defTabSz="929343" eaLnBrk="0" hangingPunct="0">
              <a:defRPr u="sng">
                <a:solidFill>
                  <a:schemeClr val="tx1"/>
                </a:solidFill>
                <a:latin typeface="Arial" pitchFamily="34" charset="0"/>
                <a:cs typeface="Arial" pitchFamily="34" charset="0"/>
              </a:defRPr>
            </a:lvl4pPr>
            <a:lvl5pPr marL="2048347" indent="-227594" defTabSz="929343" eaLnBrk="0" hangingPunct="0">
              <a:defRPr u="sng">
                <a:solidFill>
                  <a:schemeClr val="tx1"/>
                </a:solidFill>
                <a:latin typeface="Arial" pitchFamily="34" charset="0"/>
                <a:cs typeface="Arial" pitchFamily="34" charset="0"/>
              </a:defRPr>
            </a:lvl5pPr>
            <a:lvl6pPr marL="2503536" indent="-227594" algn="ctr" defTabSz="929343" eaLnBrk="0" fontAlgn="base" hangingPunct="0">
              <a:spcBef>
                <a:spcPct val="0"/>
              </a:spcBef>
              <a:spcAft>
                <a:spcPct val="0"/>
              </a:spcAft>
              <a:defRPr u="sng">
                <a:solidFill>
                  <a:schemeClr val="tx1"/>
                </a:solidFill>
                <a:latin typeface="Arial" pitchFamily="34" charset="0"/>
                <a:cs typeface="Arial" pitchFamily="34" charset="0"/>
              </a:defRPr>
            </a:lvl6pPr>
            <a:lvl7pPr marL="2958724" indent="-227594" algn="ctr" defTabSz="929343" eaLnBrk="0" fontAlgn="base" hangingPunct="0">
              <a:spcBef>
                <a:spcPct val="0"/>
              </a:spcBef>
              <a:spcAft>
                <a:spcPct val="0"/>
              </a:spcAft>
              <a:defRPr u="sng">
                <a:solidFill>
                  <a:schemeClr val="tx1"/>
                </a:solidFill>
                <a:latin typeface="Arial" pitchFamily="34" charset="0"/>
                <a:cs typeface="Arial" pitchFamily="34" charset="0"/>
              </a:defRPr>
            </a:lvl7pPr>
            <a:lvl8pPr marL="3413912" indent="-227594" algn="ctr" defTabSz="929343" eaLnBrk="0" fontAlgn="base" hangingPunct="0">
              <a:spcBef>
                <a:spcPct val="0"/>
              </a:spcBef>
              <a:spcAft>
                <a:spcPct val="0"/>
              </a:spcAft>
              <a:defRPr u="sng">
                <a:solidFill>
                  <a:schemeClr val="tx1"/>
                </a:solidFill>
                <a:latin typeface="Arial" pitchFamily="34" charset="0"/>
                <a:cs typeface="Arial" pitchFamily="34" charset="0"/>
              </a:defRPr>
            </a:lvl8pPr>
            <a:lvl9pPr marL="3869101" indent="-227594" algn="ctr" defTabSz="929343"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4E6CA4F-1393-4DB7-A684-3FD0626B6C81}" type="slidenum">
              <a:rPr lang="en-US" u="none" smtClean="0"/>
              <a:pPr eaLnBrk="1" hangingPunct="1"/>
              <a:t>24</a:t>
            </a:fld>
            <a:endParaRPr lang="en-US" u="non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tendency</a:t>
            </a:r>
            <a:endParaRPr lang="en-US" dirty="0"/>
          </a:p>
        </p:txBody>
      </p:sp>
      <p:sp>
        <p:nvSpPr>
          <p:cNvPr id="4" name="Slide Number Placeholder 3"/>
          <p:cNvSpPr>
            <a:spLocks noGrp="1"/>
          </p:cNvSpPr>
          <p:nvPr>
            <p:ph type="sldNum" sz="quarter" idx="10"/>
          </p:nvPr>
        </p:nvSpPr>
        <p:spPr/>
        <p:txBody>
          <a:bodyPr/>
          <a:lstStyle/>
          <a:p>
            <a:fld id="{ED357D49-B7D7-4D3D-8624-E0A46DD943C5}" type="slidenum">
              <a:rPr lang="en-US" smtClean="0"/>
              <a:pPr/>
              <a:t>26</a:t>
            </a:fld>
            <a:endParaRPr lang="en-US"/>
          </a:p>
        </p:txBody>
      </p:sp>
    </p:spTree>
    <p:extLst>
      <p:ext uri="{BB962C8B-B14F-4D97-AF65-F5344CB8AC3E}">
        <p14:creationId xmlns:p14="http://schemas.microsoft.com/office/powerpoint/2010/main" val="252024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7C1A6-3F6E-4A0C-A01A-2F04D27288E6}" type="slidenum">
              <a:rPr lang="en-GB" smtClean="0">
                <a:solidFill>
                  <a:srgbClr val="000000"/>
                </a:solidFill>
              </a:rPr>
              <a:pPr/>
              <a:t>27</a:t>
            </a:fld>
            <a:endParaRPr lang="en-GB" dirty="0">
              <a:solidFill>
                <a:srgbClr val="000000"/>
              </a:solidFill>
            </a:endParaRPr>
          </a:p>
        </p:txBody>
      </p:sp>
    </p:spTree>
    <p:extLst>
      <p:ext uri="{BB962C8B-B14F-4D97-AF65-F5344CB8AC3E}">
        <p14:creationId xmlns:p14="http://schemas.microsoft.com/office/powerpoint/2010/main" val="1883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r>
              <a:rPr lang="en-US" dirty="0" smtClean="0"/>
              <a:t>First, why do we need this sort of concise</a:t>
            </a:r>
            <a:r>
              <a:rPr lang="en-US" baseline="0" dirty="0" smtClean="0"/>
              <a:t> roadmap for change?</a:t>
            </a:r>
            <a:endParaRPr lang="en-US" dirty="0" smtClean="0"/>
          </a:p>
          <a:p>
            <a:endParaRPr lang="en-US" dirty="0" smtClean="0"/>
          </a:p>
          <a:p>
            <a:r>
              <a:rPr lang="en-US" dirty="0" smtClean="0"/>
              <a:t>There</a:t>
            </a:r>
            <a:r>
              <a:rPr lang="en-US" baseline="0" dirty="0" smtClean="0"/>
              <a:t> are three main reasons:</a:t>
            </a:r>
          </a:p>
          <a:p>
            <a:endParaRPr lang="en-US" baseline="0" dirty="0" smtClean="0"/>
          </a:p>
          <a:p>
            <a:r>
              <a:rPr lang="en-US" baseline="0" dirty="0" smtClean="0"/>
              <a:t>First, countries are asking for guidance on scaling up key interventions and strategies to reduce these deaths and to prevent stillbirths.</a:t>
            </a:r>
          </a:p>
          <a:p>
            <a:endParaRPr lang="en-US" baseline="0" dirty="0" smtClean="0"/>
          </a:p>
          <a:p>
            <a:r>
              <a:rPr lang="en-US" baseline="0" dirty="0" smtClean="0"/>
              <a:t>Second, we have the evidence on what works. Last year, PMNCH issued its consensus on essential interventions for RMNCH – those commodities and services proven to save lives of women and children. This year, we have heard from the UN Commission on Life-Saving Commodities for Women and Children, which highlight the importance of greater advocacy and action on corticosteroids, </a:t>
            </a:r>
            <a:r>
              <a:rPr lang="en-US" baseline="0" dirty="0" err="1" smtClean="0"/>
              <a:t>chlorohexidrine</a:t>
            </a:r>
            <a:r>
              <a:rPr lang="en-US" baseline="0" dirty="0" smtClean="0"/>
              <a:t>, </a:t>
            </a:r>
            <a:r>
              <a:rPr lang="en-US" baseline="0" dirty="0" err="1" smtClean="0"/>
              <a:t>injectible</a:t>
            </a:r>
            <a:r>
              <a:rPr lang="en-US" baseline="0" dirty="0" smtClean="0"/>
              <a:t> antibiotics and </a:t>
            </a:r>
            <a:r>
              <a:rPr lang="en-US" baseline="0" dirty="0" err="1" smtClean="0"/>
              <a:t>recussitation</a:t>
            </a:r>
            <a:r>
              <a:rPr lang="en-US" baseline="0" dirty="0" smtClean="0"/>
              <a:t> equipment to prevent newborn deaths. We need to work together, across all constituencies, to deliver these solutions at scale and drive greater public demand for essential newborn care.</a:t>
            </a:r>
          </a:p>
          <a:p>
            <a:endParaRPr lang="en-US" baseline="0" dirty="0" smtClean="0"/>
          </a:p>
          <a:p>
            <a:r>
              <a:rPr lang="en-US" baseline="0" dirty="0" smtClean="0"/>
              <a:t>Third, we need to drive global action and greater harmonization between maternal and child health initiatives and strategies. Newborns, bringing together maternal and child health concerns, can help unite our work and root it more firmly in the continuum of care.</a:t>
            </a:r>
            <a:endParaRPr lang="en-US" dirty="0" smtClean="0"/>
          </a:p>
        </p:txBody>
      </p:sp>
      <p:sp>
        <p:nvSpPr>
          <p:cNvPr id="94211" name="Slide Number Placeholder 3"/>
          <p:cNvSpPr>
            <a:spLocks noGrp="1"/>
          </p:cNvSpPr>
          <p:nvPr>
            <p:ph type="sldNum" sz="quarter" idx="5"/>
          </p:nvPr>
        </p:nvSpPr>
        <p:spPr>
          <a:noFill/>
        </p:spPr>
        <p:txBody>
          <a:bodyPr/>
          <a:lstStyle/>
          <a:p>
            <a:fld id="{91A709E3-2D69-4618-A8CA-E365627F47B9}" type="slidenum">
              <a:rPr lang="en-US" smtClean="0"/>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pPr marL="171450" indent="-171450" defTabSz="918332" eaLnBrk="0" fontAlgn="base" hangingPunct="0">
              <a:spcBef>
                <a:spcPct val="30000"/>
              </a:spcBef>
              <a:spcAft>
                <a:spcPct val="0"/>
              </a:spcAft>
              <a:buFont typeface="Arial" pitchFamily="34" charset="0"/>
              <a:buChar char="•"/>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Global Newborn Action Plan</a:t>
            </a:r>
            <a:r>
              <a:rPr lang="en-US" sz="1200" kern="1200" dirty="0" smtClean="0">
                <a:solidFill>
                  <a:schemeClr val="tx1"/>
                </a:solidFill>
                <a:effectLst/>
                <a:latin typeface="+mn-lt"/>
                <a:ea typeface="+mn-ea"/>
                <a:cs typeface="+mn-cs"/>
              </a:rPr>
              <a:t> will provide the international community with a roadmap and joint action platform for the reduction of preventable newborn mortality. Linking the work of all stakeholders, the Action Plan will enable policy makers and all stakeholders to take action to accelerate national plans to achieve clear results for newborn healthy survival and reducing</a:t>
            </a:r>
            <a:r>
              <a:rPr lang="en-US" sz="1200" kern="1200" baseline="0" dirty="0" smtClean="0">
                <a:solidFill>
                  <a:schemeClr val="tx1"/>
                </a:solidFill>
                <a:effectLst/>
                <a:latin typeface="+mn-lt"/>
                <a:ea typeface="+mn-ea"/>
                <a:cs typeface="+mn-cs"/>
              </a:rPr>
              <a:t> stillbirths. This is not a long document: Like the Global Strategy, we envisage this will be about 24 pages of high-level guidance aimed at policy makers.</a:t>
            </a:r>
          </a:p>
          <a:p>
            <a:pPr marL="171450" indent="-171450" defTabSz="918332" eaLnBrk="0" fontAlgn="base" hangingPunct="0">
              <a:spcBef>
                <a:spcPct val="30000"/>
              </a:spcBef>
              <a:spcAft>
                <a:spcPct val="0"/>
              </a:spcAft>
              <a:buFont typeface="Arial" pitchFamily="34" charset="0"/>
              <a:buChar char="•"/>
              <a:defRPr/>
            </a:pPr>
            <a:endParaRPr lang="en-US" sz="1200" kern="1200" dirty="0" smtClean="0">
              <a:solidFill>
                <a:schemeClr val="tx1"/>
              </a:solidFill>
              <a:effectLst/>
              <a:latin typeface="+mn-lt"/>
              <a:ea typeface="+mn-ea"/>
              <a:cs typeface="+mn-cs"/>
            </a:endParaRPr>
          </a:p>
          <a:p>
            <a:pPr marL="171450" indent="-171450" defTabSz="918332" eaLnBrk="0" fontAlgn="base" hangingPunct="0">
              <a:spcBef>
                <a:spcPct val="30000"/>
              </a:spcBef>
              <a:spcAft>
                <a:spcPct val="0"/>
              </a:spcAft>
              <a:buFont typeface="Arial" pitchFamily="34" charset="0"/>
              <a:buChar char="•"/>
              <a:defRPr/>
            </a:pPr>
            <a:r>
              <a:rPr lang="en-US" sz="1200" kern="1200" dirty="0" smtClean="0">
                <a:solidFill>
                  <a:schemeClr val="tx1"/>
                </a:solidFill>
                <a:effectLst/>
                <a:latin typeface="+mn-lt"/>
                <a:ea typeface="+mn-ea"/>
                <a:cs typeface="+mn-cs"/>
              </a:rPr>
              <a:t>The Plan</a:t>
            </a:r>
            <a:r>
              <a:rPr lang="en-US" sz="1200" kern="1200" baseline="0" dirty="0" smtClean="0">
                <a:solidFill>
                  <a:schemeClr val="tx1"/>
                </a:solidFill>
                <a:effectLst/>
                <a:latin typeface="+mn-lt"/>
                <a:ea typeface="+mn-ea"/>
                <a:cs typeface="+mn-cs"/>
              </a:rPr>
              <a:t> will </a:t>
            </a:r>
            <a:r>
              <a:rPr lang="en-US" sz="1200" kern="1200" dirty="0" smtClean="0">
                <a:solidFill>
                  <a:schemeClr val="tx1"/>
                </a:solidFill>
                <a:effectLst/>
                <a:latin typeface="+mn-lt"/>
                <a:ea typeface="+mn-ea"/>
                <a:cs typeface="+mn-cs"/>
              </a:rPr>
              <a:t>set out a vision, targets and objectives, and will recommend key actions to implement based on proven strategies for change and the latest evidence on interventions effectiveness,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costs and expected impact. It will define the role and responsibilities of stakeholders. </a:t>
            </a:r>
          </a:p>
          <a:p>
            <a:pPr defTabSz="918332" eaLnBrk="0" fontAlgn="base" hangingPunct="0">
              <a:spcBef>
                <a:spcPct val="30000"/>
              </a:spcBef>
              <a:spcAft>
                <a:spcPct val="0"/>
              </a:spcAft>
              <a:defRPr/>
            </a:pPr>
            <a:endParaRPr lang="en-US" dirty="0"/>
          </a:p>
          <a:p>
            <a:pPr marL="171450" indent="-171450" defTabSz="918332" eaLnBrk="0" fontAlgn="base" hangingPunct="0">
              <a:spcBef>
                <a:spcPct val="30000"/>
              </a:spcBef>
              <a:spcAft>
                <a:spcPct val="0"/>
              </a:spcAft>
              <a:buFont typeface="Arial" pitchFamily="34" charset="0"/>
              <a:buChar char="•"/>
              <a:defRPr/>
            </a:pPr>
            <a:r>
              <a:rPr lang="en-US" b="0" dirty="0"/>
              <a:t>The GNPA will be supported by new </a:t>
            </a:r>
            <a:r>
              <a:rPr lang="en-US" b="0" dirty="0" smtClean="0"/>
              <a:t>analyses </a:t>
            </a:r>
            <a:r>
              <a:rPr lang="en-US" dirty="0"/>
              <a:t>that </a:t>
            </a:r>
            <a:r>
              <a:rPr lang="en-US" dirty="0" smtClean="0"/>
              <a:t>include:</a:t>
            </a:r>
          </a:p>
          <a:p>
            <a:pPr marL="171450" indent="-171450" defTabSz="918332" eaLnBrk="0" fontAlgn="base" hangingPunct="0">
              <a:spcBef>
                <a:spcPct val="30000"/>
              </a:spcBef>
              <a:spcAft>
                <a:spcPct val="0"/>
              </a:spcAft>
              <a:buFont typeface="Arial" pitchFamily="34" charset="0"/>
              <a:buChar char="•"/>
              <a:defRPr/>
            </a:pPr>
            <a:endParaRPr lang="en-US" dirty="0"/>
          </a:p>
          <a:p>
            <a:pPr lvl="1"/>
            <a:r>
              <a:rPr lang="en-US" dirty="0" smtClean="0"/>
              <a:t>NMR reduction projections to define NMR and ARR targets by 2035</a:t>
            </a:r>
          </a:p>
          <a:p>
            <a:pPr lvl="1"/>
            <a:r>
              <a:rPr lang="en-US" dirty="0" smtClean="0"/>
              <a:t>Updated trends in NMR and causes of death</a:t>
            </a:r>
          </a:p>
          <a:p>
            <a:pPr lvl="1"/>
            <a:r>
              <a:rPr lang="en-US" dirty="0" smtClean="0"/>
              <a:t>Coverage trends for main interventions (e.g. SA at birth)</a:t>
            </a:r>
          </a:p>
          <a:p>
            <a:pPr lvl="1"/>
            <a:r>
              <a:rPr lang="en-US" dirty="0" smtClean="0"/>
              <a:t>Update on evidence of effectiveness of interventions to address stillbirths and newborn deaths </a:t>
            </a:r>
          </a:p>
          <a:p>
            <a:pPr lvl="1"/>
            <a:r>
              <a:rPr lang="en-US" dirty="0" smtClean="0"/>
              <a:t>Review of strategies to accelerate scale up of interventions </a:t>
            </a:r>
          </a:p>
          <a:p>
            <a:pPr lvl="1"/>
            <a:r>
              <a:rPr lang="en-US" dirty="0" smtClean="0"/>
              <a:t>Estimated lives saved and cost of scaling up intervention packages </a:t>
            </a:r>
            <a:endParaRPr lang="en-GB" dirty="0" smtClean="0"/>
          </a:p>
          <a:p>
            <a:pPr marL="200885">
              <a:defRPr/>
            </a:pPr>
            <a:endParaRPr lang="en-US" dirty="0"/>
          </a:p>
          <a:p>
            <a:pPr marL="0" marR="0" indent="0" algn="l" defTabSz="918332"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GNAP calls upon all stakeholders who can make a difference for newborn health. Foremost, it aims to support government leadership and the actions of policy makers and program managers. It encourages the sharpening of existing health sector plans and linkages with other global and national strategies. </a:t>
            </a:r>
          </a:p>
          <a:p>
            <a:pPr marL="0" marR="0" indent="0" algn="l" defTabSz="918332"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8332"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Key actors include health professional associations, parliamentarians,</a:t>
            </a:r>
            <a:r>
              <a:rPr lang="en-US" sz="1200" kern="1200" baseline="0" dirty="0" smtClean="0">
                <a:solidFill>
                  <a:schemeClr val="tx1"/>
                </a:solidFill>
                <a:effectLst/>
                <a:latin typeface="+mn-lt"/>
                <a:ea typeface="+mn-ea"/>
                <a:cs typeface="+mn-cs"/>
              </a:rPr>
              <a:t> the media, </a:t>
            </a:r>
            <a:r>
              <a:rPr lang="en-US" sz="1200" kern="1200" dirty="0" smtClean="0">
                <a:solidFill>
                  <a:schemeClr val="tx1"/>
                </a:solidFill>
                <a:effectLst/>
                <a:latin typeface="+mn-lt"/>
                <a:ea typeface="+mn-ea"/>
                <a:cs typeface="+mn-cs"/>
              </a:rPr>
              <a:t>academic institutions, multi-lateral and bilateral agencies, foundations, the private sector and civil society, including women’s and parent’s organizations.  We all have a role to play. </a:t>
            </a:r>
          </a:p>
          <a:p>
            <a:pPr defTabSz="918332" eaLnBrk="0" fontAlgn="base" hangingPunct="0">
              <a:spcBef>
                <a:spcPct val="30000"/>
              </a:spcBef>
              <a:spcAft>
                <a:spcPct val="0"/>
              </a:spcAft>
              <a:defRPr/>
            </a:pPr>
            <a:endParaRPr lang="en-US" dirty="0"/>
          </a:p>
          <a:p>
            <a:endParaRPr lang="en-US" dirty="0" smtClean="0"/>
          </a:p>
        </p:txBody>
      </p:sp>
      <p:sp>
        <p:nvSpPr>
          <p:cNvPr id="94211" name="Slide Number Placeholder 3"/>
          <p:cNvSpPr>
            <a:spLocks noGrp="1"/>
          </p:cNvSpPr>
          <p:nvPr>
            <p:ph type="sldNum" sz="quarter" idx="5"/>
          </p:nvPr>
        </p:nvSpPr>
        <p:spPr>
          <a:noFill/>
        </p:spPr>
        <p:txBody>
          <a:bodyPr/>
          <a:lstStyle/>
          <a:p>
            <a:fld id="{91A709E3-2D69-4618-A8CA-E365627F47B9}" type="slidenum">
              <a:rPr lang="en-US" smtClean="0"/>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xfrm>
            <a:off x="330442" y="4715909"/>
            <a:ext cx="6209174" cy="4467702"/>
          </a:xfrm>
          <a:noFill/>
          <a:ln/>
        </p:spPr>
        <p:txBody>
          <a:bodyPr/>
          <a:lstStyle/>
          <a:p>
            <a:r>
              <a:rPr lang="en-US" dirty="0" smtClean="0"/>
              <a:t>This Toolkit provides practical support to all those engaged in promoting greater action and accountability on newborn and maternal health through national planning and programming, advocacy, research, implementation, and monitoring and evaluation. The Toolkit can</a:t>
            </a:r>
            <a:r>
              <a:rPr lang="en-US" baseline="0" dirty="0" smtClean="0"/>
              <a:t> be divided into 4 sections:</a:t>
            </a:r>
          </a:p>
          <a:p>
            <a:endParaRPr lang="en-US" baseline="0" dirty="0" smtClean="0"/>
          </a:p>
          <a:p>
            <a:pPr marL="514350" indent="-514350">
              <a:spcBef>
                <a:spcPts val="0"/>
              </a:spcBef>
              <a:buFont typeface="+mj-lt"/>
              <a:buAutoNum type="arabicPeriod"/>
              <a:defRPr/>
            </a:pPr>
            <a:r>
              <a:rPr lang="en-US" sz="1200" kern="1200" dirty="0" smtClean="0">
                <a:solidFill>
                  <a:schemeClr val="tx1"/>
                </a:solidFill>
                <a:latin typeface="+mn-lt"/>
                <a:ea typeface="+mn-ea"/>
                <a:cs typeface="+mn-cs"/>
              </a:rPr>
              <a:t>Overview of </a:t>
            </a:r>
            <a:r>
              <a:rPr lang="en-US" sz="1200" i="1" kern="1200" dirty="0" smtClean="0">
                <a:solidFill>
                  <a:schemeClr val="tx1"/>
                </a:solidFill>
                <a:latin typeface="+mn-lt"/>
                <a:ea typeface="+mn-ea"/>
                <a:cs typeface="+mn-cs"/>
              </a:rPr>
              <a:t>Every Newborn</a:t>
            </a:r>
          </a:p>
          <a:p>
            <a:pPr marL="514350" indent="-514350">
              <a:spcBef>
                <a:spcPts val="0"/>
              </a:spcBef>
              <a:buFont typeface="+mj-lt"/>
              <a:buAutoNum type="arabicPeriod"/>
              <a:defRPr/>
            </a:pPr>
            <a:endParaRPr lang="en-US" sz="1200" kern="1200" dirty="0" smtClean="0">
              <a:solidFill>
                <a:schemeClr val="tx1"/>
              </a:solidFill>
              <a:latin typeface="+mn-lt"/>
              <a:ea typeface="+mn-ea"/>
              <a:cs typeface="+mn-cs"/>
            </a:endParaRPr>
          </a:p>
          <a:p>
            <a:pPr marL="514350" indent="-514350">
              <a:spcBef>
                <a:spcPts val="0"/>
              </a:spcBef>
              <a:buFont typeface="+mj-lt"/>
              <a:buAutoNum type="arabicPeriod"/>
              <a:defRPr/>
            </a:pPr>
            <a:r>
              <a:rPr lang="en-US" sz="1200" kern="1200" dirty="0" smtClean="0">
                <a:solidFill>
                  <a:schemeClr val="tx1"/>
                </a:solidFill>
                <a:latin typeface="+mn-lt"/>
                <a:ea typeface="+mn-ea"/>
                <a:cs typeface="+mn-cs"/>
              </a:rPr>
              <a:t>Consultation process and events</a:t>
            </a:r>
          </a:p>
          <a:p>
            <a:pPr marL="514350" indent="-514350">
              <a:spcBef>
                <a:spcPts val="0"/>
              </a:spcBef>
              <a:buFont typeface="+mj-lt"/>
              <a:buAutoNum type="arabicPeriod"/>
              <a:defRPr/>
            </a:pPr>
            <a:endParaRPr lang="en-US" sz="1200" kern="1200" dirty="0" smtClean="0">
              <a:solidFill>
                <a:schemeClr val="tx1"/>
              </a:solidFill>
              <a:latin typeface="+mn-lt"/>
              <a:ea typeface="+mn-ea"/>
              <a:cs typeface="+mn-cs"/>
            </a:endParaRPr>
          </a:p>
          <a:p>
            <a:pPr marL="514350" indent="-514350">
              <a:spcBef>
                <a:spcPts val="0"/>
              </a:spcBef>
              <a:buFont typeface="+mj-lt"/>
              <a:buAutoNum type="arabicPeriod"/>
              <a:defRPr/>
            </a:pPr>
            <a:r>
              <a:rPr lang="en-US" sz="1200" dirty="0" smtClean="0"/>
              <a:t>Tools needed to conduct a country consultation</a:t>
            </a:r>
          </a:p>
          <a:p>
            <a:pPr marL="514350" indent="-514350">
              <a:spcBef>
                <a:spcPts val="0"/>
              </a:spcBef>
              <a:buFont typeface="+mj-lt"/>
              <a:buAutoNum type="arabicPeriod"/>
              <a:defRPr/>
            </a:pPr>
            <a:endParaRPr lang="en-US" sz="1200" dirty="0" smtClean="0"/>
          </a:p>
          <a:p>
            <a:pPr marL="514350" indent="-514350">
              <a:spcBef>
                <a:spcPts val="0"/>
              </a:spcBef>
              <a:buFont typeface="+mj-lt"/>
              <a:buAutoNum type="arabicPeriod"/>
              <a:defRPr/>
            </a:pPr>
            <a:r>
              <a:rPr lang="en-US" sz="1200" dirty="0" smtClean="0"/>
              <a:t>Other materials to support consultation process</a:t>
            </a:r>
          </a:p>
          <a:p>
            <a:endParaRPr lang="en-US" dirty="0" smtClean="0"/>
          </a:p>
          <a:p>
            <a:endParaRPr lang="en-US" dirty="0" smtClean="0"/>
          </a:p>
          <a:p>
            <a:pPr fontAlgn="base"/>
            <a:r>
              <a:rPr lang="en-US" sz="1200" b="0" i="0" kern="1200" cap="all" dirty="0" smtClean="0">
                <a:solidFill>
                  <a:schemeClr val="tx1"/>
                </a:solidFill>
                <a:effectLst/>
                <a:latin typeface="+mn-lt"/>
                <a:ea typeface="+mn-ea"/>
                <a:cs typeface="+mn-cs"/>
              </a:rPr>
              <a:t>INTRODUCTION</a:t>
            </a:r>
          </a:p>
          <a:p>
            <a:pPr fontAlgn="base"/>
            <a:r>
              <a:rPr lang="en-US" sz="1200" b="1" i="1" u="none" strike="noStrike" kern="1200" dirty="0" smtClean="0">
                <a:solidFill>
                  <a:schemeClr val="tx1"/>
                </a:solidFill>
                <a:effectLst/>
                <a:latin typeface="+mn-lt"/>
                <a:ea typeface="+mn-ea"/>
                <a:cs typeface="+mn-cs"/>
                <a:hlinkClick r:id="rId3"/>
              </a:rPr>
              <a:t>Every Newborn</a:t>
            </a:r>
            <a:r>
              <a:rPr lang="en-US" sz="1200" b="1" i="0" u="none" strike="noStrike" kern="1200" dirty="0" smtClean="0">
                <a:solidFill>
                  <a:schemeClr val="tx1"/>
                </a:solidFill>
                <a:effectLst/>
                <a:latin typeface="+mn-lt"/>
                <a:ea typeface="+mn-ea"/>
                <a:cs typeface="+mn-cs"/>
                <a:hlinkClick r:id="rId3"/>
              </a:rPr>
              <a:t> cover letter</a:t>
            </a:r>
            <a:r>
              <a:rPr lang="en-US" sz="1200" b="0" i="0" kern="1200" dirty="0" smtClean="0">
                <a:solidFill>
                  <a:schemeClr val="tx1"/>
                </a:solidFill>
                <a:effectLst/>
                <a:latin typeface="+mn-lt"/>
                <a:ea typeface="+mn-ea"/>
                <a:cs typeface="+mn-cs"/>
              </a:rPr>
              <a:t>: This letter provides a summary of all of the components in the Toolkit.</a:t>
            </a:r>
          </a:p>
          <a:p>
            <a:pPr fontAlgn="base"/>
            <a:r>
              <a:rPr lang="en-US" sz="1200" b="1" i="1" u="none" strike="noStrike" kern="1200" dirty="0" smtClean="0">
                <a:solidFill>
                  <a:schemeClr val="tx1"/>
                </a:solidFill>
                <a:effectLst/>
                <a:latin typeface="+mn-lt"/>
                <a:ea typeface="+mn-ea"/>
                <a:cs typeface="+mn-cs"/>
                <a:hlinkClick r:id="rId4"/>
              </a:rPr>
              <a:t>Every Newborn</a:t>
            </a:r>
            <a:r>
              <a:rPr lang="en-US" sz="1200" b="1" i="0" u="none" strike="noStrike" kern="1200" dirty="0" smtClean="0">
                <a:solidFill>
                  <a:schemeClr val="tx1"/>
                </a:solidFill>
                <a:effectLst/>
                <a:latin typeface="+mn-lt"/>
                <a:ea typeface="+mn-ea"/>
                <a:cs typeface="+mn-cs"/>
                <a:hlinkClick r:id="rId4"/>
              </a:rPr>
              <a:t> brief</a:t>
            </a:r>
            <a:r>
              <a:rPr lang="en-US" sz="1200" b="0" i="0" kern="1200" dirty="0" smtClean="0">
                <a:solidFill>
                  <a:schemeClr val="tx1"/>
                </a:solidFill>
                <a:effectLst/>
                <a:latin typeface="+mn-lt"/>
                <a:ea typeface="+mn-ea"/>
                <a:cs typeface="+mn-cs"/>
              </a:rPr>
              <a:t>: This two-page brief describes the background, audience, development plan and emerging themes for the </a:t>
            </a:r>
            <a:r>
              <a:rPr lang="en-US" sz="1200" b="0" i="1" kern="1200" dirty="0" smtClean="0">
                <a:solidFill>
                  <a:schemeClr val="tx1"/>
                </a:solidFill>
                <a:effectLst/>
                <a:latin typeface="+mn-lt"/>
                <a:ea typeface="+mn-ea"/>
                <a:cs typeface="+mn-cs"/>
              </a:rPr>
              <a:t>Every Newborn</a:t>
            </a:r>
            <a:r>
              <a:rPr lang="en-US" sz="1200" b="0" i="0" kern="1200" dirty="0" smtClean="0">
                <a:solidFill>
                  <a:schemeClr val="tx1"/>
                </a:solidFill>
                <a:effectLst/>
                <a:latin typeface="+mn-lt"/>
                <a:ea typeface="+mn-ea"/>
                <a:cs typeface="+mn-cs"/>
              </a:rPr>
              <a:t> action plan. It offers a useful introduction to the plan for potential partners who are considering participation in a national or global planning or advocacy.</a:t>
            </a:r>
          </a:p>
          <a:p>
            <a:pPr fontAlgn="base"/>
            <a:r>
              <a:rPr lang="en-US" sz="1200" b="1" i="1" u="none" strike="noStrike" kern="1200" dirty="0" smtClean="0">
                <a:solidFill>
                  <a:schemeClr val="tx1"/>
                </a:solidFill>
                <a:effectLst/>
                <a:latin typeface="+mn-lt"/>
                <a:ea typeface="+mn-ea"/>
                <a:cs typeface="+mn-cs"/>
                <a:hlinkClick r:id="rId5"/>
              </a:rPr>
              <a:t>Every Newborn</a:t>
            </a:r>
            <a:r>
              <a:rPr lang="en-US" sz="1200" b="1" i="0" u="none" strike="noStrike" kern="1200" dirty="0" smtClean="0">
                <a:solidFill>
                  <a:schemeClr val="tx1"/>
                </a:solidFill>
                <a:effectLst/>
                <a:latin typeface="+mn-lt"/>
                <a:ea typeface="+mn-ea"/>
                <a:cs typeface="+mn-cs"/>
                <a:hlinkClick r:id="rId5"/>
              </a:rPr>
              <a:t> messages</a:t>
            </a:r>
            <a:r>
              <a:rPr lang="en-US" sz="1200" b="0" i="0" kern="1200" dirty="0" smtClean="0">
                <a:solidFill>
                  <a:schemeClr val="tx1"/>
                </a:solidFill>
                <a:effectLst/>
                <a:latin typeface="+mn-lt"/>
                <a:ea typeface="+mn-ea"/>
                <a:cs typeface="+mn-cs"/>
              </a:rPr>
              <a:t>: This section provides main messaging to harmonize advocacy among partners and in countries. It includes a section on frequently asked questions.</a:t>
            </a:r>
          </a:p>
          <a:p>
            <a:pPr fontAlgn="base"/>
            <a:r>
              <a:rPr lang="en-US" sz="1200" b="1" i="1" u="none" strike="noStrike" kern="1200" dirty="0" smtClean="0">
                <a:solidFill>
                  <a:schemeClr val="tx1"/>
                </a:solidFill>
                <a:effectLst/>
                <a:latin typeface="+mn-lt"/>
                <a:ea typeface="+mn-ea"/>
                <a:cs typeface="+mn-cs"/>
                <a:hlinkClick r:id="rId6"/>
              </a:rPr>
              <a:t>Every Newborn</a:t>
            </a:r>
            <a:r>
              <a:rPr lang="en-US" sz="1200" b="1" i="0" u="none" strike="noStrike" kern="1200" dirty="0" smtClean="0">
                <a:solidFill>
                  <a:schemeClr val="tx1"/>
                </a:solidFill>
                <a:effectLst/>
                <a:latin typeface="+mn-lt"/>
                <a:ea typeface="+mn-ea"/>
                <a:cs typeface="+mn-cs"/>
                <a:hlinkClick r:id="rId6"/>
              </a:rPr>
              <a:t> actions</a:t>
            </a:r>
            <a:r>
              <a:rPr lang="en-US" sz="1200" b="0" i="0" kern="1200" dirty="0" smtClean="0">
                <a:solidFill>
                  <a:schemeClr val="tx1"/>
                </a:solidFill>
                <a:effectLst/>
                <a:latin typeface="+mn-lt"/>
                <a:ea typeface="+mn-ea"/>
                <a:cs typeface="+mn-cs"/>
              </a:rPr>
              <a:t>: Proposed actions necessary to address preventable newborn deaths by various stakeholders are presented in this section of the Toolkit.</a:t>
            </a:r>
          </a:p>
          <a:p>
            <a:pPr fontAlgn="base"/>
            <a:r>
              <a:rPr lang="en-US" sz="1200" b="0" i="0" kern="1200" cap="all" dirty="0" smtClean="0">
                <a:solidFill>
                  <a:schemeClr val="tx1"/>
                </a:solidFill>
                <a:effectLst/>
                <a:latin typeface="+mn-lt"/>
                <a:ea typeface="+mn-ea"/>
                <a:cs typeface="+mn-cs"/>
              </a:rPr>
              <a:t>CONSULTATIONS</a:t>
            </a:r>
          </a:p>
          <a:p>
            <a:pPr fontAlgn="base"/>
            <a:r>
              <a:rPr lang="en-US" sz="1200" b="1" i="1" u="none" strike="noStrike" kern="1200" dirty="0" smtClean="0">
                <a:solidFill>
                  <a:schemeClr val="tx1"/>
                </a:solidFill>
                <a:effectLst/>
                <a:latin typeface="+mn-lt"/>
                <a:ea typeface="+mn-ea"/>
                <a:cs typeface="+mn-cs"/>
                <a:hlinkClick r:id="rId7"/>
              </a:rPr>
              <a:t>Every Newborn</a:t>
            </a:r>
            <a:r>
              <a:rPr lang="en-US" sz="1200" b="1" i="0" u="none" strike="noStrike" kern="1200" dirty="0" smtClean="0">
                <a:solidFill>
                  <a:schemeClr val="tx1"/>
                </a:solidFill>
                <a:effectLst/>
                <a:latin typeface="+mn-lt"/>
                <a:ea typeface="+mn-ea"/>
                <a:cs typeface="+mn-cs"/>
                <a:hlinkClick r:id="rId7"/>
              </a:rPr>
              <a:t> consultation overview</a:t>
            </a:r>
            <a:r>
              <a:rPr lang="en-US" sz="1200" b="0" i="0" kern="1200" dirty="0" smtClean="0">
                <a:solidFill>
                  <a:schemeClr val="tx1"/>
                </a:solidFill>
                <a:effectLst/>
                <a:latin typeface="+mn-lt"/>
                <a:ea typeface="+mn-ea"/>
                <a:cs typeface="+mn-cs"/>
              </a:rPr>
              <a:t>: This short brief summarizes the consultation plan and process providing an overview for designing and implementing national consultation meetings on </a:t>
            </a:r>
            <a:r>
              <a:rPr lang="en-US" sz="1200" b="0" i="1" kern="1200" dirty="0" smtClean="0">
                <a:solidFill>
                  <a:schemeClr val="tx1"/>
                </a:solidFill>
                <a:effectLst/>
                <a:latin typeface="+mn-lt"/>
                <a:ea typeface="+mn-ea"/>
                <a:cs typeface="+mn-cs"/>
              </a:rPr>
              <a:t>Every Newborn</a:t>
            </a:r>
            <a:r>
              <a:rPr lang="en-US" sz="1200" b="0" i="0" kern="1200" dirty="0" smtClean="0">
                <a:solidFill>
                  <a:schemeClr val="tx1"/>
                </a:solidFill>
                <a:effectLst/>
                <a:latin typeface="+mn-lt"/>
                <a:ea typeface="+mn-ea"/>
                <a:cs typeface="+mn-cs"/>
              </a:rPr>
              <a:t>, including sample agendas and suggestions on participation.</a:t>
            </a:r>
          </a:p>
          <a:p>
            <a:pPr fontAlgn="base"/>
            <a:r>
              <a:rPr lang="en-US" sz="1200" b="1" i="1" u="none" strike="noStrike" kern="1200" dirty="0" smtClean="0">
                <a:solidFill>
                  <a:schemeClr val="tx1"/>
                </a:solidFill>
                <a:effectLst/>
                <a:latin typeface="+mn-lt"/>
                <a:ea typeface="+mn-ea"/>
                <a:cs typeface="+mn-cs"/>
                <a:hlinkClick r:id="rId8"/>
              </a:rPr>
              <a:t>Every Newborn</a:t>
            </a:r>
            <a:r>
              <a:rPr lang="en-US" sz="1200" b="1" i="0" u="none" strike="noStrike" kern="1200" dirty="0" smtClean="0">
                <a:solidFill>
                  <a:schemeClr val="tx1"/>
                </a:solidFill>
                <a:effectLst/>
                <a:latin typeface="+mn-lt"/>
                <a:ea typeface="+mn-ea"/>
                <a:cs typeface="+mn-cs"/>
                <a:hlinkClick r:id="rId8"/>
              </a:rPr>
              <a:t> events calendar</a:t>
            </a:r>
            <a:r>
              <a:rPr lang="en-US" sz="1200" b="0" i="0" kern="1200" dirty="0" smtClean="0">
                <a:solidFill>
                  <a:schemeClr val="tx1"/>
                </a:solidFill>
                <a:effectLst/>
                <a:latin typeface="+mn-lt"/>
                <a:ea typeface="+mn-ea"/>
                <a:cs typeface="+mn-cs"/>
              </a:rPr>
              <a:t>: This calendar presents key global, regional and country events and dates that will feature activity for developing and taking forward the </a:t>
            </a:r>
            <a:r>
              <a:rPr lang="en-US" sz="1200" b="0" i="1" kern="1200" dirty="0" smtClean="0">
                <a:solidFill>
                  <a:schemeClr val="tx1"/>
                </a:solidFill>
                <a:effectLst/>
                <a:latin typeface="+mn-lt"/>
                <a:ea typeface="+mn-ea"/>
                <a:cs typeface="+mn-cs"/>
              </a:rPr>
              <a:t>Every Newborn</a:t>
            </a:r>
            <a:r>
              <a:rPr lang="en-US" sz="1200" b="0" i="0" kern="1200" dirty="0" smtClean="0">
                <a:solidFill>
                  <a:schemeClr val="tx1"/>
                </a:solidFill>
                <a:effectLst/>
                <a:latin typeface="+mn-lt"/>
                <a:ea typeface="+mn-ea"/>
                <a:cs typeface="+mn-cs"/>
              </a:rPr>
              <a:t> plan.</a:t>
            </a:r>
          </a:p>
          <a:p>
            <a:pPr fontAlgn="base"/>
            <a:r>
              <a:rPr lang="en-US" sz="1200" b="0" i="0" kern="1200" cap="all" dirty="0" smtClean="0">
                <a:solidFill>
                  <a:schemeClr val="tx1"/>
                </a:solidFill>
                <a:effectLst/>
                <a:latin typeface="+mn-lt"/>
                <a:ea typeface="+mn-ea"/>
                <a:cs typeface="+mn-cs"/>
              </a:rPr>
              <a:t>TOOLS</a:t>
            </a:r>
          </a:p>
          <a:p>
            <a:pPr fontAlgn="base"/>
            <a:r>
              <a:rPr lang="en-US" sz="1200" b="1" i="0" u="none" strike="noStrike" kern="1200" dirty="0" smtClean="0">
                <a:solidFill>
                  <a:schemeClr val="tx1"/>
                </a:solidFill>
                <a:effectLst/>
                <a:latin typeface="+mn-lt"/>
                <a:ea typeface="+mn-ea"/>
                <a:cs typeface="+mn-cs"/>
                <a:hlinkClick r:id="rId9"/>
              </a:rPr>
              <a:t>Newborn Health Tools</a:t>
            </a:r>
            <a:r>
              <a:rPr lang="en-US" sz="1200" b="0" i="0" kern="1200" dirty="0" smtClean="0">
                <a:solidFill>
                  <a:schemeClr val="tx1"/>
                </a:solidFill>
                <a:effectLst/>
                <a:latin typeface="+mn-lt"/>
                <a:ea typeface="+mn-ea"/>
                <a:cs typeface="+mn-cs"/>
              </a:rPr>
              <a:t>: Some key analytical tools relating to newborn health are provided to encourage use of evidence and data to inform the newborn component.</a:t>
            </a:r>
          </a:p>
          <a:p>
            <a:pPr fontAlgn="base"/>
            <a:r>
              <a:rPr lang="en-US" sz="1200" b="1" i="1" u="none" strike="noStrike" kern="1200" dirty="0" smtClean="0">
                <a:solidFill>
                  <a:schemeClr val="tx1"/>
                </a:solidFill>
                <a:effectLst/>
                <a:latin typeface="+mn-lt"/>
                <a:ea typeface="+mn-ea"/>
                <a:cs typeface="+mn-cs"/>
                <a:hlinkClick r:id="rId10"/>
              </a:rPr>
              <a:t>Every Newborn</a:t>
            </a:r>
            <a:r>
              <a:rPr lang="en-US" sz="1200" b="1" i="0" u="none" strike="noStrike" kern="1200" dirty="0" smtClean="0">
                <a:solidFill>
                  <a:schemeClr val="tx1"/>
                </a:solidFill>
                <a:effectLst/>
                <a:latin typeface="+mn-lt"/>
                <a:ea typeface="+mn-ea"/>
                <a:cs typeface="+mn-cs"/>
                <a:hlinkClick r:id="rId10"/>
              </a:rPr>
              <a:t> bottleneck analysis tool</a:t>
            </a:r>
            <a:r>
              <a:rPr lang="en-US" sz="1200" b="0" i="0" kern="1200" dirty="0" smtClean="0">
                <a:solidFill>
                  <a:schemeClr val="tx1"/>
                </a:solidFill>
                <a:effectLst/>
                <a:latin typeface="+mn-lt"/>
                <a:ea typeface="+mn-ea"/>
                <a:cs typeface="+mn-cs"/>
              </a:rPr>
              <a:t>: This tool aims to support countries </a:t>
            </a:r>
            <a:r>
              <a:rPr lang="en-US" sz="1200" b="0" i="0" kern="1200" dirty="0" err="1" smtClean="0">
                <a:solidFill>
                  <a:schemeClr val="tx1"/>
                </a:solidFill>
                <a:effectLst/>
                <a:latin typeface="+mn-lt"/>
                <a:ea typeface="+mn-ea"/>
                <a:cs typeface="+mn-cs"/>
              </a:rPr>
              <a:t>analyse</a:t>
            </a:r>
            <a:r>
              <a:rPr lang="en-US" sz="1200" b="0" i="0" kern="1200" dirty="0" smtClean="0">
                <a:solidFill>
                  <a:schemeClr val="tx1"/>
                </a:solidFill>
                <a:effectLst/>
                <a:latin typeface="+mn-lt"/>
                <a:ea typeface="+mn-ea"/>
                <a:cs typeface="+mn-cs"/>
              </a:rPr>
              <a:t> health system bottlenecks and challenges preventing the scale up of high-impact, cost-effective interventions for newborns and identify solutions.</a:t>
            </a:r>
          </a:p>
          <a:p>
            <a:pPr fontAlgn="base"/>
            <a:r>
              <a:rPr lang="en-US" sz="1200" b="0" i="0" kern="1200" cap="all" dirty="0" smtClean="0">
                <a:solidFill>
                  <a:schemeClr val="tx1"/>
                </a:solidFill>
                <a:effectLst/>
                <a:latin typeface="+mn-lt"/>
                <a:ea typeface="+mn-ea"/>
                <a:cs typeface="+mn-cs"/>
              </a:rPr>
              <a:t>OTHER MATERIALS TO SUPPORT CONSULTATIONS</a:t>
            </a:r>
          </a:p>
          <a:p>
            <a:pPr fontAlgn="base"/>
            <a:r>
              <a:rPr lang="en-US" sz="1200" b="1" i="1" u="none" strike="noStrike" kern="1200" dirty="0" smtClean="0">
                <a:solidFill>
                  <a:schemeClr val="tx1"/>
                </a:solidFill>
                <a:effectLst/>
                <a:latin typeface="+mn-lt"/>
                <a:ea typeface="+mn-ea"/>
                <a:cs typeface="+mn-cs"/>
                <a:hlinkClick r:id="rId11"/>
              </a:rPr>
              <a:t>Every Newborn</a:t>
            </a:r>
            <a:r>
              <a:rPr lang="en-US" sz="1200" b="1" i="0" u="none" strike="noStrike" kern="1200" dirty="0" smtClean="0">
                <a:solidFill>
                  <a:schemeClr val="tx1"/>
                </a:solidFill>
                <a:effectLst/>
                <a:latin typeface="+mn-lt"/>
                <a:ea typeface="+mn-ea"/>
                <a:cs typeface="+mn-cs"/>
                <a:hlinkClick r:id="rId11"/>
              </a:rPr>
              <a:t> plan outline</a:t>
            </a:r>
            <a:r>
              <a:rPr lang="en-US" sz="1200" b="0" i="0" kern="1200" dirty="0" smtClean="0">
                <a:solidFill>
                  <a:schemeClr val="tx1"/>
                </a:solidFill>
                <a:effectLst/>
                <a:latin typeface="+mn-lt"/>
                <a:ea typeface="+mn-ea"/>
                <a:cs typeface="+mn-cs"/>
              </a:rPr>
              <a:t>: The draft outline of </a:t>
            </a:r>
            <a:r>
              <a:rPr lang="en-US" sz="1200" b="0" i="1" kern="1200" dirty="0" smtClean="0">
                <a:solidFill>
                  <a:schemeClr val="tx1"/>
                </a:solidFill>
                <a:effectLst/>
                <a:latin typeface="+mn-lt"/>
                <a:ea typeface="+mn-ea"/>
                <a:cs typeface="+mn-cs"/>
              </a:rPr>
              <a:t>Every Newborn: an action plan to end preventable newborn deaths</a:t>
            </a:r>
            <a:r>
              <a:rPr lang="en-US" sz="1200" b="0" i="0" kern="1200" dirty="0" smtClean="0">
                <a:solidFill>
                  <a:schemeClr val="tx1"/>
                </a:solidFill>
                <a:effectLst/>
                <a:latin typeface="+mn-lt"/>
                <a:ea typeface="+mn-ea"/>
                <a:cs typeface="+mn-cs"/>
              </a:rPr>
              <a:t> proposes a vision, goal and targets as well as strategic directions with action areas. Everyone who is interested in </a:t>
            </a:r>
            <a:r>
              <a:rPr lang="en-US" sz="1200" b="0" i="1" kern="1200" dirty="0" smtClean="0">
                <a:solidFill>
                  <a:schemeClr val="tx1"/>
                </a:solidFill>
                <a:effectLst/>
                <a:latin typeface="+mn-lt"/>
                <a:ea typeface="+mn-ea"/>
                <a:cs typeface="+mn-cs"/>
              </a:rPr>
              <a:t>Every Newborn</a:t>
            </a:r>
            <a:r>
              <a:rPr lang="en-US" sz="1200" b="0" i="0" kern="1200" dirty="0" smtClean="0">
                <a:solidFill>
                  <a:schemeClr val="tx1"/>
                </a:solidFill>
                <a:effectLst/>
                <a:latin typeface="+mn-lt"/>
                <a:ea typeface="+mn-ea"/>
                <a:cs typeface="+mn-cs"/>
              </a:rPr>
              <a:t> is invited to review the proposed content, and make comments.</a:t>
            </a:r>
          </a:p>
          <a:p>
            <a:pPr fontAlgn="base"/>
            <a:r>
              <a:rPr lang="en-US" sz="1200" b="1" i="1" u="none" strike="noStrike" kern="1200" dirty="0" smtClean="0">
                <a:solidFill>
                  <a:schemeClr val="tx1"/>
                </a:solidFill>
                <a:effectLst/>
                <a:latin typeface="+mn-lt"/>
                <a:ea typeface="+mn-ea"/>
                <a:cs typeface="+mn-cs"/>
                <a:hlinkClick r:id="rId12"/>
              </a:rPr>
              <a:t>Every Newborn</a:t>
            </a:r>
            <a:r>
              <a:rPr lang="en-US" sz="1200" b="1" i="0" u="none" strike="noStrike" kern="1200" dirty="0" smtClean="0">
                <a:solidFill>
                  <a:schemeClr val="tx1"/>
                </a:solidFill>
                <a:effectLst/>
                <a:latin typeface="+mn-lt"/>
                <a:ea typeface="+mn-ea"/>
                <a:cs typeface="+mn-cs"/>
                <a:hlinkClick r:id="rId12"/>
              </a:rPr>
              <a:t> PowerPoint</a:t>
            </a:r>
            <a:r>
              <a:rPr lang="en-US" sz="1200" b="0" i="0" kern="1200" dirty="0" smtClean="0">
                <a:solidFill>
                  <a:schemeClr val="tx1"/>
                </a:solidFill>
                <a:effectLst/>
                <a:latin typeface="+mn-lt"/>
                <a:ea typeface="+mn-ea"/>
                <a:cs typeface="+mn-cs"/>
              </a:rPr>
              <a:t>: This PowerPoint presentation gives an overview of the global newborn data, priority actions, and the way forward for developing the plan. The presentation can be used by partners to inform others about the process for developing </a:t>
            </a:r>
            <a:r>
              <a:rPr lang="en-US" sz="1200" b="0" i="1" kern="1200" dirty="0" smtClean="0">
                <a:solidFill>
                  <a:schemeClr val="tx1"/>
                </a:solidFill>
                <a:effectLst/>
                <a:latin typeface="+mn-lt"/>
                <a:ea typeface="+mn-ea"/>
                <a:cs typeface="+mn-cs"/>
              </a:rPr>
              <a:t>Every Newborn</a:t>
            </a:r>
            <a:r>
              <a:rPr lang="en-US" sz="1200" b="0" i="0" kern="1200" dirty="0" smtClean="0">
                <a:solidFill>
                  <a:schemeClr val="tx1"/>
                </a:solidFill>
                <a:effectLst/>
                <a:latin typeface="+mn-lt"/>
                <a:ea typeface="+mn-ea"/>
                <a:cs typeface="+mn-cs"/>
              </a:rPr>
              <a:t> and the goals it aims to achieve.</a:t>
            </a:r>
          </a:p>
          <a:p>
            <a:pPr fontAlgn="base"/>
            <a:r>
              <a:rPr lang="en-US" sz="1200" b="1" i="0" u="none" strike="noStrike" kern="1200" dirty="0" smtClean="0">
                <a:solidFill>
                  <a:schemeClr val="tx1"/>
                </a:solidFill>
                <a:effectLst/>
                <a:latin typeface="+mn-lt"/>
                <a:ea typeface="+mn-ea"/>
                <a:cs typeface="+mn-cs"/>
              </a:rPr>
              <a:t>Country Fact Sheet</a:t>
            </a:r>
            <a:r>
              <a:rPr lang="en-US" sz="1200" b="0" i="0" kern="1200" dirty="0" smtClean="0">
                <a:solidFill>
                  <a:schemeClr val="tx1"/>
                </a:solidFill>
                <a:effectLst/>
                <a:latin typeface="+mn-lt"/>
                <a:ea typeface="+mn-ea"/>
                <a:cs typeface="+mn-cs"/>
              </a:rPr>
              <a:t>: One page fact sheets are provided on newborn health data and trends for select countries. This can be created for other countries on a request bases.</a:t>
            </a:r>
          </a:p>
          <a:p>
            <a:pPr fontAlgn="base"/>
            <a:r>
              <a:rPr lang="en-US" sz="1200" b="1" i="0" u="none" strike="noStrike" kern="1200" dirty="0" smtClean="0">
                <a:solidFill>
                  <a:schemeClr val="tx1"/>
                </a:solidFill>
                <a:effectLst/>
                <a:latin typeface="+mn-lt"/>
                <a:ea typeface="+mn-ea"/>
                <a:cs typeface="+mn-cs"/>
                <a:hlinkClick r:id="rId13"/>
              </a:rPr>
              <a:t>Library on newborn health</a:t>
            </a:r>
            <a:r>
              <a:rPr lang="en-US" sz="1200" b="0" i="0" kern="1200" dirty="0" smtClean="0">
                <a:solidFill>
                  <a:schemeClr val="tx1"/>
                </a:solidFill>
                <a:effectLst/>
                <a:latin typeface="+mn-lt"/>
                <a:ea typeface="+mn-ea"/>
                <a:cs typeface="+mn-cs"/>
              </a:rPr>
              <a:t>: This document details selected newborn-related global and regional strategies, publications, and resource. </a:t>
            </a:r>
            <a:r>
              <a:rPr lang="en-US" sz="1200" b="0" i="0" kern="1200" smtClean="0">
                <a:solidFill>
                  <a:schemeClr val="tx1"/>
                </a:solidFill>
                <a:effectLst/>
                <a:latin typeface="+mn-lt"/>
                <a:ea typeface="+mn-ea"/>
                <a:cs typeface="+mn-cs"/>
              </a:rPr>
              <a:t>These resources can also be used to inform the newborn component of policies, strategies and guidelines as well as assist in the country consultation on the </a:t>
            </a:r>
            <a:r>
              <a:rPr lang="en-US" sz="1200" b="0" i="1" kern="1200" smtClean="0">
                <a:solidFill>
                  <a:schemeClr val="tx1"/>
                </a:solidFill>
                <a:effectLst/>
                <a:latin typeface="+mn-lt"/>
                <a:ea typeface="+mn-ea"/>
                <a:cs typeface="+mn-cs"/>
              </a:rPr>
              <a:t>Every Newborn</a:t>
            </a:r>
            <a:r>
              <a:rPr lang="en-US" sz="1200" b="0" i="0" kern="1200" smtClean="0">
                <a:solidFill>
                  <a:schemeClr val="tx1"/>
                </a:solidFill>
                <a:effectLst/>
                <a:latin typeface="+mn-lt"/>
                <a:ea typeface="+mn-ea"/>
                <a:cs typeface="+mn-cs"/>
              </a:rPr>
              <a:t> plan and the bottleneck analysis.</a:t>
            </a:r>
            <a:endParaRPr lang="en-US" sz="1200" b="0" i="0" kern="1200" dirty="0" smtClean="0">
              <a:solidFill>
                <a:schemeClr val="tx1"/>
              </a:solidFill>
              <a:effectLst/>
              <a:latin typeface="+mn-lt"/>
              <a:ea typeface="+mn-ea"/>
              <a:cs typeface="+mn-cs"/>
            </a:endParaRPr>
          </a:p>
        </p:txBody>
      </p:sp>
      <p:sp>
        <p:nvSpPr>
          <p:cNvPr id="97283" name="Slide Number Placeholder 3"/>
          <p:cNvSpPr>
            <a:spLocks noGrp="1"/>
          </p:cNvSpPr>
          <p:nvPr>
            <p:ph type="sldNum" sz="quarter" idx="5"/>
          </p:nvPr>
        </p:nvSpPr>
        <p:spPr>
          <a:noFill/>
        </p:spPr>
        <p:txBody>
          <a:bodyPr/>
          <a:lstStyle/>
          <a:p>
            <a:fld id="{C262E47E-3BF9-430F-A5F5-3C865CFCF242}" type="slidenum">
              <a:rPr lang="en-US" smtClean="0"/>
              <a:pPr/>
              <a:t>35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What are the next steps ?</a:t>
            </a:r>
          </a:p>
          <a:p>
            <a:endParaRPr lang="en-US" b="0" u="none" dirty="0" smtClean="0"/>
          </a:p>
          <a:p>
            <a:pPr marL="171450" indent="-171450">
              <a:buFont typeface="Arial" pitchFamily="34" charset="0"/>
              <a:buChar char="•"/>
            </a:pPr>
            <a:r>
              <a:rPr lang="en-US" b="0" u="none" dirty="0" smtClean="0"/>
              <a:t>We plan several consultations;</a:t>
            </a:r>
            <a:r>
              <a:rPr lang="en-US" b="0" u="none" baseline="0" dirty="0" smtClean="0"/>
              <a:t> some </a:t>
            </a:r>
            <a:r>
              <a:rPr lang="en-GB" dirty="0" smtClean="0"/>
              <a:t>will take place at major global and regional conferences and meetings including the this Global Newborn Conference, Women Deliver, the World</a:t>
            </a:r>
            <a:r>
              <a:rPr lang="en-GB" baseline="0" dirty="0" smtClean="0"/>
              <a:t> Health Assembly in May 2013, </a:t>
            </a:r>
            <a:r>
              <a:rPr lang="en-US" sz="1200" kern="1200" dirty="0" smtClean="0">
                <a:solidFill>
                  <a:schemeClr val="tx1"/>
                </a:solidFill>
                <a:effectLst/>
                <a:latin typeface="+mn-lt"/>
                <a:ea typeface="+mn-ea"/>
                <a:cs typeface="+mn-cs"/>
              </a:rPr>
              <a:t>Pacific Health Summit, International Congress of Pediatricians, International Neonatal Nursing Conference, UN General Assembly, High-Level Meeting on the Post-MDG Framework </a:t>
            </a:r>
          </a:p>
          <a:p>
            <a:pPr marL="171450" indent="-171450">
              <a:buFont typeface="Arial" pitchFamily="34" charset="0"/>
              <a:buChar char="•"/>
            </a:pPr>
            <a:endParaRPr lang="en-GB" dirty="0" smtClean="0"/>
          </a:p>
          <a:p>
            <a:r>
              <a:rPr lang="en-US" dirty="0" smtClean="0"/>
              <a:t>* National consultations will be organized in 20 countries during July-September, accompanied by a technical review of current plans, policies and investments to identify where evidence-based action can be scaled up. Regional consultations will</a:t>
            </a:r>
            <a:r>
              <a:rPr lang="en-US" baseline="0" dirty="0" smtClean="0"/>
              <a:t> be carried out at the same time, starting in the W African region in early July.</a:t>
            </a:r>
            <a:endParaRPr lang="en-US" dirty="0" smtClean="0"/>
          </a:p>
          <a:p>
            <a:endParaRPr lang="en-US" dirty="0" smtClean="0"/>
          </a:p>
          <a:p>
            <a:r>
              <a:rPr lang="en-GB" dirty="0" smtClean="0"/>
              <a:t>The GNAP development is a multi-stakeholder process.</a:t>
            </a:r>
            <a:r>
              <a:rPr lang="en-GB" baseline="0" dirty="0" smtClean="0"/>
              <a:t> </a:t>
            </a:r>
            <a:r>
              <a:rPr lang="en-GB" dirty="0" smtClean="0"/>
              <a:t>It is coordinated by a multi-stakeholder </a:t>
            </a:r>
            <a:r>
              <a:rPr lang="en-GB" u="sng" dirty="0" smtClean="0"/>
              <a:t>Core Group</a:t>
            </a:r>
            <a:r>
              <a:rPr lang="en-GB" dirty="0" smtClean="0"/>
              <a:t> (led by WHO </a:t>
            </a:r>
            <a:r>
              <a:rPr lang="en-GB" dirty="0" err="1" smtClean="0"/>
              <a:t>aned</a:t>
            </a:r>
            <a:r>
              <a:rPr lang="en-GB" dirty="0" smtClean="0"/>
              <a:t> UNICEF with PMNCH, BMGF, USAID, LSHTM, Save the Children, the Global Alliance to Prevent Prematurity and Stillbirths, the</a:t>
            </a:r>
            <a:r>
              <a:rPr lang="en-GB" baseline="0" dirty="0" smtClean="0"/>
              <a:t> Children’s Investment Fund Foundation, </a:t>
            </a:r>
            <a:r>
              <a:rPr lang="en-GB" dirty="0" smtClean="0"/>
              <a:t>as well as country government representatives.)</a:t>
            </a:r>
          </a:p>
          <a:p>
            <a:pPr defTabSz="918332" eaLnBrk="0" fontAlgn="base" hangingPunct="0">
              <a:spcBef>
                <a:spcPct val="30000"/>
              </a:spcBef>
              <a:spcAft>
                <a:spcPct val="0"/>
              </a:spcAft>
              <a:defRPr/>
            </a:pPr>
            <a:endParaRPr lang="en-US" dirty="0" smtClean="0"/>
          </a:p>
          <a:p>
            <a:pPr marL="171450" indent="-171450" defTabSz="918332" eaLnBrk="0" fontAlgn="base" hangingPunct="0">
              <a:spcBef>
                <a:spcPct val="30000"/>
              </a:spcBef>
              <a:spcAft>
                <a:spcPct val="0"/>
              </a:spcAft>
              <a:buFont typeface="Arial" pitchFamily="34" charset="0"/>
              <a:buChar char="•"/>
              <a:defRPr/>
            </a:pPr>
            <a:r>
              <a:rPr lang="en-US" dirty="0" smtClean="0"/>
              <a:t>An </a:t>
            </a:r>
            <a:r>
              <a:rPr lang="en-US" u="sng" dirty="0" smtClean="0"/>
              <a:t>Expanded Reference group/Advisory Group</a:t>
            </a:r>
            <a:r>
              <a:rPr lang="en-US" dirty="0" smtClean="0"/>
              <a:t> is being formed to provide expert advice and reviews. This group will include country representatives, the private sector, civil society, representatives from other constituencies, as well as additional senior staff from the Core Group of partners. </a:t>
            </a:r>
            <a:endParaRPr lang="en-GB" dirty="0" smtClean="0"/>
          </a:p>
          <a:p>
            <a:pPr marL="171450" indent="-171450">
              <a:buFont typeface="Arial" pitchFamily="34" charset="0"/>
              <a:buChar char="•"/>
            </a:pPr>
            <a:r>
              <a:rPr lang="en-GB" dirty="0" smtClean="0"/>
              <a:t>Working groups include an </a:t>
            </a:r>
            <a:r>
              <a:rPr lang="en-GB" u="sng" dirty="0" smtClean="0"/>
              <a:t>analytical group,</a:t>
            </a:r>
            <a:r>
              <a:rPr lang="en-GB" u="sng" baseline="0" dirty="0" smtClean="0"/>
              <a:t> </a:t>
            </a:r>
            <a:r>
              <a:rPr lang="en-GB" dirty="0" smtClean="0"/>
              <a:t>an </a:t>
            </a:r>
            <a:r>
              <a:rPr lang="en-GB" u="sng" dirty="0" smtClean="0"/>
              <a:t>advocacy group </a:t>
            </a:r>
            <a:r>
              <a:rPr lang="en-GB" u="none" dirty="0" smtClean="0"/>
              <a:t>and an</a:t>
            </a:r>
            <a:r>
              <a:rPr lang="en-GB" u="sng" dirty="0" smtClean="0"/>
              <a:t> </a:t>
            </a:r>
            <a:r>
              <a:rPr lang="en-US" u="sng" dirty="0" smtClean="0"/>
              <a:t>Implementation group </a:t>
            </a:r>
            <a:r>
              <a:rPr lang="en-US" u="none" dirty="0" smtClean="0"/>
              <a:t>that </a:t>
            </a:r>
            <a:r>
              <a:rPr lang="en-US" dirty="0" smtClean="0"/>
              <a:t>will start</a:t>
            </a:r>
            <a:r>
              <a:rPr lang="en-US" baseline="0" dirty="0" smtClean="0"/>
              <a:t> planning</a:t>
            </a:r>
            <a:r>
              <a:rPr lang="en-US" dirty="0" smtClean="0"/>
              <a:t> the post-launch period so that concrete action follows the Plan launch.</a:t>
            </a:r>
          </a:p>
          <a:p>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b="0" u="none" dirty="0" smtClean="0"/>
              <a:t>Finally, all can be involved online at globalnewborn</a:t>
            </a:r>
            <a:r>
              <a:rPr lang="en-US" b="0" u="none" baseline="0" dirty="0" smtClean="0"/>
              <a:t>action.org</a:t>
            </a:r>
          </a:p>
          <a:p>
            <a:pPr marL="171450" indent="-171450">
              <a:buFont typeface="Arial" pitchFamily="34" charset="0"/>
              <a:buChar char="•"/>
            </a:pPr>
            <a:endParaRPr lang="en-US" b="0" u="none" baseline="0" dirty="0" smtClean="0"/>
          </a:p>
          <a:p>
            <a:pPr marL="171450" indent="-171450">
              <a:buFont typeface="Arial" pitchFamily="34" charset="0"/>
              <a:buChar char="•"/>
            </a:pPr>
            <a:r>
              <a:rPr lang="en-US" b="0" u="none" baseline="0" dirty="0" smtClean="0"/>
              <a:t>Launch will take place in May 2014 in association with the World Health Assembly in Geneva. At the same time, a new Lancet series on neonatal survival will be launched</a:t>
            </a:r>
            <a:r>
              <a:rPr lang="en-US" b="0" u="none" baseline="0" smtClean="0"/>
              <a:t>, linking </a:t>
            </a:r>
            <a:r>
              <a:rPr lang="en-US" b="0" u="none" baseline="0" dirty="0" smtClean="0"/>
              <a:t>with the analysis and consultations undertaken for this plan.</a:t>
            </a:r>
            <a:endParaRPr lang="en-US" b="0" u="none" dirty="0"/>
          </a:p>
        </p:txBody>
      </p:sp>
      <p:sp>
        <p:nvSpPr>
          <p:cNvPr id="4" name="Slide Number Placeholder 3"/>
          <p:cNvSpPr>
            <a:spLocks noGrp="1"/>
          </p:cNvSpPr>
          <p:nvPr>
            <p:ph type="sldNum" sz="quarter" idx="10"/>
          </p:nvPr>
        </p:nvSpPr>
        <p:spPr/>
        <p:txBody>
          <a:bodyPr/>
          <a:lstStyle/>
          <a:p>
            <a:pPr>
              <a:defRPr/>
            </a:pPr>
            <a:fld id="{B40A10F0-5CC4-430B-8CA4-BCF51614921E}" type="slidenum">
              <a:rPr lang="en-US" smtClean="0"/>
              <a:pPr>
                <a:defRPr/>
              </a:pPr>
              <a:t>36</a:t>
            </a:fld>
            <a:endParaRPr lang="en-US"/>
          </a:p>
        </p:txBody>
      </p:sp>
    </p:spTree>
    <p:extLst>
      <p:ext uri="{BB962C8B-B14F-4D97-AF65-F5344CB8AC3E}">
        <p14:creationId xmlns:p14="http://schemas.microsoft.com/office/powerpoint/2010/main" val="100511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A4952D-6115-41A9-9172-A0D33978B03F}" type="slidenum">
              <a:rPr lang="en-GB" smtClean="0"/>
              <a:pPr>
                <a:defRPr/>
              </a:pPr>
              <a:t>4</a:t>
            </a:fld>
            <a:endParaRPr lang="en-GB"/>
          </a:p>
        </p:txBody>
      </p:sp>
    </p:spTree>
    <p:extLst>
      <p:ext uri="{BB962C8B-B14F-4D97-AF65-F5344CB8AC3E}">
        <p14:creationId xmlns:p14="http://schemas.microsoft.com/office/powerpoint/2010/main" val="90264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tendency</a:t>
            </a:r>
            <a:endParaRPr lang="en-US" dirty="0"/>
          </a:p>
        </p:txBody>
      </p:sp>
      <p:sp>
        <p:nvSpPr>
          <p:cNvPr id="4" name="Slide Number Placeholder 3"/>
          <p:cNvSpPr>
            <a:spLocks noGrp="1"/>
          </p:cNvSpPr>
          <p:nvPr>
            <p:ph type="sldNum" sz="quarter" idx="10"/>
          </p:nvPr>
        </p:nvSpPr>
        <p:spPr/>
        <p:txBody>
          <a:bodyPr/>
          <a:lstStyle/>
          <a:p>
            <a:fld id="{ED357D49-B7D7-4D3D-8624-E0A46DD943C5}" type="slidenum">
              <a:rPr lang="en-US" smtClean="0"/>
              <a:pPr/>
              <a:t>37</a:t>
            </a:fld>
            <a:endParaRPr lang="en-US"/>
          </a:p>
        </p:txBody>
      </p:sp>
    </p:spTree>
    <p:extLst>
      <p:ext uri="{BB962C8B-B14F-4D97-AF65-F5344CB8AC3E}">
        <p14:creationId xmlns:p14="http://schemas.microsoft.com/office/powerpoint/2010/main" val="252024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952874-93AE-4272-9729-440098AD37FA}" type="slidenum">
              <a:rPr lang="en-US" smtClean="0"/>
              <a:pPr/>
              <a:t>5</a:t>
            </a:fld>
            <a:endParaRPr lang="en-US"/>
          </a:p>
        </p:txBody>
      </p:sp>
    </p:spTree>
    <p:extLst>
      <p:ext uri="{BB962C8B-B14F-4D97-AF65-F5344CB8AC3E}">
        <p14:creationId xmlns:p14="http://schemas.microsoft.com/office/powerpoint/2010/main" val="200215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9748" indent="-292211" eaLnBrk="0" hangingPunct="0">
              <a:defRPr>
                <a:solidFill>
                  <a:schemeClr val="tx1"/>
                </a:solidFill>
                <a:latin typeface="Arial" charset="0"/>
                <a:cs typeface="Arial" charset="0"/>
              </a:defRPr>
            </a:lvl2pPr>
            <a:lvl3pPr marL="1168844" indent="-233770" eaLnBrk="0" hangingPunct="0">
              <a:defRPr>
                <a:solidFill>
                  <a:schemeClr val="tx1"/>
                </a:solidFill>
                <a:latin typeface="Arial" charset="0"/>
                <a:cs typeface="Arial" charset="0"/>
              </a:defRPr>
            </a:lvl3pPr>
            <a:lvl4pPr marL="1636382" indent="-233770" eaLnBrk="0" hangingPunct="0">
              <a:defRPr>
                <a:solidFill>
                  <a:schemeClr val="tx1"/>
                </a:solidFill>
                <a:latin typeface="Arial" charset="0"/>
                <a:cs typeface="Arial" charset="0"/>
              </a:defRPr>
            </a:lvl4pPr>
            <a:lvl5pPr marL="2103918" indent="-233770" eaLnBrk="0" hangingPunct="0">
              <a:defRPr>
                <a:solidFill>
                  <a:schemeClr val="tx1"/>
                </a:solidFill>
                <a:latin typeface="Arial" charset="0"/>
                <a:cs typeface="Arial" charset="0"/>
              </a:defRPr>
            </a:lvl5pPr>
            <a:lvl6pPr marL="2571456" indent="-233770" eaLnBrk="0" fontAlgn="base" hangingPunct="0">
              <a:spcBef>
                <a:spcPct val="0"/>
              </a:spcBef>
              <a:spcAft>
                <a:spcPct val="0"/>
              </a:spcAft>
              <a:defRPr>
                <a:solidFill>
                  <a:schemeClr val="tx1"/>
                </a:solidFill>
                <a:latin typeface="Arial" charset="0"/>
                <a:cs typeface="Arial" charset="0"/>
              </a:defRPr>
            </a:lvl6pPr>
            <a:lvl7pPr marL="3038993" indent="-233770" eaLnBrk="0" fontAlgn="base" hangingPunct="0">
              <a:spcBef>
                <a:spcPct val="0"/>
              </a:spcBef>
              <a:spcAft>
                <a:spcPct val="0"/>
              </a:spcAft>
              <a:defRPr>
                <a:solidFill>
                  <a:schemeClr val="tx1"/>
                </a:solidFill>
                <a:latin typeface="Arial" charset="0"/>
                <a:cs typeface="Arial" charset="0"/>
              </a:defRPr>
            </a:lvl7pPr>
            <a:lvl8pPr marL="3506530" indent="-233770" eaLnBrk="0" fontAlgn="base" hangingPunct="0">
              <a:spcBef>
                <a:spcPct val="0"/>
              </a:spcBef>
              <a:spcAft>
                <a:spcPct val="0"/>
              </a:spcAft>
              <a:defRPr>
                <a:solidFill>
                  <a:schemeClr val="tx1"/>
                </a:solidFill>
                <a:latin typeface="Arial" charset="0"/>
                <a:cs typeface="Arial" charset="0"/>
              </a:defRPr>
            </a:lvl8pPr>
            <a:lvl9pPr marL="3974068" indent="-233770" eaLnBrk="0" fontAlgn="base" hangingPunct="0">
              <a:spcBef>
                <a:spcPct val="0"/>
              </a:spcBef>
              <a:spcAft>
                <a:spcPct val="0"/>
              </a:spcAft>
              <a:defRPr>
                <a:solidFill>
                  <a:schemeClr val="tx1"/>
                </a:solidFill>
                <a:latin typeface="Arial" charset="0"/>
                <a:cs typeface="Arial" charset="0"/>
              </a:defRPr>
            </a:lvl9pPr>
          </a:lstStyle>
          <a:p>
            <a:pPr eaLnBrk="1" hangingPunct="1"/>
            <a:fld id="{D514D951-E2FD-488D-A514-31B62384551A}" type="slidenum">
              <a:rPr lang="en-GB" smtClean="0">
                <a:solidFill>
                  <a:prstClr val="black"/>
                </a:solidFill>
              </a:rPr>
              <a:pPr eaLnBrk="1" hangingPunct="1"/>
              <a:t>6</a:t>
            </a:fld>
            <a:endParaRPr lang="en-GB" smtClean="0">
              <a:solidFill>
                <a:prstClr val="black"/>
              </a:solidFill>
            </a:endParaRPr>
          </a:p>
        </p:txBody>
      </p:sp>
      <p:sp>
        <p:nvSpPr>
          <p:cNvPr id="75779" name="Rectangle 2"/>
          <p:cNvSpPr>
            <a:spLocks noGrp="1" noRot="1" noChangeAspect="1" noChangeArrowheads="1" noTextEdit="1"/>
          </p:cNvSpPr>
          <p:nvPr>
            <p:ph type="sldImg"/>
          </p:nvPr>
        </p:nvSpPr>
        <p:spPr>
          <a:xfrm>
            <a:off x="909638" y="746125"/>
            <a:ext cx="5080000" cy="3811588"/>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5694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7C1A6-3F6E-4A0C-A01A-2F04D27288E6}" type="slidenum">
              <a:rPr lang="en-GB" smtClean="0">
                <a:solidFill>
                  <a:srgbClr val="000000"/>
                </a:solidFill>
              </a:rPr>
              <a:pPr/>
              <a:t>8</a:t>
            </a:fld>
            <a:endParaRPr lang="en-GB" dirty="0">
              <a:solidFill>
                <a:srgbClr val="000000"/>
              </a:solidFill>
            </a:endParaRPr>
          </a:p>
        </p:txBody>
      </p:sp>
    </p:spTree>
    <p:extLst>
      <p:ext uri="{BB962C8B-B14F-4D97-AF65-F5344CB8AC3E}">
        <p14:creationId xmlns:p14="http://schemas.microsoft.com/office/powerpoint/2010/main" val="1883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6865" name="Rectangle 2"/>
          <p:cNvSpPr>
            <a:spLocks noGrp="1" noRot="1" noChangeAspect="1" noChangeArrowheads="1" noTextEdit="1"/>
          </p:cNvSpPr>
          <p:nvPr>
            <p:ph type="sldImg"/>
          </p:nvPr>
        </p:nvSpPr>
        <p:spPr>
          <a:ln/>
        </p:spPr>
      </p:sp>
      <p:sp>
        <p:nvSpPr>
          <p:cNvPr id="259686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5237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tendency</a:t>
            </a:r>
            <a:endParaRPr lang="en-US" dirty="0"/>
          </a:p>
        </p:txBody>
      </p:sp>
      <p:sp>
        <p:nvSpPr>
          <p:cNvPr id="4" name="Slide Number Placeholder 3"/>
          <p:cNvSpPr>
            <a:spLocks noGrp="1"/>
          </p:cNvSpPr>
          <p:nvPr>
            <p:ph type="sldNum" sz="quarter" idx="10"/>
          </p:nvPr>
        </p:nvSpPr>
        <p:spPr/>
        <p:txBody>
          <a:bodyPr/>
          <a:lstStyle/>
          <a:p>
            <a:fld id="{ED357D49-B7D7-4D3D-8624-E0A46DD943C5}" type="slidenum">
              <a:rPr lang="en-US" smtClean="0"/>
              <a:pPr/>
              <a:t>15</a:t>
            </a:fld>
            <a:endParaRPr lang="en-US"/>
          </a:p>
        </p:txBody>
      </p:sp>
    </p:spTree>
    <p:extLst>
      <p:ext uri="{BB962C8B-B14F-4D97-AF65-F5344CB8AC3E}">
        <p14:creationId xmlns:p14="http://schemas.microsoft.com/office/powerpoint/2010/main" val="252024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7C1A6-3F6E-4A0C-A01A-2F04D27288E6}" type="slidenum">
              <a:rPr lang="en-GB" smtClean="0">
                <a:solidFill>
                  <a:srgbClr val="000000"/>
                </a:solidFill>
              </a:rPr>
              <a:pPr/>
              <a:t>16</a:t>
            </a:fld>
            <a:endParaRPr lang="en-GB" dirty="0">
              <a:solidFill>
                <a:srgbClr val="000000"/>
              </a:solidFill>
            </a:endParaRPr>
          </a:p>
        </p:txBody>
      </p:sp>
    </p:spTree>
    <p:extLst>
      <p:ext uri="{BB962C8B-B14F-4D97-AF65-F5344CB8AC3E}">
        <p14:creationId xmlns:p14="http://schemas.microsoft.com/office/powerpoint/2010/main" val="1883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Group of stakeholders who decided and</a:t>
            </a:r>
            <a:r>
              <a:rPr lang="en-US" baseline="0" dirty="0" smtClean="0"/>
              <a:t> </a:t>
            </a:r>
            <a:r>
              <a:rPr lang="en-US" dirty="0" smtClean="0"/>
              <a:t>started the process of developing the GNAP identified</a:t>
            </a:r>
            <a:r>
              <a:rPr lang="en-US" baseline="0" dirty="0" smtClean="0"/>
              <a:t> a set of themes or strategic directions that the GNAP may recommend; these, as everything else, will be discussed with countries and other stakeholders.</a:t>
            </a:r>
          </a:p>
          <a:p>
            <a:endParaRPr lang="en-US" baseline="0" dirty="0" smtClean="0"/>
          </a:p>
          <a:p>
            <a:pPr lvl="0"/>
            <a:r>
              <a:rPr lang="en-GB" sz="1200" b="1" kern="1200" dirty="0" smtClean="0">
                <a:solidFill>
                  <a:schemeClr val="tx1"/>
                </a:solidFill>
                <a:effectLst/>
                <a:latin typeface="+mn-lt"/>
                <a:ea typeface="+mn-ea"/>
                <a:cs typeface="+mn-cs"/>
              </a:rPr>
              <a:t>Prioritizing action during labour, childbirth and the first days of life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One-third of stillbirths and 75% of newborn deaths occur within this period. Many complications can be prevented by ensuring high quality, essential care for every pregnant woman and every newborn around the time of childbirth and in the first hours and days of life.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Scaling up effective interventions to tackle the main causes of mortality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Prematurity/low birth weight, birth asphyxia and neonatal infections are the leading causes of newborn mortality.  Using the platform of essential care for every pregnant women and baby,  these causes can be identified and tackled with affordable interventions at scale.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Quality of care matters as much as coverage of care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Skilled birth attendants are essential in providing care for both the woman and her baby. However, quality of care is often poor. Investments to ensure that care meets required standards is essential for supporting both normal and complicated births.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Towards universal coverage and equity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Skilled care at childbirth is one of the most inequitable interventions, affecting vulnerable and deprived populations,  in both urban and rural settings.  Closing the equity gap within countries alone can save many maternal and newborn lives.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Empowering women, families and communities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Education and information is key to empowering women, families and their communities to demand quality care.    Evidence has shown the power of engaged community leaders, women’s groups,  and community workers in turning the tide for better health outcomes.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Measurement, oversight and accountability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action plan will be underpinned by a set of indicators and targets related to reach of the key themes.  By measuring what we do, we can stimulate progress, make adjustments along the course, and account for commitments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Action by all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plan will seek to unleash the power of all who can make a difference in ensuring that every pregnancy is wanted and safe and that every newborn care make a healthy start in life. </a:t>
            </a:r>
            <a:endParaRPr lang="en-US" dirty="0"/>
          </a:p>
        </p:txBody>
      </p:sp>
      <p:sp>
        <p:nvSpPr>
          <p:cNvPr id="4" name="Slide Number Placeholder 3"/>
          <p:cNvSpPr>
            <a:spLocks noGrp="1"/>
          </p:cNvSpPr>
          <p:nvPr>
            <p:ph type="sldNum" sz="quarter" idx="10"/>
          </p:nvPr>
        </p:nvSpPr>
        <p:spPr/>
        <p:txBody>
          <a:bodyPr/>
          <a:lstStyle/>
          <a:p>
            <a:fld id="{A6952874-93AE-4272-9729-440098AD37FA}" type="slidenum">
              <a:rPr lang="en-US" smtClean="0"/>
              <a:pPr/>
              <a:t>17</a:t>
            </a:fld>
            <a:endParaRPr lang="en-US"/>
          </a:p>
        </p:txBody>
      </p:sp>
    </p:spTree>
    <p:extLst>
      <p:ext uri="{BB962C8B-B14F-4D97-AF65-F5344CB8AC3E}">
        <p14:creationId xmlns:p14="http://schemas.microsoft.com/office/powerpoint/2010/main" val="3088693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pPr/>
              <a:t>‹#›</a:t>
            </a:fld>
            <a:endParaRPr lang="fr-FR"/>
          </a:p>
        </p:txBody>
      </p:sp>
      <p:pic>
        <p:nvPicPr>
          <p:cNvPr id="8" name="Image 7" descr="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60083" cy="689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28515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solidFill>
                  <a:srgbClr val="221951"/>
                </a:solidFill>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435356" y="1508760"/>
            <a:ext cx="8271775" cy="4617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73059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36AA9D-9474-488C-821A-D5E36CFBC90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15084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5EE7-51F8-4725-BF3B-C87F5D5613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2813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319284-63A1-4F87-8458-2C966A94A3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9062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D6303C-D46C-4A46-AA2C-1A8F03164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9700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D69DC0-5F83-4966-AE22-81DDBCDB237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0984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4B264C-B5EC-4712-9838-A1515333798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6285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523320-8174-4F21-9A7D-5EFD5C4120A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1434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B27509-0D26-4265-81C8-6CCDB5B5BF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751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3D17A-283D-4270-B542-B3910FB4A2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6549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561EF7-544C-4E2F-886C-B1EC3B70B0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66690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42CD7D-B92B-47BF-BC2D-F1B25CE045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8541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1FDFF-F27C-48DE-BD0C-AFBE6493B4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749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1FE4B0-5D0F-443D-9148-2CA0615068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84728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D5F4A-70C6-49B9-9B22-B2BD96F195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361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0A206-1663-48AE-AB3F-6DEC7A1A7C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090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A5E0A7-501C-4502-BD4B-48EE195EFE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8559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pic>
        <p:nvPicPr>
          <p:cNvPr id="8" name="Image 7" descr="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60083" cy="689400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285157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solidFill>
                  <a:srgbClr val="221951"/>
                </a:solidFill>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435356" y="1508760"/>
            <a:ext cx="8271775" cy="4617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73059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pPr/>
              <a:t>19/07/2013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168F6-EB35-3E4A-9416-AC82F70E97D1}" type="datetimeFigureOut">
              <a:rPr lang="fr-FR" smtClean="0"/>
              <a:pPr/>
              <a:t>19/07/2013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6852C-0D0A-D244-82B6-A9D8CA368488}" type="slidenum">
              <a:rPr lang="fr-FR" smtClean="0"/>
              <a:pPr/>
              <a:t>‹#›</a:t>
            </a:fld>
            <a:endParaRPr lang="fr-FR"/>
          </a:p>
        </p:txBody>
      </p:sp>
      <p:pic>
        <p:nvPicPr>
          <p:cNvPr id="11" name="Image 10" descr="Slide2e.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rgbClr val="302B6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2B6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02B6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02B6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02B6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02B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defTabSz="914400" fontAlgn="base">
              <a:spcBef>
                <a:spcPct val="0"/>
              </a:spcBef>
              <a:spcAft>
                <a:spcPct val="0"/>
              </a:spcAft>
              <a:defRPr/>
            </a:pPr>
            <a:endParaRPr lang="en-GB">
              <a:solidFill>
                <a:srgbClr val="000000"/>
              </a:solidFill>
            </a:endParaRPr>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defTabSz="914400" fontAlgn="base">
              <a:spcBef>
                <a:spcPct val="0"/>
              </a:spcBef>
              <a:spcAft>
                <a:spcPct val="0"/>
              </a:spcAft>
              <a:defRPr/>
            </a:pPr>
            <a:endParaRPr lang="en-GB">
              <a:solidFill>
                <a:srgbClr val="000000"/>
              </a:solidFill>
            </a:endParaRPr>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defTabSz="914400" fontAlgn="base">
              <a:spcBef>
                <a:spcPct val="0"/>
              </a:spcBef>
              <a:spcAft>
                <a:spcPct val="0"/>
              </a:spcAft>
              <a:defRPr/>
            </a:pPr>
            <a:fld id="{0A6FD26D-06F3-4602-8ABB-E34E969328B6}" type="slidenum">
              <a:rPr lang="en-GB">
                <a:solidFill>
                  <a:srgbClr val="000000"/>
                </a:solidFill>
              </a:rPr>
              <a:pPr defTabSz="914400" fontAlgn="base">
                <a:spcBef>
                  <a:spcPct val="0"/>
                </a:spcBef>
                <a:spcAft>
                  <a:spcPct val="0"/>
                </a:spcAft>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168F6-EB35-3E4A-9416-AC82F70E97D1}" type="datetimeFigureOut">
              <a:rPr lang="fr-FR" smtClean="0">
                <a:solidFill>
                  <a:prstClr val="black">
                    <a:tint val="75000"/>
                  </a:prstClr>
                </a:solidFill>
              </a:rPr>
              <a:pPr/>
              <a:t>19/07/2013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pic>
        <p:nvPicPr>
          <p:cNvPr id="11" name="Image 10" descr="Slide2e.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ctr" defTabSz="457200" rtl="0" eaLnBrk="1" latinLnBrk="0" hangingPunct="1">
        <a:spcBef>
          <a:spcPct val="0"/>
        </a:spcBef>
        <a:buNone/>
        <a:defRPr sz="4400" kern="1200">
          <a:solidFill>
            <a:srgbClr val="302B6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2B6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02B6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02B6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02B6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02B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savenet2.savechildren.org/op/ip/ipl/pr3/DHN%20Pictures%20Library/StoryCentral%20ID%2040691.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hyperlink" Target="https://savenet2.savechildren.org/op/ip/ipl/pr3/DHN%20Pictures%20Library/StoryCentral%20ID%2040691.jpg" TargetMode="External"/><Relationship Id="rId3" Type="http://schemas.openxmlformats.org/officeDocument/2006/relationships/tags" Target="../tags/tag18.xml"/><Relationship Id="rId7" Type="http://schemas.openxmlformats.org/officeDocument/2006/relationships/image" Target="../media/image3.emf"/><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5.jpeg"/><Relationship Id="rId5" Type="http://schemas.openxmlformats.org/officeDocument/2006/relationships/notesSlide" Target="../notesSlides/notesSlide8.xml"/><Relationship Id="rId10" Type="http://schemas.microsoft.com/office/2007/relationships/hdphoto" Target="../media/hdphoto1.wdp"/><Relationship Id="rId4" Type="http://schemas.openxmlformats.org/officeDocument/2006/relationships/slideLayout" Target="../slideLayouts/slideLayout13.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hyperlink" Target="https://savenet2.savechildren.org/op/ip/ipl/pr3/DHN%20Pictures%20Library/StoryCentral%20ID%2040691.jpg" TargetMode="External"/><Relationship Id="rId3" Type="http://schemas.openxmlformats.org/officeDocument/2006/relationships/tags" Target="../tags/tag2.xml"/><Relationship Id="rId7" Type="http://schemas.openxmlformats.org/officeDocument/2006/relationships/image" Target="../media/image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notesSlide" Target="../notesSlides/notesSlide1.xml"/><Relationship Id="rId10" Type="http://schemas.microsoft.com/office/2007/relationships/hdphoto" Target="../media/hdphoto1.wdp"/><Relationship Id="rId4" Type="http://schemas.openxmlformats.org/officeDocument/2006/relationships/slideLayout" Target="../slideLayouts/slideLayout13.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slideLayout" Target="../slideLayouts/slideLayout35.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savenet2.savechildren.org/op/ip/ipl/pr3/DHN%20Pictures%20Library/StoryCentral%20ID%2040691.jp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hyperlink" Target="https://savenet2.savechildren.org/op/ip/ipl/pr3/DHN%20Pictures%20Library/StoryCentral%20ID%2040691.jpg" TargetMode="External"/><Relationship Id="rId3" Type="http://schemas.openxmlformats.org/officeDocument/2006/relationships/tags" Target="../tags/tag21.xml"/><Relationship Id="rId7" Type="http://schemas.openxmlformats.org/officeDocument/2006/relationships/image" Target="../media/image3.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5.jpeg"/><Relationship Id="rId5" Type="http://schemas.openxmlformats.org/officeDocument/2006/relationships/notesSlide" Target="../notesSlides/notesSlide15.xml"/><Relationship Id="rId10" Type="http://schemas.microsoft.com/office/2007/relationships/hdphoto" Target="../media/hdphoto1.wdp"/><Relationship Id="rId4" Type="http://schemas.openxmlformats.org/officeDocument/2006/relationships/slideLayout" Target="../slideLayouts/slideLayout13.xml"/><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tags" Target="../tags/tag24.xml"/><Relationship Id="rId7" Type="http://schemas.openxmlformats.org/officeDocument/2006/relationships/slideLayout" Target="../slideLayouts/slideLayout12.xml"/><Relationship Id="rId12" Type="http://schemas.openxmlformats.org/officeDocument/2006/relationships/image" Target="../media/image57.gif"/><Relationship Id="rId17" Type="http://schemas.openxmlformats.org/officeDocument/2006/relationships/image" Target="../media/image62.png"/><Relationship Id="rId2" Type="http://schemas.openxmlformats.org/officeDocument/2006/relationships/tags" Target="../tags/tag23.xml"/><Relationship Id="rId16" Type="http://schemas.openxmlformats.org/officeDocument/2006/relationships/image" Target="../media/image61.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56.png"/><Relationship Id="rId5" Type="http://schemas.openxmlformats.org/officeDocument/2006/relationships/tags" Target="../tags/tag26.xml"/><Relationship Id="rId15" Type="http://schemas.openxmlformats.org/officeDocument/2006/relationships/image" Target="../media/image60.jpeg"/><Relationship Id="rId10" Type="http://schemas.openxmlformats.org/officeDocument/2006/relationships/image" Target="../media/image55.jpeg"/><Relationship Id="rId19" Type="http://schemas.openxmlformats.org/officeDocument/2006/relationships/image" Target="../media/image45.jpeg"/><Relationship Id="rId4" Type="http://schemas.openxmlformats.org/officeDocument/2006/relationships/tags" Target="../tags/tag25.xml"/><Relationship Id="rId9" Type="http://schemas.openxmlformats.org/officeDocument/2006/relationships/image" Target="../media/image54.jpe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lobalnewbornaction.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hyperlink" Target="https://savenet2.savechildren.org/op/ip/ipl/pr3/DHN%20Pictures%20Library/StoryCentral%20ID%2040691.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gif"/><Relationship Id="rId3" Type="http://schemas.openxmlformats.org/officeDocument/2006/relationships/tags" Target="../tags/tag30.xml"/><Relationship Id="rId7" Type="http://schemas.openxmlformats.org/officeDocument/2006/relationships/image" Target="../media/image70.jpeg"/><Relationship Id="rId12" Type="http://schemas.openxmlformats.org/officeDocument/2006/relationships/image" Target="../media/image72.jpeg"/><Relationship Id="rId17" Type="http://schemas.openxmlformats.org/officeDocument/2006/relationships/image" Target="../media/image21.gif"/><Relationship Id="rId2" Type="http://schemas.openxmlformats.org/officeDocument/2006/relationships/tags" Target="../tags/tag29.xml"/><Relationship Id="rId16" Type="http://schemas.openxmlformats.org/officeDocument/2006/relationships/image" Target="../media/image45.jpeg"/><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image" Target="../media/image71.png"/><Relationship Id="rId5" Type="http://schemas.openxmlformats.org/officeDocument/2006/relationships/tags" Target="../tags/tag32.xml"/><Relationship Id="rId15" Type="http://schemas.openxmlformats.org/officeDocument/2006/relationships/image" Target="../media/image60.jpeg"/><Relationship Id="rId10" Type="http://schemas.openxmlformats.org/officeDocument/2006/relationships/image" Target="../media/image55.jpeg"/><Relationship Id="rId4" Type="http://schemas.openxmlformats.org/officeDocument/2006/relationships/tags" Target="../tags/tag31.xml"/><Relationship Id="rId9" Type="http://schemas.openxmlformats.org/officeDocument/2006/relationships/image" Target="../media/image54.jpeg"/><Relationship Id="rId1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www.childinfo.org/" TargetMode="External"/><Relationship Id="rId5" Type="http://schemas.microsoft.com/office/2007/relationships/hdphoto" Target="../media/hdphoto2.wdp"/><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hyperlink" Target="https://savenet2.savechildren.org/op/ip/ipl/pr3/DHN%20Pictures%20Library/StoryCentral%20ID%2040691.jpg" TargetMode="External"/><Relationship Id="rId3" Type="http://schemas.openxmlformats.org/officeDocument/2006/relationships/tags" Target="../tags/tag6.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5.jpeg"/><Relationship Id="rId5" Type="http://schemas.openxmlformats.org/officeDocument/2006/relationships/notesSlide" Target="../notesSlides/notesSlide5.xml"/><Relationship Id="rId10" Type="http://schemas.microsoft.com/office/2007/relationships/hdphoto" Target="../media/hdphoto1.wdp"/><Relationship Id="rId4" Type="http://schemas.openxmlformats.org/officeDocument/2006/relationships/slideLayout" Target="../slideLayouts/slideLayout13.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1.gif"/><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chart" Target="../charts/char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6.xml"/><Relationship Id="rId5" Type="http://schemas.openxmlformats.org/officeDocument/2006/relationships/tags" Target="../tags/tag11.xml"/><Relationship Id="rId10" Type="http://schemas.openxmlformats.org/officeDocument/2006/relationships/slideLayout" Target="../slideLayouts/slideLayout6.xml"/><Relationship Id="rId4" Type="http://schemas.openxmlformats.org/officeDocument/2006/relationships/tags" Target="../tags/tag10.xml"/><Relationship Id="rId9"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50723" y="4945974"/>
            <a:ext cx="4189514" cy="400110"/>
          </a:xfrm>
          <a:prstGeom prst="rect">
            <a:avLst/>
          </a:prstGeom>
          <a:noFill/>
          <a:ln w="9525">
            <a:noFill/>
            <a:miter lim="800000"/>
            <a:headEnd/>
            <a:tailEnd/>
          </a:ln>
        </p:spPr>
        <p:txBody>
          <a:bodyPr wrap="square">
            <a:spAutoFit/>
          </a:bodyPr>
          <a:lstStyle/>
          <a:p>
            <a:pPr algn="r"/>
            <a:r>
              <a:rPr lang="en-US" sz="2000" dirty="0" smtClean="0">
                <a:solidFill>
                  <a:schemeClr val="bg1"/>
                </a:solidFill>
                <a:latin typeface="Gill Sans MT" pitchFamily="34" charset="0"/>
                <a:cs typeface="Arial" pitchFamily="34" charset="0"/>
              </a:rPr>
              <a:t>xx  on behalf of the Core team</a:t>
            </a:r>
            <a:endParaRPr lang="en-US" sz="2000" dirty="0">
              <a:solidFill>
                <a:schemeClr val="bg1"/>
              </a:solidFill>
              <a:latin typeface="Gill Sans MT" pitchFamily="34" charset="0"/>
              <a:cs typeface="Arial" pitchFamily="34" charset="0"/>
            </a:endParaRPr>
          </a:p>
        </p:txBody>
      </p:sp>
      <p:sp>
        <p:nvSpPr>
          <p:cNvPr id="4" name="TextBox 3"/>
          <p:cNvSpPr txBox="1">
            <a:spLocks noChangeArrowheads="1"/>
          </p:cNvSpPr>
          <p:nvPr/>
        </p:nvSpPr>
        <p:spPr bwMode="auto">
          <a:xfrm>
            <a:off x="250723" y="5546139"/>
            <a:ext cx="4189514" cy="400110"/>
          </a:xfrm>
          <a:prstGeom prst="rect">
            <a:avLst/>
          </a:prstGeom>
          <a:noFill/>
          <a:ln w="9525">
            <a:noFill/>
            <a:miter lim="800000"/>
            <a:headEnd/>
            <a:tailEnd/>
          </a:ln>
        </p:spPr>
        <p:txBody>
          <a:bodyPr wrap="square">
            <a:spAutoFit/>
          </a:bodyPr>
          <a:lstStyle/>
          <a:p>
            <a:pPr algn="r"/>
            <a:r>
              <a:rPr lang="en-US" sz="2000" dirty="0" smtClean="0">
                <a:solidFill>
                  <a:schemeClr val="bg1"/>
                </a:solidFill>
                <a:latin typeface="Gill Sans MT" pitchFamily="34" charset="0"/>
                <a:cs typeface="Arial" pitchFamily="34" charset="0"/>
              </a:rPr>
              <a:t>Place, date</a:t>
            </a:r>
            <a:endParaRPr lang="en-US" sz="2000" dirty="0">
              <a:solidFill>
                <a:schemeClr val="bg1"/>
              </a:solidFill>
              <a:latin typeface="Gill Sans MT" pitchFamily="34" charset="0"/>
              <a:cs typeface="Arial" pitchFamily="34" charset="0"/>
            </a:endParaRPr>
          </a:p>
        </p:txBody>
      </p:sp>
      <p:sp>
        <p:nvSpPr>
          <p:cNvPr id="5" name="TextBox 4"/>
          <p:cNvSpPr txBox="1"/>
          <p:nvPr/>
        </p:nvSpPr>
        <p:spPr>
          <a:xfrm>
            <a:off x="4804229" y="6396335"/>
            <a:ext cx="4339771" cy="584775"/>
          </a:xfrm>
          <a:prstGeom prst="rect">
            <a:avLst/>
          </a:prstGeom>
          <a:solidFill>
            <a:schemeClr val="bg1"/>
          </a:solidFill>
        </p:spPr>
        <p:txBody>
          <a:bodyPr wrap="square" rtlCol="0">
            <a:spAutoFit/>
          </a:bodyPr>
          <a:lstStyle/>
          <a:p>
            <a:pPr algn="ctr"/>
            <a:r>
              <a:rPr lang="en-US" sz="2400" b="1" dirty="0" smtClean="0"/>
              <a:t>Full set</a:t>
            </a:r>
          </a:p>
          <a:p>
            <a:pPr algn="ctr"/>
            <a:endParaRPr lang="en-GB" sz="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0" y="1062890"/>
          <a:ext cx="9144000" cy="579511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37115" y="896313"/>
            <a:ext cx="8054979" cy="584775"/>
          </a:xfrm>
          <a:prstGeom prst="rect">
            <a:avLst/>
          </a:prstGeom>
          <a:noFill/>
        </p:spPr>
        <p:txBody>
          <a:bodyPr wrap="square" rtlCol="0">
            <a:spAutoFit/>
          </a:bodyPr>
          <a:lstStyle/>
          <a:p>
            <a:pPr algn="ctr"/>
            <a:r>
              <a:rPr lang="en-US" sz="1600" b="1" dirty="0" smtClean="0">
                <a:solidFill>
                  <a:srgbClr val="1D0B2B"/>
                </a:solidFill>
              </a:rPr>
              <a:t>Years needed for each region to reach current industrialized region NMR (=3) based on regional average rate of reduction (ARR) from 2000-2011</a:t>
            </a:r>
            <a:endParaRPr lang="en-US" sz="1600" b="1" dirty="0">
              <a:solidFill>
                <a:srgbClr val="1D0B2B"/>
              </a:solidFill>
            </a:endParaRPr>
          </a:p>
        </p:txBody>
      </p:sp>
      <p:sp>
        <p:nvSpPr>
          <p:cNvPr id="45" name="TextBox 44"/>
          <p:cNvSpPr txBox="1"/>
          <p:nvPr/>
        </p:nvSpPr>
        <p:spPr>
          <a:xfrm>
            <a:off x="7521677" y="3895839"/>
            <a:ext cx="1622323" cy="569885"/>
          </a:xfrm>
          <a:prstGeom prst="rect">
            <a:avLst/>
          </a:prstGeom>
          <a:solidFill>
            <a:srgbClr val="0070C0"/>
          </a:solidFill>
          <a:ln w="9525" cmpd="sng">
            <a:solidFill>
              <a:srgbClr val="0070C0"/>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FF"/>
                </a:solidFill>
              </a:rPr>
              <a:t>Sub-Saharan Africa</a:t>
            </a:r>
          </a:p>
          <a:p>
            <a:r>
              <a:rPr lang="en-US" sz="1400" b="1" dirty="0" smtClean="0">
                <a:solidFill>
                  <a:srgbClr val="FFFFFF"/>
                </a:solidFill>
              </a:rPr>
              <a:t>Year: 2155</a:t>
            </a:r>
          </a:p>
          <a:p>
            <a:endParaRPr lang="en-US" sz="1400" b="1" dirty="0">
              <a:solidFill>
                <a:srgbClr val="FFFFFF"/>
              </a:solidFill>
            </a:endParaRPr>
          </a:p>
        </p:txBody>
      </p:sp>
      <p:cxnSp>
        <p:nvCxnSpPr>
          <p:cNvPr id="47" name="Straight Connector 46"/>
          <p:cNvCxnSpPr/>
          <p:nvPr/>
        </p:nvCxnSpPr>
        <p:spPr>
          <a:xfrm>
            <a:off x="8494322" y="4450976"/>
            <a:ext cx="0" cy="1407354"/>
          </a:xfrm>
          <a:prstGeom prst="line">
            <a:avLst/>
          </a:prstGeom>
          <a:ln w="9525" cmpd="sng">
            <a:solidFill>
              <a:srgbClr val="4F81B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125179" y="5194798"/>
            <a:ext cx="0" cy="663532"/>
          </a:xfrm>
          <a:prstGeom prst="line">
            <a:avLst/>
          </a:prstGeom>
          <a:ln w="9525" cmpd="sng">
            <a:solidFill>
              <a:srgbClr val="92D050"/>
            </a:solidFill>
            <a:prstDash val="sys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185416" y="4594660"/>
            <a:ext cx="939763" cy="600138"/>
          </a:xfrm>
          <a:prstGeom prst="rect">
            <a:avLst/>
          </a:prstGeom>
          <a:ln w="9525" cmpd="sng">
            <a:solidFill>
              <a:srgbClr val="92D050"/>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B050"/>
                </a:solidFill>
              </a:rPr>
              <a:t>South Asia</a:t>
            </a:r>
          </a:p>
          <a:p>
            <a:r>
              <a:rPr lang="en-US" sz="1200" b="1" dirty="0" smtClean="0">
                <a:solidFill>
                  <a:srgbClr val="00B050"/>
                </a:solidFill>
              </a:rPr>
              <a:t>Year: 2125</a:t>
            </a:r>
          </a:p>
          <a:p>
            <a:endParaRPr lang="en-US" sz="1200" b="1" dirty="0">
              <a:solidFill>
                <a:srgbClr val="00B050"/>
              </a:solidFill>
            </a:endParaRPr>
          </a:p>
        </p:txBody>
      </p:sp>
      <p:cxnSp>
        <p:nvCxnSpPr>
          <p:cNvPr id="55" name="Straight Connector 54"/>
          <p:cNvCxnSpPr/>
          <p:nvPr/>
        </p:nvCxnSpPr>
        <p:spPr>
          <a:xfrm>
            <a:off x="5095873" y="4450976"/>
            <a:ext cx="0" cy="1407354"/>
          </a:xfrm>
          <a:prstGeom prst="line">
            <a:avLst/>
          </a:prstGeom>
          <a:ln w="9525" cmpd="sng">
            <a:solidFill>
              <a:srgbClr val="F79646"/>
            </a:solidFill>
            <a:prstDash val="sysDash"/>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599695" y="3782314"/>
            <a:ext cx="1816404" cy="606006"/>
          </a:xfrm>
          <a:prstGeom prst="rect">
            <a:avLst/>
          </a:prstGeom>
          <a:ln w="9525" cmpd="sng">
            <a:solidFill>
              <a:schemeClr val="accent3">
                <a:lumMod val="75000"/>
              </a:schemeClr>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B77663">
                    <a:lumMod val="75000"/>
                  </a:srgbClr>
                </a:solidFill>
              </a:rPr>
              <a:t>Middle East/North Africa</a:t>
            </a:r>
          </a:p>
          <a:p>
            <a:r>
              <a:rPr lang="en-US" sz="1200" b="1" dirty="0" smtClean="0">
                <a:solidFill>
                  <a:srgbClr val="B77663">
                    <a:lumMod val="75000"/>
                  </a:srgbClr>
                </a:solidFill>
              </a:rPr>
              <a:t>Year: 2082</a:t>
            </a:r>
            <a:endParaRPr lang="en-US" sz="1200" b="1" dirty="0">
              <a:solidFill>
                <a:srgbClr val="B77663">
                  <a:lumMod val="75000"/>
                </a:srgbClr>
              </a:solidFill>
            </a:endParaRPr>
          </a:p>
        </p:txBody>
      </p:sp>
      <p:cxnSp>
        <p:nvCxnSpPr>
          <p:cNvPr id="61" name="Straight Connector 60"/>
          <p:cNvCxnSpPr/>
          <p:nvPr/>
        </p:nvCxnSpPr>
        <p:spPr>
          <a:xfrm>
            <a:off x="3057521" y="2846705"/>
            <a:ext cx="27932" cy="3011625"/>
          </a:xfrm>
          <a:prstGeom prst="line">
            <a:avLst/>
          </a:prstGeom>
          <a:ln w="9525" cmpd="sng">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3057521" y="2394095"/>
            <a:ext cx="1776946" cy="577116"/>
          </a:xfrm>
          <a:prstGeom prst="rect">
            <a:avLst/>
          </a:prstGeom>
          <a:ln w="9525" cmpd="sng">
            <a:solidFill>
              <a:schemeClr val="accent4"/>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B2B2B2"/>
                </a:solidFill>
              </a:rPr>
              <a:t>Latin America/Caribbean</a:t>
            </a:r>
          </a:p>
          <a:p>
            <a:r>
              <a:rPr lang="en-US" sz="1200" b="1" dirty="0" smtClean="0">
                <a:solidFill>
                  <a:srgbClr val="B2B2B2"/>
                </a:solidFill>
              </a:rPr>
              <a:t>Year: 2039</a:t>
            </a:r>
            <a:endParaRPr lang="en-US" sz="1200" b="1" dirty="0">
              <a:solidFill>
                <a:srgbClr val="B2B2B2"/>
              </a:solidFill>
            </a:endParaRPr>
          </a:p>
        </p:txBody>
      </p:sp>
      <p:cxnSp>
        <p:nvCxnSpPr>
          <p:cNvPr id="66" name="Straight Connector 65"/>
          <p:cNvCxnSpPr/>
          <p:nvPr/>
        </p:nvCxnSpPr>
        <p:spPr>
          <a:xfrm flipH="1">
            <a:off x="3037142" y="3496733"/>
            <a:ext cx="64146" cy="2361597"/>
          </a:xfrm>
          <a:prstGeom prst="line">
            <a:avLst/>
          </a:prstGeom>
          <a:ln w="9525" cmpd="sng">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81693" y="2976299"/>
            <a:ext cx="862546" cy="653818"/>
          </a:xfrm>
          <a:prstGeom prst="rect">
            <a:avLst/>
          </a:prstGeom>
          <a:ln w="9525" cmpd="sng">
            <a:solidFill>
              <a:srgbClr val="00B0F0"/>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B0F0"/>
                </a:solidFill>
              </a:rPr>
              <a:t>CEE/CIS</a:t>
            </a:r>
          </a:p>
          <a:p>
            <a:r>
              <a:rPr lang="en-US" sz="1200" b="1" dirty="0" smtClean="0">
                <a:solidFill>
                  <a:srgbClr val="00B0F0"/>
                </a:solidFill>
              </a:rPr>
              <a:t>Year: 2039</a:t>
            </a:r>
            <a:endParaRPr lang="en-US" sz="1200" b="1" dirty="0">
              <a:solidFill>
                <a:srgbClr val="00B0F0"/>
              </a:solidFill>
            </a:endParaRPr>
          </a:p>
        </p:txBody>
      </p:sp>
      <p:sp>
        <p:nvSpPr>
          <p:cNvPr id="70" name="TextBox 69"/>
          <p:cNvSpPr txBox="1"/>
          <p:nvPr/>
        </p:nvSpPr>
        <p:spPr>
          <a:xfrm>
            <a:off x="1800628" y="1726751"/>
            <a:ext cx="1217092" cy="667343"/>
          </a:xfrm>
          <a:prstGeom prst="rect">
            <a:avLst/>
          </a:prstGeom>
          <a:ln w="9525" cmpd="sng">
            <a:solidFill>
              <a:schemeClr val="accent5"/>
            </a:solid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713929"/>
                </a:solidFill>
              </a:rPr>
              <a:t>East Asia/Pacific</a:t>
            </a:r>
          </a:p>
          <a:p>
            <a:r>
              <a:rPr lang="en-US" sz="1200" b="1" dirty="0" smtClean="0">
                <a:solidFill>
                  <a:srgbClr val="713929"/>
                </a:solidFill>
              </a:rPr>
              <a:t>Year: 2038</a:t>
            </a:r>
            <a:endParaRPr lang="en-US" sz="1200" b="1" dirty="0">
              <a:solidFill>
                <a:srgbClr val="713929"/>
              </a:solidFill>
            </a:endParaRPr>
          </a:p>
        </p:txBody>
      </p:sp>
      <p:cxnSp>
        <p:nvCxnSpPr>
          <p:cNvPr id="73" name="Straight Connector 72"/>
          <p:cNvCxnSpPr/>
          <p:nvPr/>
        </p:nvCxnSpPr>
        <p:spPr>
          <a:xfrm>
            <a:off x="3017720" y="2179362"/>
            <a:ext cx="0" cy="3678968"/>
          </a:xfrm>
          <a:prstGeom prst="line">
            <a:avLst/>
          </a:prstGeom>
          <a:ln w="9525" cmpd="sng">
            <a:solidFill>
              <a:schemeClr val="accent5"/>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3514"/>
            <a:ext cx="9039228" cy="954107"/>
          </a:xfrm>
          <a:prstGeom prst="rect">
            <a:avLst/>
          </a:prstGeom>
          <a:noFill/>
        </p:spPr>
        <p:txBody>
          <a:bodyPr wrap="square" rtlCol="0">
            <a:spAutoFit/>
          </a:bodyPr>
          <a:lstStyle/>
          <a:p>
            <a:r>
              <a:rPr lang="en-US" sz="2800" b="1" dirty="0" smtClean="0">
                <a:solidFill>
                  <a:schemeClr val="accent1">
                    <a:lumMod val="75000"/>
                  </a:schemeClr>
                </a:solidFill>
              </a:rPr>
              <a:t>When will every newborn have the same survival chance as the richest (absolute target of NMR=3)?</a:t>
            </a:r>
          </a:p>
        </p:txBody>
      </p:sp>
      <p:sp>
        <p:nvSpPr>
          <p:cNvPr id="21" name="Rectangle 20"/>
          <p:cNvSpPr/>
          <p:nvPr/>
        </p:nvSpPr>
        <p:spPr>
          <a:xfrm>
            <a:off x="6185416" y="1922929"/>
            <a:ext cx="2944906" cy="1748427"/>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b="1" dirty="0" smtClean="0">
                <a:solidFill>
                  <a:srgbClr val="FFFFFF"/>
                </a:solidFill>
              </a:rPr>
              <a:t>140 YEARS FOR AFRICAN NEWBORNS… </a:t>
            </a:r>
          </a:p>
          <a:p>
            <a:pPr algn="ctr" fontAlgn="base">
              <a:spcBef>
                <a:spcPct val="0"/>
              </a:spcBef>
              <a:spcAft>
                <a:spcPct val="0"/>
              </a:spcAft>
            </a:pPr>
            <a:r>
              <a:rPr lang="en-US" sz="1600" b="1" dirty="0" smtClean="0">
                <a:solidFill>
                  <a:srgbClr val="FFFFFF"/>
                </a:solidFill>
              </a:rPr>
              <a:t>Three times longer than the same change took rich countries a century before, despite new interventions</a:t>
            </a:r>
            <a:endParaRPr lang="en-US" sz="1600" b="1" dirty="0">
              <a:solidFill>
                <a:srgbClr val="FFFFFF"/>
              </a:solidFill>
            </a:endParaRPr>
          </a:p>
        </p:txBody>
      </p:sp>
      <p:sp>
        <p:nvSpPr>
          <p:cNvPr id="18" name="Slide Number Placeholder 2"/>
          <p:cNvSpPr txBox="1">
            <a:spLocks/>
          </p:cNvSpPr>
          <p:nvPr>
            <p:custDataLst>
              <p:tags r:id="rId1"/>
            </p:custDataLst>
          </p:nvPr>
        </p:nvSpPr>
        <p:spPr>
          <a:xfrm>
            <a:off x="8899528" y="6467426"/>
            <a:ext cx="139700" cy="145119"/>
          </a:xfrm>
          <a:prstGeom prst="rect">
            <a:avLst/>
          </a:prstGeom>
          <a:noFill/>
          <a:ln>
            <a:miter lim="800000"/>
            <a:headEnd/>
            <a:tailEnd/>
          </a:ln>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9E99F7-9EB5-4FDE-B868-5291CA4B454A}" type="slidenum">
              <a:rPr lang="en-US" smtClean="0">
                <a:solidFill>
                  <a:prstClr val="black">
                    <a:tint val="75000"/>
                  </a:prstClr>
                </a:solidFill>
              </a:rPr>
              <a:pPr/>
              <a:t>10</a:t>
            </a:fld>
            <a:endParaRPr lang="en-US" smtClean="0">
              <a:solidFill>
                <a:prstClr val="black">
                  <a:tint val="75000"/>
                </a:prstClr>
              </a:solidFill>
            </a:endParaRPr>
          </a:p>
        </p:txBody>
      </p:sp>
    </p:spTree>
    <p:extLst>
      <p:ext uri="{BB962C8B-B14F-4D97-AF65-F5344CB8AC3E}">
        <p14:creationId xmlns:p14="http://schemas.microsoft.com/office/powerpoint/2010/main" val="3656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680265797"/>
              </p:ext>
            </p:extLst>
          </p:nvPr>
        </p:nvGraphicFramePr>
        <p:xfrm>
          <a:off x="0" y="1000411"/>
          <a:ext cx="9144000" cy="575054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a:off x="8727141" y="3805518"/>
            <a:ext cx="0" cy="410771"/>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855110" y="4496308"/>
            <a:ext cx="2872031" cy="277202"/>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873537" y="5459506"/>
            <a:ext cx="2853604" cy="0"/>
          </a:xfrm>
          <a:prstGeom prst="straightConnector1">
            <a:avLst/>
          </a:prstGeom>
          <a:ln>
            <a:solidFill>
              <a:srgbClr val="C0504D"/>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298" y="0"/>
            <a:ext cx="9143999" cy="861774"/>
          </a:xfrm>
          <a:prstGeom prst="rect">
            <a:avLst/>
          </a:prstGeom>
          <a:noFill/>
        </p:spPr>
        <p:txBody>
          <a:bodyPr wrap="square" rtlCol="0">
            <a:spAutoFit/>
          </a:bodyPr>
          <a:lstStyle/>
          <a:p>
            <a:r>
              <a:rPr lang="en-US" sz="2800" b="1" dirty="0" smtClean="0">
                <a:solidFill>
                  <a:schemeClr val="accent1">
                    <a:lumMod val="75000"/>
                  </a:schemeClr>
                </a:solidFill>
              </a:rPr>
              <a:t>Reducing preventable neonatal deaths by 2035</a:t>
            </a:r>
          </a:p>
          <a:p>
            <a:r>
              <a:rPr lang="en-US" sz="2200" b="1" u="sng" dirty="0" smtClean="0">
                <a:solidFill>
                  <a:schemeClr val="accent1">
                    <a:lumMod val="75000"/>
                  </a:schemeClr>
                </a:solidFill>
              </a:rPr>
              <a:t>Worldwide</a:t>
            </a:r>
            <a:r>
              <a:rPr lang="en-US" sz="2200" b="1" dirty="0" smtClean="0">
                <a:solidFill>
                  <a:schemeClr val="accent1">
                    <a:lumMod val="75000"/>
                  </a:schemeClr>
                </a:solidFill>
              </a:rPr>
              <a:t> target options considering </a:t>
            </a:r>
            <a:r>
              <a:rPr lang="en-US" sz="2200" b="1" u="sng" dirty="0" smtClean="0">
                <a:solidFill>
                  <a:schemeClr val="accent1">
                    <a:lumMod val="75000"/>
                  </a:schemeClr>
                </a:solidFill>
              </a:rPr>
              <a:t>absolute </a:t>
            </a:r>
            <a:r>
              <a:rPr lang="en-US" sz="2200" b="1" dirty="0" smtClean="0">
                <a:solidFill>
                  <a:schemeClr val="accent1">
                    <a:lumMod val="75000"/>
                  </a:schemeClr>
                </a:solidFill>
              </a:rPr>
              <a:t>targets of NMR=5 or NMR=10</a:t>
            </a:r>
            <a:endParaRPr lang="en-US" sz="2200" b="1" dirty="0">
              <a:solidFill>
                <a:schemeClr val="accent1">
                  <a:lumMod val="75000"/>
                </a:schemeClr>
              </a:solidFill>
            </a:endParaRPr>
          </a:p>
        </p:txBody>
      </p:sp>
      <p:sp>
        <p:nvSpPr>
          <p:cNvPr id="9" name="TextBox 8"/>
          <p:cNvSpPr txBox="1"/>
          <p:nvPr/>
        </p:nvSpPr>
        <p:spPr>
          <a:xfrm>
            <a:off x="3509076" y="5309628"/>
            <a:ext cx="1766255" cy="619795"/>
          </a:xfrm>
          <a:prstGeom prst="rect">
            <a:avLst/>
          </a:prstGeom>
          <a:ln w="28575" cmpd="sng">
            <a:noFill/>
            <a:prstDash val="solid"/>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u="sng" dirty="0" err="1" smtClean="0">
                <a:solidFill>
                  <a:srgbClr val="C0504D"/>
                </a:solidFill>
              </a:rPr>
              <a:t>NMR</a:t>
            </a:r>
            <a:r>
              <a:rPr lang="en-US" sz="1800" b="1" u="sng" dirty="0" smtClean="0">
                <a:solidFill>
                  <a:srgbClr val="C0504D"/>
                </a:solidFill>
              </a:rPr>
              <a:t> target of 5 by 2035</a:t>
            </a:r>
          </a:p>
          <a:p>
            <a:pPr algn="ctr"/>
            <a:r>
              <a:rPr lang="en-US" sz="1600" b="1" dirty="0" err="1" smtClean="0">
                <a:solidFill>
                  <a:srgbClr val="C0504D"/>
                </a:solidFill>
              </a:rPr>
              <a:t>ARR</a:t>
            </a:r>
            <a:r>
              <a:rPr lang="en-US" sz="1600" b="1" dirty="0" smtClean="0">
                <a:solidFill>
                  <a:srgbClr val="C0504D"/>
                </a:solidFill>
              </a:rPr>
              <a:t>: 6.0% </a:t>
            </a:r>
            <a:endParaRPr lang="en-US" sz="1600" b="1" dirty="0">
              <a:solidFill>
                <a:srgbClr val="C0504D"/>
              </a:solidFill>
            </a:endParaRPr>
          </a:p>
        </p:txBody>
      </p:sp>
      <p:sp>
        <p:nvSpPr>
          <p:cNvPr id="10" name="TextBox 9"/>
          <p:cNvSpPr txBox="1"/>
          <p:nvPr/>
        </p:nvSpPr>
        <p:spPr>
          <a:xfrm>
            <a:off x="6939835" y="2759139"/>
            <a:ext cx="2027620" cy="806687"/>
          </a:xfrm>
          <a:prstGeom prst="rect">
            <a:avLst/>
          </a:prstGeom>
          <a:ln w="28575" cmpd="sng">
            <a:noFill/>
            <a:prstDash val="solid"/>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800" b="1" u="sng" dirty="0" smtClean="0">
                <a:solidFill>
                  <a:srgbClr val="713929"/>
                </a:solidFill>
              </a:rPr>
              <a:t>Current trajectory</a:t>
            </a:r>
          </a:p>
          <a:p>
            <a:pPr algn="r"/>
            <a:r>
              <a:rPr lang="en-US" sz="1800" b="1" dirty="0" smtClean="0">
                <a:solidFill>
                  <a:srgbClr val="713929"/>
                </a:solidFill>
              </a:rPr>
              <a:t>NMR in 2035: 13</a:t>
            </a:r>
          </a:p>
          <a:p>
            <a:pPr algn="r"/>
            <a:r>
              <a:rPr lang="en-US" sz="1800" b="1" dirty="0" err="1" smtClean="0">
                <a:solidFill>
                  <a:srgbClr val="713929"/>
                </a:solidFill>
              </a:rPr>
              <a:t>ARR</a:t>
            </a:r>
            <a:r>
              <a:rPr lang="en-US" sz="1800" b="1" dirty="0" smtClean="0">
                <a:solidFill>
                  <a:srgbClr val="713929"/>
                </a:solidFill>
              </a:rPr>
              <a:t>: 2.2% </a:t>
            </a:r>
          </a:p>
        </p:txBody>
      </p:sp>
      <p:sp>
        <p:nvSpPr>
          <p:cNvPr id="11" name="TextBox 10"/>
          <p:cNvSpPr txBox="1"/>
          <p:nvPr/>
        </p:nvSpPr>
        <p:spPr>
          <a:xfrm>
            <a:off x="3355976" y="4336288"/>
            <a:ext cx="2072456" cy="619794"/>
          </a:xfrm>
          <a:prstGeom prst="rect">
            <a:avLst/>
          </a:prstGeom>
          <a:ln w="28575" cmpd="sng">
            <a:noFill/>
            <a:prstDash val="solid"/>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u="sng" dirty="0" err="1" smtClean="0">
                <a:solidFill>
                  <a:srgbClr val="808080"/>
                </a:solidFill>
              </a:rPr>
              <a:t>NMR</a:t>
            </a:r>
            <a:r>
              <a:rPr lang="en-US" sz="1800" b="1" u="sng" dirty="0" smtClean="0">
                <a:solidFill>
                  <a:srgbClr val="808080"/>
                </a:solidFill>
              </a:rPr>
              <a:t> target of 10 by 2035</a:t>
            </a:r>
          </a:p>
          <a:p>
            <a:pPr algn="ctr"/>
            <a:r>
              <a:rPr lang="en-US" sz="1600" b="1" dirty="0" err="1" smtClean="0">
                <a:solidFill>
                  <a:srgbClr val="808080"/>
                </a:solidFill>
              </a:rPr>
              <a:t>ARR</a:t>
            </a:r>
            <a:r>
              <a:rPr lang="en-US" sz="1600" b="1" dirty="0" smtClean="0">
                <a:solidFill>
                  <a:srgbClr val="808080"/>
                </a:solidFill>
              </a:rPr>
              <a:t>: 3.2% </a:t>
            </a:r>
            <a:endParaRPr lang="en-US" sz="1600" b="1" dirty="0">
              <a:solidFill>
                <a:srgbClr val="808080"/>
              </a:solidFill>
            </a:endParaRPr>
          </a:p>
        </p:txBody>
      </p:sp>
    </p:spTree>
    <p:extLst>
      <p:ext uri="{BB962C8B-B14F-4D97-AF65-F5344CB8AC3E}">
        <p14:creationId xmlns:p14="http://schemas.microsoft.com/office/powerpoint/2010/main" val="53176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785565091"/>
              </p:ext>
            </p:extLst>
          </p:nvPr>
        </p:nvGraphicFramePr>
        <p:xfrm>
          <a:off x="-132740" y="1081212"/>
          <a:ext cx="9144000" cy="565573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05933" y="1422400"/>
            <a:ext cx="861834" cy="276999"/>
          </a:xfrm>
          <a:prstGeom prst="rect">
            <a:avLst/>
          </a:prstGeom>
          <a:noFill/>
        </p:spPr>
        <p:txBody>
          <a:bodyPr wrap="none" rtlCol="0">
            <a:spAutoFit/>
          </a:bodyPr>
          <a:lstStyle/>
          <a:p>
            <a:r>
              <a:rPr lang="en-US" sz="1200" b="1" dirty="0" smtClean="0">
                <a:solidFill>
                  <a:schemeClr val="accent3"/>
                </a:solidFill>
              </a:rPr>
              <a:t>South Asia</a:t>
            </a:r>
            <a:endParaRPr lang="en-US" sz="1200" b="1" dirty="0">
              <a:solidFill>
                <a:schemeClr val="accent3"/>
              </a:solidFill>
            </a:endParaRPr>
          </a:p>
        </p:txBody>
      </p:sp>
      <p:sp>
        <p:nvSpPr>
          <p:cNvPr id="7" name="TextBox 6"/>
          <p:cNvSpPr txBox="1"/>
          <p:nvPr/>
        </p:nvSpPr>
        <p:spPr>
          <a:xfrm>
            <a:off x="765411" y="1978882"/>
            <a:ext cx="990175" cy="461665"/>
          </a:xfrm>
          <a:prstGeom prst="rect">
            <a:avLst/>
          </a:prstGeom>
          <a:noFill/>
        </p:spPr>
        <p:txBody>
          <a:bodyPr wrap="none" rtlCol="0">
            <a:spAutoFit/>
          </a:bodyPr>
          <a:lstStyle/>
          <a:p>
            <a:r>
              <a:rPr lang="en-US" sz="1200" b="1" dirty="0" smtClean="0">
                <a:solidFill>
                  <a:schemeClr val="accent1"/>
                </a:solidFill>
              </a:rPr>
              <a:t>Sub-Saharan </a:t>
            </a:r>
          </a:p>
          <a:p>
            <a:r>
              <a:rPr lang="en-US" sz="1200" b="1" dirty="0" smtClean="0">
                <a:solidFill>
                  <a:schemeClr val="accent1"/>
                </a:solidFill>
              </a:rPr>
              <a:t>Africa</a:t>
            </a:r>
            <a:endParaRPr lang="en-US" sz="1200" b="1" dirty="0">
              <a:solidFill>
                <a:schemeClr val="accent1"/>
              </a:solidFill>
            </a:endParaRPr>
          </a:p>
        </p:txBody>
      </p:sp>
      <p:sp>
        <p:nvSpPr>
          <p:cNvPr id="8" name="TextBox 7"/>
          <p:cNvSpPr txBox="1"/>
          <p:nvPr/>
        </p:nvSpPr>
        <p:spPr>
          <a:xfrm>
            <a:off x="772487" y="3265096"/>
            <a:ext cx="1788395" cy="276999"/>
          </a:xfrm>
          <a:prstGeom prst="rect">
            <a:avLst/>
          </a:prstGeom>
          <a:noFill/>
        </p:spPr>
        <p:txBody>
          <a:bodyPr wrap="none" rtlCol="0">
            <a:spAutoFit/>
          </a:bodyPr>
          <a:lstStyle/>
          <a:p>
            <a:r>
              <a:rPr lang="en-US" sz="1200" b="1" dirty="0" smtClean="0">
                <a:solidFill>
                  <a:schemeClr val="accent6"/>
                </a:solidFill>
              </a:rPr>
              <a:t>Middle East/North Africa</a:t>
            </a:r>
            <a:endParaRPr lang="en-US" sz="1200" b="1" dirty="0">
              <a:solidFill>
                <a:schemeClr val="accent6"/>
              </a:solidFill>
            </a:endParaRPr>
          </a:p>
        </p:txBody>
      </p:sp>
      <p:sp>
        <p:nvSpPr>
          <p:cNvPr id="9" name="TextBox 8"/>
          <p:cNvSpPr txBox="1"/>
          <p:nvPr/>
        </p:nvSpPr>
        <p:spPr>
          <a:xfrm>
            <a:off x="1812055" y="3581391"/>
            <a:ext cx="1229498" cy="276999"/>
          </a:xfrm>
          <a:prstGeom prst="rect">
            <a:avLst/>
          </a:prstGeom>
          <a:noFill/>
        </p:spPr>
        <p:txBody>
          <a:bodyPr wrap="none" rtlCol="0">
            <a:spAutoFit/>
          </a:bodyPr>
          <a:lstStyle/>
          <a:p>
            <a:r>
              <a:rPr lang="en-US" sz="1200" b="1" dirty="0" smtClean="0">
                <a:solidFill>
                  <a:schemeClr val="accent5"/>
                </a:solidFill>
              </a:rPr>
              <a:t>East Asia/Pacific</a:t>
            </a:r>
            <a:endParaRPr lang="en-US" sz="1200" b="1" dirty="0">
              <a:solidFill>
                <a:schemeClr val="accent5"/>
              </a:solidFill>
            </a:endParaRPr>
          </a:p>
        </p:txBody>
      </p:sp>
      <p:cxnSp>
        <p:nvCxnSpPr>
          <p:cNvPr id="10" name="Straight Arrow Connector 9"/>
          <p:cNvCxnSpPr/>
          <p:nvPr/>
        </p:nvCxnSpPr>
        <p:spPr>
          <a:xfrm flipH="1">
            <a:off x="2142067" y="3858390"/>
            <a:ext cx="101600" cy="341077"/>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50076" y="4766724"/>
            <a:ext cx="1133644" cy="461665"/>
          </a:xfrm>
          <a:prstGeom prst="rect">
            <a:avLst/>
          </a:prstGeom>
          <a:noFill/>
        </p:spPr>
        <p:txBody>
          <a:bodyPr wrap="none" rtlCol="0">
            <a:spAutoFit/>
          </a:bodyPr>
          <a:lstStyle/>
          <a:p>
            <a:r>
              <a:rPr lang="en-US" sz="1200" b="1" dirty="0" smtClean="0">
                <a:solidFill>
                  <a:schemeClr val="accent4"/>
                </a:solidFill>
              </a:rPr>
              <a:t>Latin America/</a:t>
            </a:r>
          </a:p>
          <a:p>
            <a:r>
              <a:rPr lang="en-US" sz="1200" b="1" dirty="0" smtClean="0">
                <a:solidFill>
                  <a:schemeClr val="accent4"/>
                </a:solidFill>
              </a:rPr>
              <a:t>Caribbean</a:t>
            </a:r>
            <a:endParaRPr lang="en-US" sz="1200" b="1" dirty="0">
              <a:solidFill>
                <a:schemeClr val="accent4"/>
              </a:solidFill>
            </a:endParaRPr>
          </a:p>
        </p:txBody>
      </p:sp>
      <p:sp>
        <p:nvSpPr>
          <p:cNvPr id="12" name="TextBox 11"/>
          <p:cNvSpPr txBox="1"/>
          <p:nvPr/>
        </p:nvSpPr>
        <p:spPr>
          <a:xfrm>
            <a:off x="772487" y="4402657"/>
            <a:ext cx="677589" cy="276999"/>
          </a:xfrm>
          <a:prstGeom prst="rect">
            <a:avLst/>
          </a:prstGeom>
          <a:noFill/>
        </p:spPr>
        <p:txBody>
          <a:bodyPr wrap="none" rtlCol="0">
            <a:spAutoFit/>
          </a:bodyPr>
          <a:lstStyle/>
          <a:p>
            <a:r>
              <a:rPr lang="en-US" sz="1200" b="1" dirty="0" smtClean="0">
                <a:solidFill>
                  <a:schemeClr val="accent2"/>
                </a:solidFill>
              </a:rPr>
              <a:t>CEE/CIS</a:t>
            </a:r>
            <a:endParaRPr lang="en-US" sz="1200" b="1" dirty="0">
              <a:solidFill>
                <a:schemeClr val="accent2"/>
              </a:solidFill>
            </a:endParaRPr>
          </a:p>
        </p:txBody>
      </p:sp>
      <p:cxnSp>
        <p:nvCxnSpPr>
          <p:cNvPr id="13" name="Straight Arrow Connector 12"/>
          <p:cNvCxnSpPr/>
          <p:nvPr/>
        </p:nvCxnSpPr>
        <p:spPr>
          <a:xfrm flipH="1" flipV="1">
            <a:off x="1454831" y="4315588"/>
            <a:ext cx="357224" cy="451136"/>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186855" y="1205347"/>
            <a:ext cx="3824405" cy="2336747"/>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400" b="1" dirty="0" smtClean="0">
                <a:solidFill>
                  <a:srgbClr val="FFFFFF"/>
                </a:solidFill>
              </a:rPr>
              <a:t>For 3 regions </a:t>
            </a:r>
            <a:r>
              <a:rPr lang="en-US" sz="2400" b="1" dirty="0">
                <a:solidFill>
                  <a:srgbClr val="FFFFFF"/>
                </a:solidFill>
              </a:rPr>
              <a:t>almost done already</a:t>
            </a:r>
            <a:endParaRPr lang="en-US" sz="2400" b="1" dirty="0" smtClean="0">
              <a:solidFill>
                <a:srgbClr val="FFFFFF"/>
              </a:solidFill>
            </a:endParaRPr>
          </a:p>
          <a:p>
            <a:pPr algn="ctr" fontAlgn="base">
              <a:spcBef>
                <a:spcPct val="0"/>
              </a:spcBef>
              <a:spcAft>
                <a:spcPct val="0"/>
              </a:spcAft>
            </a:pPr>
            <a:r>
              <a:rPr lang="en-US" sz="2400" b="1" dirty="0" smtClean="0">
                <a:solidFill>
                  <a:srgbClr val="FFFFFF"/>
                </a:solidFill>
              </a:rPr>
              <a:t>Africa to increase  &gt;4 fold </a:t>
            </a:r>
          </a:p>
          <a:p>
            <a:pPr algn="ctr" fontAlgn="base">
              <a:spcBef>
                <a:spcPct val="0"/>
              </a:spcBef>
              <a:spcAft>
                <a:spcPct val="0"/>
              </a:spcAft>
            </a:pPr>
            <a:r>
              <a:rPr lang="en-US" sz="2400" b="1" dirty="0" smtClean="0">
                <a:solidFill>
                  <a:srgbClr val="FFFFFF"/>
                </a:solidFill>
              </a:rPr>
              <a:t>South Asia to increase  &gt;3 fold</a:t>
            </a:r>
          </a:p>
          <a:p>
            <a:pPr algn="ctr" fontAlgn="base">
              <a:spcBef>
                <a:spcPct val="0"/>
              </a:spcBef>
              <a:spcAft>
                <a:spcPct val="0"/>
              </a:spcAft>
            </a:pPr>
            <a:r>
              <a:rPr lang="en-US" sz="2400" b="1" dirty="0" smtClean="0">
                <a:solidFill>
                  <a:srgbClr val="FFFFFF"/>
                </a:solidFill>
              </a:rPr>
              <a:t>which is ambitious</a:t>
            </a:r>
            <a:endParaRPr lang="en-US" sz="2000" b="1" dirty="0">
              <a:solidFill>
                <a:srgbClr val="FFFFFF"/>
              </a:solidFill>
            </a:endParaRPr>
          </a:p>
        </p:txBody>
      </p:sp>
      <p:sp>
        <p:nvSpPr>
          <p:cNvPr id="17" name="TextBox 16"/>
          <p:cNvSpPr txBox="1"/>
          <p:nvPr/>
        </p:nvSpPr>
        <p:spPr>
          <a:xfrm>
            <a:off x="29028" y="72650"/>
            <a:ext cx="9011260" cy="892552"/>
          </a:xfrm>
          <a:prstGeom prst="rect">
            <a:avLst/>
          </a:prstGeom>
          <a:noFill/>
        </p:spPr>
        <p:txBody>
          <a:bodyPr wrap="square" rtlCol="0">
            <a:spAutoFit/>
          </a:bodyPr>
          <a:lstStyle/>
          <a:p>
            <a:r>
              <a:rPr lang="en-US" sz="2800" b="1" dirty="0" smtClean="0">
                <a:solidFill>
                  <a:schemeClr val="accent1">
                    <a:lumMod val="75000"/>
                  </a:schemeClr>
                </a:solidFill>
              </a:rPr>
              <a:t>Absolute targets mean the ambition differs by region</a:t>
            </a:r>
          </a:p>
          <a:p>
            <a:r>
              <a:rPr lang="en-US" sz="2400" b="1" dirty="0" smtClean="0">
                <a:solidFill>
                  <a:schemeClr val="accent1">
                    <a:lumMod val="75000"/>
                  </a:schemeClr>
                </a:solidFill>
              </a:rPr>
              <a:t>Considering</a:t>
            </a:r>
            <a:r>
              <a:rPr lang="en-US" sz="2400" b="1" u="sng" dirty="0" smtClean="0">
                <a:solidFill>
                  <a:schemeClr val="accent1">
                    <a:lumMod val="75000"/>
                  </a:schemeClr>
                </a:solidFill>
              </a:rPr>
              <a:t> regional </a:t>
            </a:r>
            <a:r>
              <a:rPr lang="en-US" sz="2400" b="1" dirty="0" smtClean="0">
                <a:solidFill>
                  <a:schemeClr val="accent1">
                    <a:lumMod val="75000"/>
                  </a:schemeClr>
                </a:solidFill>
              </a:rPr>
              <a:t>variation to reach </a:t>
            </a:r>
            <a:r>
              <a:rPr lang="en-US" sz="2400" b="1" u="sng" dirty="0" smtClean="0">
                <a:solidFill>
                  <a:schemeClr val="accent1">
                    <a:lumMod val="75000"/>
                  </a:schemeClr>
                </a:solidFill>
              </a:rPr>
              <a:t>absolute </a:t>
            </a:r>
            <a:r>
              <a:rPr lang="en-US" sz="2400" b="1" dirty="0" smtClean="0">
                <a:solidFill>
                  <a:schemeClr val="accent1">
                    <a:lumMod val="75000"/>
                  </a:schemeClr>
                </a:solidFill>
              </a:rPr>
              <a:t>target of NMR  = 5</a:t>
            </a:r>
            <a:endParaRPr lang="en-US" sz="2400" b="1" dirty="0">
              <a:solidFill>
                <a:schemeClr val="accent1">
                  <a:lumMod val="75000"/>
                </a:schemeClr>
              </a:solidFill>
            </a:endParaRPr>
          </a:p>
        </p:txBody>
      </p:sp>
    </p:spTree>
    <p:extLst>
      <p:ext uri="{BB962C8B-B14F-4D97-AF65-F5344CB8AC3E}">
        <p14:creationId xmlns:p14="http://schemas.microsoft.com/office/powerpoint/2010/main" val="354729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nvPr>
        </p:nvGraphicFramePr>
        <p:xfrm>
          <a:off x="0" y="1203614"/>
          <a:ext cx="9144000" cy="56543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72487" y="3265096"/>
            <a:ext cx="1788395" cy="276999"/>
          </a:xfrm>
          <a:prstGeom prst="rect">
            <a:avLst/>
          </a:prstGeom>
          <a:noFill/>
        </p:spPr>
        <p:txBody>
          <a:bodyPr wrap="none" rtlCol="0">
            <a:spAutoFit/>
          </a:bodyPr>
          <a:lstStyle/>
          <a:p>
            <a:r>
              <a:rPr lang="en-US" sz="1200" b="1" dirty="0" smtClean="0">
                <a:solidFill>
                  <a:schemeClr val="accent6"/>
                </a:solidFill>
              </a:rPr>
              <a:t>Middle East/North Africa</a:t>
            </a:r>
            <a:endParaRPr lang="en-US" sz="1200" b="1" dirty="0">
              <a:solidFill>
                <a:schemeClr val="accent6"/>
              </a:solidFill>
            </a:endParaRPr>
          </a:p>
        </p:txBody>
      </p:sp>
      <p:sp>
        <p:nvSpPr>
          <p:cNvPr id="9" name="TextBox 8"/>
          <p:cNvSpPr txBox="1"/>
          <p:nvPr/>
        </p:nvSpPr>
        <p:spPr>
          <a:xfrm>
            <a:off x="1812055" y="3581391"/>
            <a:ext cx="1229498" cy="276999"/>
          </a:xfrm>
          <a:prstGeom prst="rect">
            <a:avLst/>
          </a:prstGeom>
          <a:noFill/>
        </p:spPr>
        <p:txBody>
          <a:bodyPr wrap="none" rtlCol="0">
            <a:spAutoFit/>
          </a:bodyPr>
          <a:lstStyle/>
          <a:p>
            <a:r>
              <a:rPr lang="en-US" sz="1200" b="1" dirty="0" smtClean="0">
                <a:solidFill>
                  <a:schemeClr val="accent5"/>
                </a:solidFill>
              </a:rPr>
              <a:t>East Asia/Pacific</a:t>
            </a:r>
            <a:endParaRPr lang="en-US" sz="1200" b="1" dirty="0">
              <a:solidFill>
                <a:schemeClr val="accent5"/>
              </a:solidFill>
            </a:endParaRPr>
          </a:p>
        </p:txBody>
      </p:sp>
      <p:cxnSp>
        <p:nvCxnSpPr>
          <p:cNvPr id="10" name="Straight Arrow Connector 9"/>
          <p:cNvCxnSpPr/>
          <p:nvPr/>
        </p:nvCxnSpPr>
        <p:spPr>
          <a:xfrm flipH="1">
            <a:off x="2142067" y="3858390"/>
            <a:ext cx="101600" cy="341077"/>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50076" y="4766724"/>
            <a:ext cx="1133644" cy="461665"/>
          </a:xfrm>
          <a:prstGeom prst="rect">
            <a:avLst/>
          </a:prstGeom>
          <a:noFill/>
        </p:spPr>
        <p:txBody>
          <a:bodyPr wrap="none" rtlCol="0">
            <a:spAutoFit/>
          </a:bodyPr>
          <a:lstStyle/>
          <a:p>
            <a:r>
              <a:rPr lang="en-US" sz="1200" b="1" dirty="0" smtClean="0">
                <a:solidFill>
                  <a:schemeClr val="accent4"/>
                </a:solidFill>
              </a:rPr>
              <a:t>Latin America/</a:t>
            </a:r>
          </a:p>
          <a:p>
            <a:r>
              <a:rPr lang="en-US" sz="1200" b="1" dirty="0" smtClean="0">
                <a:solidFill>
                  <a:schemeClr val="accent4"/>
                </a:solidFill>
              </a:rPr>
              <a:t>Caribbean</a:t>
            </a:r>
            <a:endParaRPr lang="en-US" sz="1200" b="1" dirty="0">
              <a:solidFill>
                <a:schemeClr val="accent4"/>
              </a:solidFill>
            </a:endParaRPr>
          </a:p>
        </p:txBody>
      </p:sp>
      <p:sp>
        <p:nvSpPr>
          <p:cNvPr id="12" name="TextBox 11"/>
          <p:cNvSpPr txBox="1"/>
          <p:nvPr/>
        </p:nvSpPr>
        <p:spPr>
          <a:xfrm>
            <a:off x="772487" y="4402657"/>
            <a:ext cx="677589" cy="276999"/>
          </a:xfrm>
          <a:prstGeom prst="rect">
            <a:avLst/>
          </a:prstGeom>
          <a:noFill/>
        </p:spPr>
        <p:txBody>
          <a:bodyPr wrap="none" rtlCol="0">
            <a:spAutoFit/>
          </a:bodyPr>
          <a:lstStyle/>
          <a:p>
            <a:r>
              <a:rPr lang="en-US" sz="1200" b="1" dirty="0" smtClean="0">
                <a:solidFill>
                  <a:schemeClr val="accent2"/>
                </a:solidFill>
              </a:rPr>
              <a:t>CEE/CIS</a:t>
            </a:r>
            <a:endParaRPr lang="en-US" sz="1200" b="1" dirty="0">
              <a:solidFill>
                <a:schemeClr val="accent2"/>
              </a:solidFill>
            </a:endParaRPr>
          </a:p>
        </p:txBody>
      </p:sp>
      <p:cxnSp>
        <p:nvCxnSpPr>
          <p:cNvPr id="13" name="Straight Arrow Connector 12"/>
          <p:cNvCxnSpPr/>
          <p:nvPr/>
        </p:nvCxnSpPr>
        <p:spPr>
          <a:xfrm flipH="1" flipV="1">
            <a:off x="1454831" y="4315588"/>
            <a:ext cx="357224" cy="451136"/>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05933" y="1422400"/>
            <a:ext cx="861834" cy="276999"/>
          </a:xfrm>
          <a:prstGeom prst="rect">
            <a:avLst/>
          </a:prstGeom>
          <a:noFill/>
        </p:spPr>
        <p:txBody>
          <a:bodyPr wrap="none" rtlCol="0">
            <a:spAutoFit/>
          </a:bodyPr>
          <a:lstStyle/>
          <a:p>
            <a:r>
              <a:rPr lang="en-US" sz="1200" b="1" dirty="0" smtClean="0">
                <a:solidFill>
                  <a:schemeClr val="accent3"/>
                </a:solidFill>
              </a:rPr>
              <a:t>South Asia</a:t>
            </a:r>
            <a:endParaRPr lang="en-US" sz="1200" b="1" dirty="0">
              <a:solidFill>
                <a:schemeClr val="accent3"/>
              </a:solidFill>
            </a:endParaRPr>
          </a:p>
        </p:txBody>
      </p:sp>
      <p:sp>
        <p:nvSpPr>
          <p:cNvPr id="16" name="TextBox 15"/>
          <p:cNvSpPr txBox="1"/>
          <p:nvPr/>
        </p:nvSpPr>
        <p:spPr>
          <a:xfrm>
            <a:off x="765411" y="1978882"/>
            <a:ext cx="990175" cy="461665"/>
          </a:xfrm>
          <a:prstGeom prst="rect">
            <a:avLst/>
          </a:prstGeom>
          <a:noFill/>
        </p:spPr>
        <p:txBody>
          <a:bodyPr wrap="none" rtlCol="0">
            <a:spAutoFit/>
          </a:bodyPr>
          <a:lstStyle/>
          <a:p>
            <a:r>
              <a:rPr lang="en-US" sz="1200" b="1" dirty="0" smtClean="0">
                <a:solidFill>
                  <a:schemeClr val="accent1"/>
                </a:solidFill>
              </a:rPr>
              <a:t>Sub-Saharan </a:t>
            </a:r>
          </a:p>
          <a:p>
            <a:r>
              <a:rPr lang="en-US" sz="1200" b="1" dirty="0" smtClean="0">
                <a:solidFill>
                  <a:schemeClr val="accent1"/>
                </a:solidFill>
              </a:rPr>
              <a:t>Africa</a:t>
            </a:r>
            <a:endParaRPr lang="en-US" sz="1200" b="1" dirty="0">
              <a:solidFill>
                <a:schemeClr val="accent1"/>
              </a:solidFill>
            </a:endParaRPr>
          </a:p>
        </p:txBody>
      </p:sp>
      <p:sp>
        <p:nvSpPr>
          <p:cNvPr id="18" name="TextBox 17"/>
          <p:cNvSpPr txBox="1"/>
          <p:nvPr/>
        </p:nvSpPr>
        <p:spPr>
          <a:xfrm>
            <a:off x="123631" y="112051"/>
            <a:ext cx="9143999" cy="954107"/>
          </a:xfrm>
          <a:prstGeom prst="rect">
            <a:avLst/>
          </a:prstGeom>
          <a:noFill/>
        </p:spPr>
        <p:txBody>
          <a:bodyPr wrap="square" rtlCol="0">
            <a:spAutoFit/>
          </a:bodyPr>
          <a:lstStyle/>
          <a:p>
            <a:r>
              <a:rPr lang="en-US" sz="3200" b="1" dirty="0" smtClean="0">
                <a:solidFill>
                  <a:schemeClr val="accent1">
                    <a:lumMod val="75000"/>
                  </a:schemeClr>
                </a:solidFill>
              </a:rPr>
              <a:t>Relative targets set the same pace for every country</a:t>
            </a:r>
          </a:p>
          <a:p>
            <a:r>
              <a:rPr lang="en-US" sz="2400" b="1" dirty="0" smtClean="0">
                <a:solidFill>
                  <a:schemeClr val="accent1">
                    <a:lumMod val="75000"/>
                  </a:schemeClr>
                </a:solidFill>
              </a:rPr>
              <a:t>Considering a </a:t>
            </a:r>
            <a:r>
              <a:rPr lang="en-US" sz="2400" b="1" u="sng" dirty="0" smtClean="0">
                <a:solidFill>
                  <a:schemeClr val="accent1">
                    <a:lumMod val="75000"/>
                  </a:schemeClr>
                </a:solidFill>
              </a:rPr>
              <a:t>relative</a:t>
            </a:r>
            <a:r>
              <a:rPr lang="en-US" sz="2400" b="1" dirty="0" smtClean="0">
                <a:solidFill>
                  <a:schemeClr val="accent1">
                    <a:lumMod val="75000"/>
                  </a:schemeClr>
                </a:solidFill>
              </a:rPr>
              <a:t> target of reducing </a:t>
            </a:r>
            <a:r>
              <a:rPr lang="en-US" sz="2400" b="1" dirty="0" err="1" smtClean="0">
                <a:solidFill>
                  <a:schemeClr val="accent1">
                    <a:lumMod val="75000"/>
                  </a:schemeClr>
                </a:solidFill>
              </a:rPr>
              <a:t>NMR</a:t>
            </a:r>
            <a:r>
              <a:rPr lang="en-US" sz="2400" b="1" dirty="0" smtClean="0">
                <a:solidFill>
                  <a:schemeClr val="accent1">
                    <a:lumMod val="75000"/>
                  </a:schemeClr>
                </a:solidFill>
              </a:rPr>
              <a:t> by 75% from 2011</a:t>
            </a:r>
            <a:endParaRPr lang="en-US" sz="2400" b="1" dirty="0">
              <a:solidFill>
                <a:schemeClr val="accent1">
                  <a:lumMod val="75000"/>
                </a:schemeClr>
              </a:solidFill>
            </a:endParaRPr>
          </a:p>
        </p:txBody>
      </p:sp>
      <p:sp>
        <p:nvSpPr>
          <p:cNvPr id="19" name="Rectangle 18"/>
          <p:cNvSpPr/>
          <p:nvPr/>
        </p:nvSpPr>
        <p:spPr>
          <a:xfrm>
            <a:off x="5454869" y="1213102"/>
            <a:ext cx="3554660" cy="2051994"/>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400" b="1" dirty="0" smtClean="0">
                <a:solidFill>
                  <a:srgbClr val="FFFFFF"/>
                </a:solidFill>
              </a:rPr>
              <a:t>All regions have to achieve the same ARR (5.7% for all), but then still left with a gap in outcomes for the poorest</a:t>
            </a:r>
          </a:p>
        </p:txBody>
      </p:sp>
    </p:spTree>
    <p:extLst>
      <p:ext uri="{BB962C8B-B14F-4D97-AF65-F5344CB8AC3E}">
        <p14:creationId xmlns:p14="http://schemas.microsoft.com/office/powerpoint/2010/main" val="17291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27"/>
            <a:ext cx="8229600" cy="572526"/>
          </a:xfrm>
        </p:spPr>
        <p:txBody>
          <a:bodyPr>
            <a:normAutofit fontScale="90000"/>
          </a:bodyPr>
          <a:lstStyle/>
          <a:p>
            <a:r>
              <a:rPr lang="en-US" sz="3600" dirty="0" smtClean="0"/>
              <a:t>Analyses planned</a:t>
            </a:r>
            <a:endParaRPr lang="en-US" sz="3600" dirty="0"/>
          </a:p>
        </p:txBody>
      </p:sp>
      <p:sp>
        <p:nvSpPr>
          <p:cNvPr id="3" name="Content Placeholder 2"/>
          <p:cNvSpPr>
            <a:spLocks noGrp="1"/>
          </p:cNvSpPr>
          <p:nvPr>
            <p:ph idx="4294967295"/>
          </p:nvPr>
        </p:nvSpPr>
        <p:spPr>
          <a:xfrm>
            <a:off x="228600" y="672353"/>
            <a:ext cx="8364071" cy="4876800"/>
          </a:xfrm>
          <a:prstGeom prst="rect">
            <a:avLst/>
          </a:prstGeom>
        </p:spPr>
        <p:txBody>
          <a:bodyPr>
            <a:noAutofit/>
          </a:bodyPr>
          <a:lstStyle/>
          <a:p>
            <a:r>
              <a:rPr lang="en-US" sz="1800" dirty="0" smtClean="0"/>
              <a:t>Target setting </a:t>
            </a:r>
            <a:r>
              <a:rPr lang="en-US" sz="1600" dirty="0" smtClean="0"/>
              <a:t>(multiple scenarios for 2035  examined but not all included in this short consultation session, also working on interim targets and welcome ideas on this)</a:t>
            </a:r>
          </a:p>
          <a:p>
            <a:endParaRPr lang="en-US" sz="1050" dirty="0"/>
          </a:p>
          <a:p>
            <a:r>
              <a:rPr lang="en-US" sz="1800" dirty="0" smtClean="0"/>
              <a:t>Mortality </a:t>
            </a:r>
          </a:p>
          <a:p>
            <a:pPr lvl="1"/>
            <a:r>
              <a:rPr lang="en-US" sz="1600" dirty="0"/>
              <a:t>T</a:t>
            </a:r>
            <a:r>
              <a:rPr lang="en-US" sz="1600" dirty="0" smtClean="0"/>
              <a:t>rend </a:t>
            </a:r>
            <a:r>
              <a:rPr lang="en-US" sz="1600" dirty="0"/>
              <a:t>analyses (U5MR and </a:t>
            </a:r>
            <a:r>
              <a:rPr lang="en-US" sz="1600" dirty="0" smtClean="0"/>
              <a:t>NMR and SBR) </a:t>
            </a:r>
            <a:r>
              <a:rPr lang="en-US" sz="1600" dirty="0"/>
              <a:t>at global, regional, national level</a:t>
            </a:r>
          </a:p>
          <a:p>
            <a:pPr lvl="1"/>
            <a:r>
              <a:rPr lang="en-US" sz="1600" dirty="0"/>
              <a:t>Best performers and what would happen if other countries matched that rate of reduction of </a:t>
            </a:r>
            <a:r>
              <a:rPr lang="en-US" sz="1600" dirty="0" err="1"/>
              <a:t>NMR</a:t>
            </a:r>
            <a:r>
              <a:rPr lang="en-US" sz="1600" dirty="0"/>
              <a:t> and also more understanding of </a:t>
            </a:r>
            <a:r>
              <a:rPr lang="en-US" sz="1600" dirty="0" smtClean="0"/>
              <a:t>why</a:t>
            </a:r>
          </a:p>
          <a:p>
            <a:pPr lvl="1"/>
            <a:r>
              <a:rPr lang="en-US" sz="1600" dirty="0"/>
              <a:t>Equity analysis </a:t>
            </a:r>
            <a:r>
              <a:rPr lang="en-US" sz="1600" dirty="0" smtClean="0"/>
              <a:t>for mortality and coverage</a:t>
            </a:r>
          </a:p>
          <a:p>
            <a:pPr lvl="1"/>
            <a:r>
              <a:rPr lang="en-US" sz="1600" dirty="0" smtClean="0"/>
              <a:t>Contribution of preterm birth and small for gestational age  (</a:t>
            </a:r>
            <a:r>
              <a:rPr lang="en-US" sz="1600" i="1" dirty="0" smtClean="0"/>
              <a:t>Lancet </a:t>
            </a:r>
            <a:r>
              <a:rPr lang="en-US" sz="1600" dirty="0" smtClean="0"/>
              <a:t>nutrition series link)</a:t>
            </a:r>
          </a:p>
          <a:p>
            <a:pPr lvl="1"/>
            <a:endParaRPr lang="en-US" sz="1050" dirty="0"/>
          </a:p>
          <a:p>
            <a:r>
              <a:rPr lang="en-US" sz="1800" dirty="0" smtClean="0"/>
              <a:t>Morbidity and impairment, which are linked quality </a:t>
            </a:r>
            <a:r>
              <a:rPr lang="en-US" sz="1800" dirty="0"/>
              <a:t>of </a:t>
            </a:r>
            <a:r>
              <a:rPr lang="en-US" sz="1800" dirty="0" smtClean="0"/>
              <a:t>MNH care</a:t>
            </a:r>
            <a:r>
              <a:rPr lang="en-US" sz="1800" dirty="0"/>
              <a:t> </a:t>
            </a:r>
            <a:r>
              <a:rPr lang="en-US" sz="1600" dirty="0" smtClean="0"/>
              <a:t>(drawing </a:t>
            </a:r>
            <a:r>
              <a:rPr lang="en-US" sz="1600" dirty="0"/>
              <a:t>on CHERG/GBD work in process and </a:t>
            </a:r>
            <a:r>
              <a:rPr lang="en-US" sz="1600" dirty="0" smtClean="0"/>
              <a:t> </a:t>
            </a:r>
            <a:r>
              <a:rPr lang="en-US" sz="1600" dirty="0"/>
              <a:t>due publication in </a:t>
            </a:r>
            <a:r>
              <a:rPr lang="en-US" sz="1600" dirty="0" smtClean="0"/>
              <a:t>Nov 2013)</a:t>
            </a:r>
            <a:endParaRPr lang="en-US" sz="1600" dirty="0"/>
          </a:p>
          <a:p>
            <a:endParaRPr lang="en-US" sz="1100" dirty="0" smtClean="0"/>
          </a:p>
          <a:p>
            <a:r>
              <a:rPr lang="en-US" sz="1800" dirty="0" smtClean="0"/>
              <a:t>Lives </a:t>
            </a:r>
            <a:r>
              <a:rPr lang="en-US" sz="1800" dirty="0"/>
              <a:t>saved </a:t>
            </a:r>
            <a:r>
              <a:rPr lang="en-US" sz="1800" dirty="0" smtClean="0"/>
              <a:t>and cost analyses </a:t>
            </a:r>
          </a:p>
          <a:p>
            <a:pPr lvl="1"/>
            <a:r>
              <a:rPr lang="en-US" sz="1600" dirty="0" smtClean="0"/>
              <a:t>How </a:t>
            </a:r>
            <a:r>
              <a:rPr lang="en-US" sz="1600" dirty="0"/>
              <a:t>many lives could </a:t>
            </a:r>
            <a:r>
              <a:rPr lang="en-US" sz="1600" dirty="0" smtClean="0"/>
              <a:t>be </a:t>
            </a:r>
            <a:r>
              <a:rPr lang="en-US" sz="1600" dirty="0"/>
              <a:t>saved with existing interventions, </a:t>
            </a:r>
            <a:r>
              <a:rPr lang="en-US" sz="1600" dirty="0" smtClean="0"/>
              <a:t>by cause of neonatal mortality and showing </a:t>
            </a:r>
            <a:r>
              <a:rPr lang="en-US" sz="1600" dirty="0"/>
              <a:t>impact </a:t>
            </a:r>
            <a:r>
              <a:rPr lang="en-US" sz="1600" dirty="0" smtClean="0"/>
              <a:t>of same interventions on </a:t>
            </a:r>
            <a:r>
              <a:rPr lang="en-US" sz="1600" dirty="0"/>
              <a:t>stillbirths and </a:t>
            </a:r>
            <a:r>
              <a:rPr lang="en-US" sz="1600" dirty="0" smtClean="0"/>
              <a:t>maternal deaths</a:t>
            </a:r>
          </a:p>
          <a:p>
            <a:pPr lvl="1"/>
            <a:r>
              <a:rPr lang="en-US" sz="1600" dirty="0"/>
              <a:t>C</a:t>
            </a:r>
            <a:r>
              <a:rPr lang="en-US" sz="1600" dirty="0" smtClean="0"/>
              <a:t>ontext specific (</a:t>
            </a:r>
            <a:r>
              <a:rPr lang="en-US" sz="1600" dirty="0" err="1" smtClean="0"/>
              <a:t>eg</a:t>
            </a:r>
            <a:r>
              <a:rPr lang="en-US" sz="1600" dirty="0" smtClean="0"/>
              <a:t> </a:t>
            </a:r>
            <a:r>
              <a:rPr lang="en-US" sz="1600" dirty="0" err="1"/>
              <a:t>NMR</a:t>
            </a:r>
            <a:r>
              <a:rPr lang="en-US" sz="1600" dirty="0"/>
              <a:t> level</a:t>
            </a:r>
            <a:r>
              <a:rPr lang="en-US" sz="1600" dirty="0" smtClean="0"/>
              <a:t>)</a:t>
            </a:r>
          </a:p>
          <a:p>
            <a:pPr lvl="1"/>
            <a:r>
              <a:rPr lang="en-US" sz="1600" dirty="0" smtClean="0"/>
              <a:t>Costs </a:t>
            </a:r>
            <a:r>
              <a:rPr lang="en-US" sz="1600" dirty="0"/>
              <a:t>required to reach global </a:t>
            </a:r>
            <a:r>
              <a:rPr lang="en-US" sz="1600" dirty="0" smtClean="0"/>
              <a:t>targets and </a:t>
            </a:r>
            <a:r>
              <a:rPr lang="en-US" sz="1600" dirty="0"/>
              <a:t>c</a:t>
            </a:r>
            <a:r>
              <a:rPr lang="en-US" sz="1600" dirty="0" smtClean="0"/>
              <a:t>osts </a:t>
            </a:r>
            <a:r>
              <a:rPr lang="en-US" sz="1600" dirty="0"/>
              <a:t>per life </a:t>
            </a:r>
            <a:r>
              <a:rPr lang="en-US" sz="1600" dirty="0" smtClean="0"/>
              <a:t>saved</a:t>
            </a:r>
          </a:p>
          <a:p>
            <a:r>
              <a:rPr lang="en-US" sz="2000" dirty="0" smtClean="0"/>
              <a:t>Bottleneck analyses in about 15 high burden countries</a:t>
            </a:r>
            <a:endParaRPr lang="en-US" sz="2000" dirty="0"/>
          </a:p>
          <a:p>
            <a:endParaRPr lang="en-US" sz="1800" dirty="0"/>
          </a:p>
        </p:txBody>
      </p:sp>
    </p:spTree>
    <p:extLst>
      <p:ext uri="{BB962C8B-B14F-4D97-AF65-F5344CB8AC3E}">
        <p14:creationId xmlns:p14="http://schemas.microsoft.com/office/powerpoint/2010/main" val="250339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6485"/>
            <a:ext cx="8229600" cy="990600"/>
          </a:xfrm>
        </p:spPr>
        <p:txBody>
          <a:bodyPr>
            <a:normAutofit/>
          </a:bodyPr>
          <a:lstStyle/>
          <a:p>
            <a:pPr algn="l"/>
            <a:r>
              <a:rPr lang="en-US" sz="4000" dirty="0" smtClean="0">
                <a:solidFill>
                  <a:schemeClr val="accent1">
                    <a:lumMod val="75000"/>
                  </a:schemeClr>
                </a:solidFill>
                <a:latin typeface="Calibri" panose="020F0502020204030204" pitchFamily="34" charset="0"/>
              </a:rPr>
              <a:t>Target setting discussions</a:t>
            </a:r>
            <a:endParaRPr lang="en-US" sz="4000" dirty="0">
              <a:solidFill>
                <a:schemeClr val="accent1">
                  <a:lumMod val="75000"/>
                </a:schemeClr>
              </a:solidFill>
              <a:latin typeface="Calibri" panose="020F0502020204030204" pitchFamily="34" charset="0"/>
            </a:endParaRPr>
          </a:p>
        </p:txBody>
      </p:sp>
      <p:sp>
        <p:nvSpPr>
          <p:cNvPr id="3" name="Content Placeholder 2"/>
          <p:cNvSpPr>
            <a:spLocks noGrp="1"/>
          </p:cNvSpPr>
          <p:nvPr>
            <p:ph idx="4294967295"/>
          </p:nvPr>
        </p:nvSpPr>
        <p:spPr>
          <a:xfrm>
            <a:off x="363071" y="948255"/>
            <a:ext cx="8548096" cy="5105400"/>
          </a:xfrm>
          <a:prstGeom prst="rect">
            <a:avLst/>
          </a:prstGeom>
        </p:spPr>
        <p:txBody>
          <a:bodyPr>
            <a:noAutofit/>
          </a:bodyPr>
          <a:lstStyle/>
          <a:p>
            <a:pPr marL="0" indent="0">
              <a:spcBef>
                <a:spcPts val="0"/>
              </a:spcBef>
              <a:buNone/>
            </a:pPr>
            <a:r>
              <a:rPr lang="en-US" sz="2000" b="1" dirty="0" smtClean="0">
                <a:latin typeface="Calibri" pitchFamily="34" charset="0"/>
              </a:rPr>
              <a:t>Universal? </a:t>
            </a:r>
          </a:p>
          <a:p>
            <a:pPr marL="0" indent="0">
              <a:spcBef>
                <a:spcPts val="0"/>
              </a:spcBef>
              <a:buNone/>
            </a:pPr>
            <a:r>
              <a:rPr lang="en-US" sz="1800" dirty="0">
                <a:latin typeface="Calibri" pitchFamily="34" charset="0"/>
              </a:rPr>
              <a:t>C</a:t>
            </a:r>
            <a:r>
              <a:rPr lang="en-US" sz="1800" dirty="0" smtClean="0">
                <a:latin typeface="Calibri" pitchFamily="34" charset="0"/>
              </a:rPr>
              <a:t>onsensus so far on universal , change for all of the next generation</a:t>
            </a:r>
            <a:endParaRPr lang="en-US" sz="2000" dirty="0" smtClean="0">
              <a:latin typeface="Calibri" pitchFamily="34" charset="0"/>
            </a:endParaRPr>
          </a:p>
          <a:p>
            <a:pPr marL="514350" indent="-514350">
              <a:spcBef>
                <a:spcPts val="0"/>
              </a:spcBef>
              <a:buFont typeface="+mj-lt"/>
              <a:buAutoNum type="arabicPeriod"/>
            </a:pPr>
            <a:endParaRPr lang="en-US" sz="1600" dirty="0" smtClean="0">
              <a:latin typeface="Calibri" pitchFamily="34" charset="0"/>
            </a:endParaRPr>
          </a:p>
          <a:p>
            <a:pPr marL="0" indent="0">
              <a:spcBef>
                <a:spcPts val="0"/>
              </a:spcBef>
              <a:buNone/>
            </a:pPr>
            <a:r>
              <a:rPr lang="en-US" sz="2000" b="1" dirty="0" smtClean="0">
                <a:latin typeface="Calibri" pitchFamily="34" charset="0"/>
              </a:rPr>
              <a:t>Absolute vs. relative target and level of target?</a:t>
            </a:r>
          </a:p>
          <a:p>
            <a:pPr marL="0" indent="0">
              <a:spcBef>
                <a:spcPts val="0"/>
              </a:spcBef>
              <a:buNone/>
            </a:pPr>
            <a:r>
              <a:rPr lang="en-US" sz="1800" dirty="0" smtClean="0">
                <a:latin typeface="Calibri" pitchFamily="34" charset="0"/>
              </a:rPr>
              <a:t>No consensus but tendency towards absolute (number) versus relative (%).</a:t>
            </a:r>
            <a:endParaRPr lang="en-US" sz="1800" dirty="0">
              <a:latin typeface="Calibri" pitchFamily="34" charset="0"/>
            </a:endParaRPr>
          </a:p>
          <a:p>
            <a:pPr marL="0" indent="0">
              <a:spcBef>
                <a:spcPts val="0"/>
              </a:spcBef>
              <a:buNone/>
            </a:pPr>
            <a:r>
              <a:rPr lang="en-US" sz="1800" dirty="0" smtClean="0">
                <a:latin typeface="Calibri" pitchFamily="34" charset="0"/>
              </a:rPr>
              <a:t>Possible option is absolute target of 7.5/1000 as ~highest current NMR in OECD countries</a:t>
            </a:r>
          </a:p>
          <a:p>
            <a:pPr marL="0" indent="0">
              <a:spcBef>
                <a:spcPts val="0"/>
              </a:spcBef>
              <a:buNone/>
            </a:pPr>
            <a:endParaRPr lang="en-US" sz="1800" dirty="0" smtClean="0">
              <a:latin typeface="Calibri" pitchFamily="34" charset="0"/>
            </a:endParaRPr>
          </a:p>
          <a:p>
            <a:pPr marL="0" indent="0">
              <a:spcBef>
                <a:spcPts val="0"/>
              </a:spcBef>
              <a:buNone/>
            </a:pPr>
            <a:r>
              <a:rPr lang="en-US" sz="1800" dirty="0" smtClean="0">
                <a:latin typeface="Calibri" pitchFamily="34" charset="0"/>
              </a:rPr>
              <a:t>Other points arising from discussions so far</a:t>
            </a:r>
          </a:p>
          <a:p>
            <a:pPr marL="457200" indent="-457200">
              <a:spcBef>
                <a:spcPts val="0"/>
              </a:spcBef>
              <a:buFont typeface="+mj-lt"/>
              <a:buAutoNum type="arabicPeriod"/>
            </a:pPr>
            <a:r>
              <a:rPr lang="en-US" sz="2000" b="1" dirty="0" smtClean="0">
                <a:latin typeface="Calibri" pitchFamily="34" charset="0"/>
              </a:rPr>
              <a:t>Stillbirths count  </a:t>
            </a:r>
            <a:r>
              <a:rPr lang="en-US" sz="2000" dirty="0" smtClean="0">
                <a:latin typeface="Calibri" pitchFamily="34" charset="0"/>
              </a:rPr>
              <a:t>- </a:t>
            </a:r>
            <a:r>
              <a:rPr lang="en-US" sz="1800" dirty="0" smtClean="0">
                <a:latin typeface="Calibri" pitchFamily="34" charset="0"/>
              </a:rPr>
              <a:t>should have an outcome level target (note Lancet Stillbirth Series Goals for 2020)</a:t>
            </a:r>
          </a:p>
          <a:p>
            <a:pPr lvl="1">
              <a:spcBef>
                <a:spcPts val="0"/>
              </a:spcBef>
            </a:pPr>
            <a:endParaRPr lang="en-US" sz="1200" dirty="0" smtClean="0">
              <a:latin typeface="Calibri" pitchFamily="34" charset="0"/>
            </a:endParaRPr>
          </a:p>
          <a:p>
            <a:pPr marL="514350" indent="-514350">
              <a:spcBef>
                <a:spcPts val="0"/>
              </a:spcBef>
              <a:buFont typeface="+mj-lt"/>
              <a:buAutoNum type="arabicPeriod"/>
            </a:pPr>
            <a:r>
              <a:rPr lang="en-US" sz="2000" b="1" dirty="0" smtClean="0">
                <a:latin typeface="Calibri" pitchFamily="34" charset="0"/>
              </a:rPr>
              <a:t>Timeframe</a:t>
            </a:r>
            <a:r>
              <a:rPr lang="en-US" sz="1800" dirty="0" smtClean="0">
                <a:latin typeface="Calibri" pitchFamily="34" charset="0"/>
              </a:rPr>
              <a:t> 2035 is far away  - need interim targets and can explicitly map with other initiatives </a:t>
            </a:r>
            <a:r>
              <a:rPr lang="en-US" sz="1800" dirty="0" err="1" smtClean="0">
                <a:latin typeface="Calibri" pitchFamily="34" charset="0"/>
              </a:rPr>
              <a:t>eg</a:t>
            </a:r>
            <a:r>
              <a:rPr lang="en-US" sz="1800" dirty="0" smtClean="0">
                <a:latin typeface="Calibri" pitchFamily="34" charset="0"/>
              </a:rPr>
              <a:t> FP 2020, A Promise Renewed</a:t>
            </a:r>
          </a:p>
          <a:p>
            <a:pPr marL="514350" indent="-514350">
              <a:spcBef>
                <a:spcPts val="0"/>
              </a:spcBef>
              <a:buFont typeface="+mj-lt"/>
              <a:buAutoNum type="arabicPeriod"/>
            </a:pPr>
            <a:endParaRPr lang="en-US" sz="1200" dirty="0" smtClean="0">
              <a:latin typeface="Calibri" pitchFamily="34" charset="0"/>
            </a:endParaRPr>
          </a:p>
          <a:p>
            <a:pPr marL="514350" indent="-514350">
              <a:spcBef>
                <a:spcPts val="0"/>
              </a:spcBef>
              <a:buFont typeface="+mj-lt"/>
              <a:buAutoNum type="arabicPeriod"/>
            </a:pPr>
            <a:r>
              <a:rPr lang="en-US" sz="1800" b="1" dirty="0" smtClean="0">
                <a:latin typeface="Calibri" pitchFamily="34" charset="0"/>
              </a:rPr>
              <a:t>Equity - </a:t>
            </a:r>
            <a:r>
              <a:rPr lang="en-US" sz="1800" dirty="0" smtClean="0">
                <a:latin typeface="Calibri" pitchFamily="34" charset="0"/>
              </a:rPr>
              <a:t>principle of equity rather than safety in averages, </a:t>
            </a:r>
            <a:r>
              <a:rPr lang="en-US" sz="1800" dirty="0" err="1" smtClean="0">
                <a:latin typeface="Calibri" pitchFamily="34" charset="0"/>
              </a:rPr>
              <a:t>eg</a:t>
            </a:r>
            <a:r>
              <a:rPr lang="en-US" sz="1800" dirty="0" smtClean="0">
                <a:latin typeface="Calibri" pitchFamily="34" charset="0"/>
              </a:rPr>
              <a:t> </a:t>
            </a:r>
            <a:r>
              <a:rPr lang="en-US" sz="1800" dirty="0" err="1" smtClean="0">
                <a:latin typeface="Calibri" pitchFamily="34" charset="0"/>
              </a:rPr>
              <a:t>subnational</a:t>
            </a:r>
            <a:r>
              <a:rPr lang="en-US" sz="1800" dirty="0" smtClean="0">
                <a:latin typeface="Calibri" pitchFamily="34" charset="0"/>
              </a:rPr>
              <a:t> targets</a:t>
            </a:r>
          </a:p>
          <a:p>
            <a:pPr marL="514350" indent="-514350">
              <a:spcBef>
                <a:spcPts val="0"/>
              </a:spcBef>
              <a:buFont typeface="+mj-lt"/>
              <a:buAutoNum type="arabicPeriod"/>
            </a:pPr>
            <a:endParaRPr lang="en-US" sz="1100" dirty="0" smtClean="0">
              <a:latin typeface="Calibri" pitchFamily="34" charset="0"/>
            </a:endParaRPr>
          </a:p>
          <a:p>
            <a:pPr marL="514350" indent="-514350">
              <a:spcBef>
                <a:spcPts val="0"/>
              </a:spcBef>
              <a:buFont typeface="+mj-lt"/>
              <a:buAutoNum type="arabicPeriod"/>
            </a:pPr>
            <a:endParaRPr lang="en-US" sz="1100" dirty="0" smtClean="0">
              <a:latin typeface="Calibri" pitchFamily="34" charset="0"/>
            </a:endParaRPr>
          </a:p>
          <a:p>
            <a:pPr marL="514350" indent="-514350">
              <a:spcBef>
                <a:spcPts val="0"/>
              </a:spcBef>
              <a:buFont typeface="+mj-lt"/>
              <a:buAutoNum type="arabicPeriod"/>
            </a:pPr>
            <a:r>
              <a:rPr lang="en-US" sz="1800" b="1" dirty="0" smtClean="0">
                <a:latin typeface="Calibri" pitchFamily="34" charset="0"/>
              </a:rPr>
              <a:t>Define “preventable mortality” </a:t>
            </a:r>
            <a:r>
              <a:rPr lang="en-US" sz="1800" dirty="0" smtClean="0">
                <a:latin typeface="Calibri" pitchFamily="34" charset="0"/>
              </a:rPr>
              <a:t>and note may be context specific and for a given country may change over time</a:t>
            </a:r>
          </a:p>
          <a:p>
            <a:pPr marL="0" indent="0">
              <a:spcBef>
                <a:spcPts val="0"/>
              </a:spcBef>
              <a:buNone/>
            </a:pPr>
            <a:endParaRPr lang="en-US" sz="1800" dirty="0" smtClean="0">
              <a:latin typeface="Calibri" pitchFamily="34" charset="0"/>
            </a:endParaRPr>
          </a:p>
          <a:p>
            <a:pPr marL="0" indent="0">
              <a:spcBef>
                <a:spcPts val="0"/>
              </a:spcBef>
              <a:buNone/>
            </a:pPr>
            <a:endParaRPr lang="en-US" sz="900" dirty="0" smtClean="0">
              <a:latin typeface="Calibri" pitchFamily="34" charset="0"/>
            </a:endParaRPr>
          </a:p>
          <a:p>
            <a:pPr marL="0" lvl="1" indent="0">
              <a:spcBef>
                <a:spcPts val="0"/>
              </a:spcBef>
              <a:buNone/>
            </a:pPr>
            <a:endParaRPr lang="en-US" sz="2400" dirty="0"/>
          </a:p>
          <a:p>
            <a:pPr marL="0" indent="0">
              <a:spcBef>
                <a:spcPts val="0"/>
              </a:spcBef>
              <a:buNone/>
            </a:pPr>
            <a:r>
              <a:rPr lang="en-US" sz="1800" dirty="0" smtClean="0">
                <a:latin typeface="Calibri" pitchFamily="34" charset="0"/>
              </a:rPr>
              <a:t> </a:t>
            </a:r>
            <a:endParaRPr lang="en-US" sz="1800" dirty="0">
              <a:latin typeface="Calibri" pitchFamily="34" charset="0"/>
            </a:endParaRPr>
          </a:p>
          <a:p>
            <a:pPr marL="0" indent="0">
              <a:spcBef>
                <a:spcPts val="0"/>
              </a:spcBef>
              <a:buNone/>
            </a:pPr>
            <a:r>
              <a:rPr lang="en-US" sz="1800" dirty="0" smtClean="0">
                <a:latin typeface="Calibri" pitchFamily="34" charset="0"/>
              </a:rPr>
              <a:t>  </a:t>
            </a:r>
            <a:endParaRPr lang="en-US" sz="1800" dirty="0">
              <a:latin typeface="Calibri" pitchFamily="34" charset="0"/>
            </a:endParaRPr>
          </a:p>
        </p:txBody>
      </p:sp>
      <p:pic>
        <p:nvPicPr>
          <p:cNvPr id="4" name="Picture 2" descr="Shahnaz Gul,LHW, visits 6-day-old Naveed and mother in Muzzafargarh District, Pakistan. SC have trained a number of LHWs to be able to identify, screen and refer children in the community to Outpatient Therapeutic Programme sites.">
            <a:hlinkClick r:id="rId3"/>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7547693" y="48271"/>
            <a:ext cx="1596307" cy="978814"/>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75132"/>
            <a:ext cx="9144000" cy="520261"/>
          </a:xfrm>
          <a:prstGeom prst="rect">
            <a:avLst/>
          </a:prstGeom>
          <a:solidFill>
            <a:srgbClr val="7030A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000" b="1" dirty="0" smtClean="0">
                <a:solidFill>
                  <a:srgbClr val="FFFFFF"/>
                </a:solidFill>
              </a:rPr>
              <a:t>Your discussions and feedback are welcome and will inform target setting</a:t>
            </a:r>
            <a:endParaRPr lang="en-US" b="1" dirty="0">
              <a:solidFill>
                <a:srgbClr val="FFFFFF"/>
              </a:solidFill>
            </a:endParaRPr>
          </a:p>
        </p:txBody>
      </p:sp>
    </p:spTree>
    <p:extLst>
      <p:ext uri="{BB962C8B-B14F-4D97-AF65-F5344CB8AC3E}">
        <p14:creationId xmlns:p14="http://schemas.microsoft.com/office/powerpoint/2010/main" val="23845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48142" y="2762749"/>
            <a:ext cx="8783503" cy="784527"/>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graphicFrame>
        <p:nvGraphicFramePr>
          <p:cNvPr id="62" name="Object 61" hidden="1"/>
          <p:cNvGraphicFramePr>
            <a:graphicFrameLocks noChangeAspect="1"/>
          </p:cNvGraphicFramePr>
          <p:nvPr>
            <p:custDataLst>
              <p:tags r:id="rId2"/>
            </p:custDataLst>
          </p:nvPr>
        </p:nvGraphicFramePr>
        <p:xfrm>
          <a:off x="0" y="163826"/>
          <a:ext cx="151165" cy="151165"/>
        </p:xfrm>
        <a:graphic>
          <a:graphicData uri="http://schemas.openxmlformats.org/presentationml/2006/ole">
            <mc:AlternateContent xmlns:mc="http://schemas.openxmlformats.org/markup-compatibility/2006">
              <mc:Choice xmlns:v="urn:schemas-microsoft-com:vml" Requires="v">
                <p:oleObj spid="_x0000_s22542" name="think-cell Slide" r:id="rId6" imgW="360" imgH="360" progId="">
                  <p:embed/>
                </p:oleObj>
              </mc:Choice>
              <mc:Fallback>
                <p:oleObj name="think-cell Slide" r:id="rId6" imgW="360" imgH="36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3826"/>
                        <a:ext cx="151165" cy="1511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itle 1"/>
          <p:cNvSpPr>
            <a:spLocks noGrp="1"/>
          </p:cNvSpPr>
          <p:nvPr>
            <p:ph type="title"/>
            <p:custDataLst>
              <p:tags r:id="rId3"/>
            </p:custDataLst>
          </p:nvPr>
        </p:nvSpPr>
        <p:spPr>
          <a:xfrm>
            <a:off x="245772" y="209204"/>
            <a:ext cx="8274050" cy="527211"/>
          </a:xfrm>
        </p:spPr>
        <p:txBody>
          <a:bodyPr>
            <a:normAutofit fontScale="90000"/>
          </a:bodyPr>
          <a:lstStyle/>
          <a:p>
            <a:r>
              <a:rPr lang="en-US" sz="3200" dirty="0" smtClean="0">
                <a:solidFill>
                  <a:schemeClr val="accent1">
                    <a:lumMod val="75000"/>
                  </a:schemeClr>
                </a:solidFill>
              </a:rPr>
              <a:t>Outline</a:t>
            </a:r>
            <a:endParaRPr lang="en-US" sz="3200" dirty="0">
              <a:solidFill>
                <a:schemeClr val="accent1">
                  <a:lumMod val="75000"/>
                </a:schemeClr>
              </a:solidFill>
            </a:endParaRPr>
          </a:p>
        </p:txBody>
      </p:sp>
      <p:sp>
        <p:nvSpPr>
          <p:cNvPr id="8" name="Oval 7"/>
          <p:cNvSpPr/>
          <p:nvPr/>
        </p:nvSpPr>
        <p:spPr bwMode="auto">
          <a:xfrm>
            <a:off x="245772" y="170520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2</a:t>
            </a:r>
            <a:endParaRPr lang="en-US" b="1" dirty="0">
              <a:solidFill>
                <a:srgbClr val="FFFFFF"/>
              </a:solidFill>
            </a:endParaRPr>
          </a:p>
        </p:txBody>
      </p:sp>
      <p:pic>
        <p:nvPicPr>
          <p:cNvPr id="11" name="Picture 2" descr="Shahnaz Gul,LHW, visits 6-day-old Naveed and mother in Muzzafargarh District, Pakistan. SC have trained a number of LHWs to be able to identify, screen and refer children in the community to Outpatient Therapeutic Programme sites.">
            <a:hlinkClick r:id="rId8"/>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4367047" y="6298664"/>
            <a:ext cx="1063077" cy="651851"/>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4" name="AutoShape 134" descr="data:image/jpeg;base64,/9j/4AAQSkZJRgABAQAAAQABAAD/2wCEAAkGBhMSERITEhQUEhQUGBQVFxgXFRUVFRcWFBQVFBgbFhcYGyYeHhojHRcVHy8gIycpLCwsFx40NTAqNSYrLCkBCQoKDgwOGg8PGSklHiUvLCwxLSwsKTUpLDAtLCkpKSwsKSwpLCwpLCksLCwsLCwsKSksKSwpKS4pKSksLCksKf/AABEIAHgAYAMBIgACEQEDEQH/xAAbAAABBQEBAAAAAAAAAAAAAAAFAAIDBAYBB//EADcQAAEDAgQEAwcCBQUAAAAAAAEAAhEDIQQFEjFBUWFxBiKBEzJCkaGx0cHwI1KC4fEUFTNicv/EABoBAAIDAQEAAAAAAAAAAAAAAAIFAQMEAAb/xAAkEQACAwACAgIBBQAAAAAAAAAAAQIDEQQhEjEiQVEFE2Fxof/aAAwDAQACEQMRAD8ALwnFqdpTmhMRWRhPASLUEzfO4llM32Lh9h+UE7FBay6qqVsvGJczHO2U/L7z+Q4dzw7IS7xBWOwY0difrKHUKJJkq42glFnMm308Q9p/T6or5LWTM8QVRuGEdiPsURwecsfY+Q9dj2P5QmphrKnUpwur5difb0i3gVNdLDYuuntWdy7OtENfdnPi38haNpBgi4Oya1WKxahDdTKmWM6W3ScnwoyrSglDJXQxcYpHtUFiQLzvF+zpOPE+Udz/AGWSw7ZKL+L8T/EpN6F3qTH6IXh5cbJRzJuVmfg9BwKlGvy+2FaVAQugQm0KRi6k0pdIaxHinKp43DSLK6wdQFXxFJw2uiiwJAhwiy0fhqvqplh+A27G/wB5QDEHcRdEPC7/AOKRza4fK/5TDiTangs59alVpqIXNKkaF3QnB5zBrVI5MCfqsel0LLY99GL8XsPt2k+7oAB4SCZE87i3VBaeDqPEavZjfcSZ9bdlLUbrax03LnR/MOMyI/YVnF5SSQ5uogwbHn0SSVinJyPSxplXFQ9gethsRTMtqOIHOyvYHM3x5t99wAQmDKy1rg0FskGSYjt06IllWUthrrOMEARb3pk9yVXNxaLKlJSxAzHZlUd5Wu09ZFwmYXBPd/yVn+jiBH9SIZrkvuhpveBsdzx5qozKQXEuY8EiPKfLYRz3UxcUumDOEm+0LU9sBxkNjzdOGqPlKL+H8S1tcFxDQGuN7b2EfNUP9pDGC0mdyfup8C2mWPBd5os3gQZF/qijaoPyQMqZWrwbw3AdO235U1NqHZCD/p6XRsegJA+iIsKdxl5LTzllfhNx/BEbJ9M3SqBR7bqWVp4zF55hBRrWHxGOUGXfqrOJxtIUwQb8RyS8bTLTwhvDff7T9Vl6LC4kuuBcDrwn8JFbV82j1NNzcIyfvAhgsQXuL3N1MvDeJ6gIjg/EoFjSczlIvHYIVlucUydJMOkgNAJdymI2Rao6md9Qj0+nNVSivtF8JN9pktfNRUfBoug+6RsOpkyFQpYo0qml92k2PNXy5gYLOMT8MlAcwzVrzoHnvFgbHrIsVygn0jnY4+zR5liKehul0yLjkVQy+nqjS28kTzJ90fdBqoIMcFqfCmEeXMdpOgOmfhsIPqLW6qyFW9FU7vFOX8M1VGiGtDR8IA+VlKGrpakE/Sw8pKTb1kQHBRVFYCY6kuIYOzfCGrQqMG5Et/8ATbhefYappN16myl+/wB/uywHjDBCliCWiA8B5H/YkgkdzwWLlw35DPgWtNwf9jMLTaDMdjxE7wUepeKWUxpFSoJ3mTP06lAcE6QFZfh28xKVS9juD6zoL4nPxWaYqvLu7gIMDpyCA4imLHkSfU8VZbQAHVUsW+ApiuyJvrCtVcC6f3C9F8O0NGGpDmNR/quvMqZLjYSvUclBFFjDuxoafQf3TLixxsU82WxRdhMcFNAhMIW4UsjDF17UypiGt3+SqVsyJsLfVEotkqDZadVA3MLGeNXa6jD8Okt9WmY+s+iOVHyquJwDatMsPOQdyCNj6cuKG2ryg19mzjr9uakYB2JdTUf+8uV7MsM6m4seIcL9HDm3p9eaH+wBNwPmk/jjyS7Gz33F9E9POncVKcQ6qQBN9uZ7BXst8L1HwXD2beo83oOHqtZleS06IkC53cbuPry7LXVxXLvMX+mey/Ot0p5JkWgBzxBGzd4PNx59EaNQtLXAxpJ7EQZn7+i6HyYb/hUMfV1N0NO9vTimkK1BYjBObm9YWwWcy0FwseI/UIk0hwkQR0QOjSgDopm1C11jH75IJRKnWn6K7nJkBTaUhSCMtIg8IR4mz04Oh7RrNZLg0TZokTLov0Rqq2Ag3jRg/wBE4EanVRpptF3FwcDIHIDzTyCCb6DRlKHiQ1gHVi14FyCBpuPhFiD27GVZ8L5rSGJDHsa01LU3RdruRkndVsJkYDB7c6GsmbBo1ENMExcidhfqFQrZa52mpRAIpnVHF2h0yL7W/wArMk/JB7iw9Mq4oNt7x5flcph797BTYPDscxtRl2vaHg9CJupagIs3c8f5Rz7pgms6M+HZAGltv5j+nfmq7MOHOL4jYN9FN7GAGjj844/5VpjOCHThjWxx/KjruU9QjZQGgoOE1tlxrSEklAQx4kEHihz8I1jvamSSC0kmYZ05CRJjdJJcEjHtpHFVn1HS5knQwnyxqO44N58ST3grgsBqqeSRAFrRcceGy6kqqfbYDb3DV5W6pQp1KbRqBgC1ocTM8okn1KssZ8+PqkkrcSZPs6xvH5J6SS4gbHFM3XElJB//2Q=="/>
          <p:cNvSpPr>
            <a:spLocks noChangeAspect="1" noChangeArrowheads="1"/>
          </p:cNvSpPr>
          <p:nvPr/>
        </p:nvSpPr>
        <p:spPr bwMode="auto">
          <a:xfrm>
            <a:off x="148142" y="26265"/>
            <a:ext cx="290238"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endParaRPr lang="en-GB" sz="1333">
              <a:solidFill>
                <a:srgbClr val="1D0B2B"/>
              </a:solidFill>
            </a:endParaRPr>
          </a:p>
        </p:txBody>
      </p:sp>
      <p:sp>
        <p:nvSpPr>
          <p:cNvPr id="7" name="Oval 6"/>
          <p:cNvSpPr/>
          <p:nvPr/>
        </p:nvSpPr>
        <p:spPr bwMode="auto">
          <a:xfrm>
            <a:off x="245772" y="95598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1</a:t>
            </a:r>
            <a:endParaRPr lang="en-US" b="1" dirty="0">
              <a:solidFill>
                <a:srgbClr val="FFFFFF"/>
              </a:solidFill>
            </a:endParaRPr>
          </a:p>
        </p:txBody>
      </p:sp>
      <p:sp>
        <p:nvSpPr>
          <p:cNvPr id="10" name="Oval 9"/>
          <p:cNvSpPr/>
          <p:nvPr/>
        </p:nvSpPr>
        <p:spPr bwMode="auto">
          <a:xfrm>
            <a:off x="245772" y="384736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4</a:t>
            </a:r>
          </a:p>
        </p:txBody>
      </p:sp>
      <p:sp>
        <p:nvSpPr>
          <p:cNvPr id="12" name="Oval 11"/>
          <p:cNvSpPr/>
          <p:nvPr/>
        </p:nvSpPr>
        <p:spPr bwMode="auto">
          <a:xfrm>
            <a:off x="278360" y="285789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3</a:t>
            </a:r>
            <a:endParaRPr lang="en-US" b="1" dirty="0">
              <a:solidFill>
                <a:srgbClr val="FFFFFF"/>
              </a:solidFill>
            </a:endParaRPr>
          </a:p>
        </p:txBody>
      </p:sp>
      <p:sp>
        <p:nvSpPr>
          <p:cNvPr id="13" name="Oval 12"/>
          <p:cNvSpPr/>
          <p:nvPr/>
        </p:nvSpPr>
        <p:spPr bwMode="auto">
          <a:xfrm>
            <a:off x="245772" y="448020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5</a:t>
            </a:r>
          </a:p>
        </p:txBody>
      </p:sp>
      <p:pic>
        <p:nvPicPr>
          <p:cNvPr id="16" name="Content Placeholder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7647141" y="121046"/>
            <a:ext cx="1496859" cy="1904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725832" y="910572"/>
            <a:ext cx="8018753" cy="4462760"/>
          </a:xfrm>
          <a:prstGeom prst="rect">
            <a:avLst/>
          </a:prstGeom>
        </p:spPr>
        <p:txBody>
          <a:bodyPr wrap="square" lIns="72000" rIns="72000">
            <a:spAutoFit/>
          </a:bodyPr>
          <a:lstStyle/>
          <a:p>
            <a:pPr indent="-457200" defTabSz="870600">
              <a:buClr>
                <a:srgbClr val="FFFFFF"/>
              </a:buClr>
              <a:defRPr/>
            </a:pPr>
            <a:r>
              <a:rPr lang="en-US" sz="2400" b="1" dirty="0" smtClean="0">
                <a:solidFill>
                  <a:srgbClr val="1D0B2B"/>
                </a:solidFill>
              </a:rPr>
              <a:t>Why are 3 million newborns dying? Can we change?</a:t>
            </a:r>
          </a:p>
          <a:p>
            <a:pPr indent="-457200" defTabSz="870600">
              <a:buClr>
                <a:srgbClr val="FFFFFF"/>
              </a:buClr>
              <a:defRPr/>
            </a:pPr>
            <a:endParaRPr lang="en-US" sz="2400" b="1" dirty="0" smtClean="0">
              <a:solidFill>
                <a:srgbClr val="1D0B2B"/>
              </a:solidFill>
            </a:endParaRPr>
          </a:p>
          <a:p>
            <a:pPr indent="-457200" defTabSz="870600">
              <a:buClr>
                <a:srgbClr val="FFFFFF"/>
              </a:buClr>
              <a:defRPr/>
            </a:pPr>
            <a:r>
              <a:rPr lang="en-US" sz="2400" dirty="0" smtClean="0">
                <a:solidFill>
                  <a:srgbClr val="1D0B2B"/>
                </a:solidFill>
              </a:rPr>
              <a:t>Where do we want to be in 2035?</a:t>
            </a:r>
          </a:p>
          <a:p>
            <a:pPr marL="0" lvl="1" defTabSz="870600">
              <a:defRPr/>
            </a:pPr>
            <a:r>
              <a:rPr lang="en-US" sz="2000" i="1" dirty="0" smtClean="0">
                <a:solidFill>
                  <a:srgbClr val="1D0B2B"/>
                </a:solidFill>
              </a:rPr>
              <a:t>[Target setting and other analyses discussion]</a:t>
            </a:r>
          </a:p>
          <a:p>
            <a:pPr marL="0" lvl="1" defTabSz="870600">
              <a:defRPr/>
            </a:pPr>
            <a:endParaRPr lang="en-US" sz="2400" dirty="0" smtClean="0">
              <a:solidFill>
                <a:srgbClr val="1D0B2B"/>
              </a:solidFill>
            </a:endParaRPr>
          </a:p>
          <a:p>
            <a:pPr indent="-457200" defTabSz="870600">
              <a:buClr>
                <a:srgbClr val="FFFFFF"/>
              </a:buClr>
              <a:defRPr/>
            </a:pPr>
            <a:r>
              <a:rPr lang="en-US" sz="2400" dirty="0" smtClean="0">
                <a:solidFill>
                  <a:srgbClr val="1D0B2B"/>
                </a:solidFill>
              </a:rPr>
              <a:t>How can we change outcomes for Every Newborn in every country? </a:t>
            </a:r>
            <a:r>
              <a:rPr lang="en-US" sz="2000" i="1" dirty="0" smtClean="0">
                <a:solidFill>
                  <a:srgbClr val="1D0B2B"/>
                </a:solidFill>
              </a:rPr>
              <a:t>[Priority actions discussion]</a:t>
            </a:r>
            <a:endParaRPr lang="en-US" sz="2400" i="1" dirty="0" smtClean="0">
              <a:solidFill>
                <a:srgbClr val="1D0B2B"/>
              </a:solidFill>
            </a:endParaRPr>
          </a:p>
          <a:p>
            <a:pPr marL="0" lvl="1" defTabSz="870600">
              <a:defRPr/>
            </a:pPr>
            <a:endParaRPr lang="en-US" sz="2400" dirty="0" smtClean="0">
              <a:solidFill>
                <a:srgbClr val="1D0B2B"/>
              </a:solidFill>
            </a:endParaRPr>
          </a:p>
          <a:p>
            <a:pPr indent="-265113"/>
            <a:r>
              <a:rPr lang="en-US" sz="2400" dirty="0" smtClean="0">
                <a:solidFill>
                  <a:srgbClr val="1D0B2B"/>
                </a:solidFill>
              </a:rPr>
              <a:t>What is the </a:t>
            </a:r>
            <a:r>
              <a:rPr lang="en-US" sz="2400" i="1" dirty="0" smtClean="0">
                <a:solidFill>
                  <a:srgbClr val="1D0B2B"/>
                </a:solidFill>
              </a:rPr>
              <a:t>Every Newborn </a:t>
            </a:r>
            <a:r>
              <a:rPr lang="en-US" sz="2400" dirty="0" smtClean="0">
                <a:solidFill>
                  <a:srgbClr val="1D0B2B"/>
                </a:solidFill>
              </a:rPr>
              <a:t>Action Plan?</a:t>
            </a:r>
          </a:p>
          <a:p>
            <a:pPr indent="-265113"/>
            <a:endParaRPr lang="en-US" sz="2400" dirty="0" smtClean="0"/>
          </a:p>
          <a:p>
            <a:pPr indent="-265113"/>
            <a:r>
              <a:rPr lang="en-US" sz="2400" dirty="0" smtClean="0"/>
              <a:t>What is the process for building a Movement and a Plan? </a:t>
            </a:r>
          </a:p>
          <a:p>
            <a:pPr indent="-265113"/>
            <a:r>
              <a:rPr lang="en-US" sz="2400" dirty="0" smtClean="0"/>
              <a:t>Who needs to be involved? </a:t>
            </a:r>
            <a:r>
              <a:rPr lang="en-US" sz="2000" dirty="0" smtClean="0"/>
              <a:t>[</a:t>
            </a:r>
            <a:r>
              <a:rPr lang="en-US" sz="2000" i="1" dirty="0" smtClean="0">
                <a:solidFill>
                  <a:srgbClr val="1D0B2B"/>
                </a:solidFill>
              </a:rPr>
              <a:t>Discussion]</a:t>
            </a:r>
            <a:endParaRPr lang="en-US" sz="2400" dirty="0" smtClean="0"/>
          </a:p>
        </p:txBody>
      </p:sp>
    </p:spTree>
    <p:extLst>
      <p:ext uri="{BB962C8B-B14F-4D97-AF65-F5344CB8AC3E}">
        <p14:creationId xmlns:p14="http://schemas.microsoft.com/office/powerpoint/2010/main" val="93386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238"/>
            <a:ext cx="9144000" cy="720725"/>
          </a:xfrm>
          <a:prstGeom prst="rect">
            <a:avLst/>
          </a:prstGeom>
        </p:spPr>
        <p:txBody>
          <a:bodyPr vert="horz" lIns="91440" tIns="45720" rIns="91440" bIns="45720" rtlCol="0" anchor="ctr">
            <a:normAutofit/>
          </a:bodyPr>
          <a:lstStyle/>
          <a:p>
            <a:pPr lvl="0" algn="ctr">
              <a:spcBef>
                <a:spcPct val="0"/>
              </a:spcBef>
            </a:pPr>
            <a:r>
              <a:rPr lang="en-US" sz="3200" b="1" dirty="0" smtClean="0">
                <a:solidFill>
                  <a:schemeClr val="accent1">
                    <a:lumMod val="75000"/>
                  </a:schemeClr>
                </a:solidFill>
                <a:latin typeface="+mj-lt"/>
                <a:ea typeface="+mj-ea"/>
                <a:cs typeface="+mj-cs"/>
              </a:rPr>
              <a:t>Priority actions</a:t>
            </a:r>
            <a:endParaRPr lang="en-US" sz="3200" b="1" dirty="0">
              <a:solidFill>
                <a:schemeClr val="accent1">
                  <a:lumMod val="75000"/>
                </a:schemeClr>
              </a:solidFill>
              <a:latin typeface="+mj-lt"/>
              <a:ea typeface="+mj-ea"/>
              <a:cs typeface="+mj-cs"/>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0954" r="6699"/>
          <a:stretch/>
        </p:blipFill>
        <p:spPr>
          <a:xfrm>
            <a:off x="0" y="0"/>
            <a:ext cx="1611052" cy="23120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1509483" y="893991"/>
            <a:ext cx="7619993" cy="5044965"/>
          </a:xfrm>
        </p:spPr>
        <p:txBody>
          <a:bodyPr>
            <a:noAutofit/>
          </a:bodyPr>
          <a:lstStyle/>
          <a:p>
            <a:pPr marL="457200" lvl="0" indent="-457200">
              <a:spcBef>
                <a:spcPts val="0"/>
              </a:spcBef>
              <a:spcAft>
                <a:spcPts val="1200"/>
              </a:spcAft>
              <a:buFont typeface="+mj-lt"/>
              <a:buAutoNum type="arabicPeriod"/>
            </a:pPr>
            <a:r>
              <a:rPr lang="en-US" sz="2400" b="1" dirty="0" smtClean="0"/>
              <a:t>WHEN? </a:t>
            </a:r>
            <a:r>
              <a:rPr lang="en-US" sz="2000" b="1" dirty="0" smtClean="0"/>
              <a:t>Focus </a:t>
            </a:r>
            <a:r>
              <a:rPr lang="en-US" sz="2000" b="1" dirty="0"/>
              <a:t>on care </a:t>
            </a:r>
            <a:r>
              <a:rPr lang="en-US" sz="2000" b="1" dirty="0" smtClean="0"/>
              <a:t>during</a:t>
            </a:r>
            <a:r>
              <a:rPr lang="en-US" sz="2000" dirty="0" smtClean="0"/>
              <a:t> </a:t>
            </a:r>
            <a:r>
              <a:rPr lang="en-US" sz="2000" b="1" dirty="0" err="1" smtClean="0"/>
              <a:t>labour</a:t>
            </a:r>
            <a:r>
              <a:rPr lang="en-US" sz="2000" b="1" dirty="0" smtClean="0"/>
              <a:t>, birth and day after </a:t>
            </a:r>
            <a:r>
              <a:rPr lang="en-US" sz="2000" b="1" dirty="0"/>
              <a:t>birth </a:t>
            </a:r>
            <a:r>
              <a:rPr lang="en-US" sz="2000" dirty="0" smtClean="0"/>
              <a:t>-  the time to save lives </a:t>
            </a:r>
            <a:r>
              <a:rPr lang="en-US" sz="2000" dirty="0"/>
              <a:t>of </a:t>
            </a:r>
            <a:r>
              <a:rPr lang="en-US" sz="2000" dirty="0" smtClean="0"/>
              <a:t>women, newborns, &amp; prevent stillbirths.</a:t>
            </a:r>
            <a:endParaRPr lang="en-US" sz="2000" dirty="0"/>
          </a:p>
          <a:p>
            <a:pPr marL="457200" lvl="0" indent="-457200">
              <a:spcBef>
                <a:spcPts val="0"/>
              </a:spcBef>
              <a:spcAft>
                <a:spcPts val="1200"/>
              </a:spcAft>
              <a:buFont typeface="+mj-lt"/>
              <a:buAutoNum type="arabicPeriod"/>
            </a:pPr>
            <a:r>
              <a:rPr lang="en-US" sz="2400" b="1" dirty="0" smtClean="0"/>
              <a:t>WHAT? </a:t>
            </a:r>
            <a:r>
              <a:rPr lang="en-US" sz="2000" b="1" dirty="0" smtClean="0"/>
              <a:t>High coverage of high impact interventions  </a:t>
            </a:r>
            <a:r>
              <a:rPr lang="en-US" sz="2000" dirty="0" smtClean="0"/>
              <a:t>for women and babies, addressing context specific and intervention specific bottlenecks.</a:t>
            </a:r>
          </a:p>
          <a:p>
            <a:pPr marL="457200" lvl="0" indent="-457200">
              <a:spcBef>
                <a:spcPts val="0"/>
              </a:spcBef>
              <a:spcAft>
                <a:spcPts val="1200"/>
              </a:spcAft>
              <a:buFont typeface="+mj-lt"/>
              <a:buAutoNum type="arabicPeriod"/>
            </a:pPr>
            <a:r>
              <a:rPr lang="en-US" sz="2400" b="1" dirty="0" smtClean="0"/>
              <a:t>HOW? </a:t>
            </a:r>
            <a:r>
              <a:rPr lang="en-US" sz="2000" b="1" dirty="0" smtClean="0"/>
              <a:t>Quality </a:t>
            </a:r>
            <a:r>
              <a:rPr lang="en-US" sz="2000" b="1" dirty="0"/>
              <a:t>of care matters </a:t>
            </a:r>
            <a:r>
              <a:rPr lang="en-US" sz="2000" dirty="0"/>
              <a:t>as much as coverage </a:t>
            </a:r>
            <a:r>
              <a:rPr lang="en-US" sz="2000" dirty="0" smtClean="0"/>
              <a:t>and </a:t>
            </a:r>
            <a:r>
              <a:rPr lang="en-US" sz="2000" dirty="0"/>
              <a:t>requires investment, especially for effective care at </a:t>
            </a:r>
            <a:r>
              <a:rPr lang="en-US" sz="2000" dirty="0" smtClean="0"/>
              <a:t>birth. Skilled workers are the key to change.</a:t>
            </a:r>
          </a:p>
          <a:p>
            <a:pPr marL="457200" lvl="0" indent="-457200">
              <a:spcBef>
                <a:spcPts val="0"/>
              </a:spcBef>
              <a:spcAft>
                <a:spcPts val="1200"/>
              </a:spcAft>
              <a:buFont typeface="+mj-lt"/>
              <a:buAutoNum type="arabicPeriod"/>
            </a:pPr>
            <a:r>
              <a:rPr lang="en-US" sz="2400" b="1" dirty="0" smtClean="0"/>
              <a:t>WHO? </a:t>
            </a:r>
            <a:r>
              <a:rPr lang="en-US" sz="2000" b="1" dirty="0" smtClean="0"/>
              <a:t>Reaching every girl, every women, every newborn including the poorest, </a:t>
            </a:r>
            <a:r>
              <a:rPr lang="en-US" sz="2000" dirty="0" smtClean="0"/>
              <a:t>universal coverage and equity achieved.</a:t>
            </a:r>
          </a:p>
          <a:p>
            <a:pPr marL="457200" lvl="0" indent="-457200">
              <a:spcBef>
                <a:spcPts val="0"/>
              </a:spcBef>
              <a:spcAft>
                <a:spcPts val="1200"/>
              </a:spcAft>
              <a:buFont typeface="+mj-lt"/>
              <a:buAutoNum type="arabicPeriod"/>
            </a:pPr>
            <a:r>
              <a:rPr lang="en-US" sz="2400" b="1" dirty="0" smtClean="0"/>
              <a:t>PEOPLE POWER? </a:t>
            </a:r>
            <a:r>
              <a:rPr lang="en-US" sz="2000" b="1" dirty="0" smtClean="0"/>
              <a:t>Families </a:t>
            </a:r>
            <a:r>
              <a:rPr lang="en-US" sz="2000" b="1" dirty="0"/>
              <a:t>and communities </a:t>
            </a:r>
            <a:r>
              <a:rPr lang="en-US" sz="2000" dirty="0" err="1" smtClean="0"/>
              <a:t>mobilising</a:t>
            </a:r>
            <a:r>
              <a:rPr lang="en-US" sz="2000" dirty="0" smtClean="0"/>
              <a:t> change. </a:t>
            </a:r>
          </a:p>
          <a:p>
            <a:pPr marL="457200" lvl="0" indent="-457200">
              <a:spcBef>
                <a:spcPts val="0"/>
              </a:spcBef>
              <a:spcAft>
                <a:spcPts val="1200"/>
              </a:spcAft>
              <a:buFont typeface="+mj-lt"/>
              <a:buAutoNum type="arabicPeriod"/>
            </a:pPr>
            <a:r>
              <a:rPr lang="en-US" sz="2400" b="1" dirty="0" smtClean="0"/>
              <a:t>COUNTING? </a:t>
            </a:r>
            <a:r>
              <a:rPr lang="en-US" sz="2000" b="1" dirty="0" smtClean="0"/>
              <a:t>Measurement, oversight and accountability</a:t>
            </a:r>
            <a:r>
              <a:rPr lang="en-US" sz="2000" dirty="0" smtClean="0"/>
              <a:t>, improve and use the data.</a:t>
            </a:r>
            <a:endParaRPr lang="en-US" sz="2000" dirty="0"/>
          </a:p>
          <a:p>
            <a:pPr>
              <a:spcBef>
                <a:spcPts val="0"/>
              </a:spcBef>
              <a:spcAft>
                <a:spcPts val="1200"/>
              </a:spcAft>
            </a:pPr>
            <a:endParaRPr lang="en-US" sz="2000" dirty="0"/>
          </a:p>
        </p:txBody>
      </p:sp>
    </p:spTree>
    <p:extLst>
      <p:ext uri="{BB962C8B-B14F-4D97-AF65-F5344CB8AC3E}">
        <p14:creationId xmlns:p14="http://schemas.microsoft.com/office/powerpoint/2010/main" val="245673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854"/>
            <a:ext cx="8229600" cy="1143000"/>
          </a:xfrm>
        </p:spPr>
        <p:txBody>
          <a:bodyPr>
            <a:normAutofit fontScale="90000"/>
          </a:bodyPr>
          <a:lstStyle/>
          <a:p>
            <a:r>
              <a:rPr lang="en-GB" sz="2400" dirty="0" smtClean="0">
                <a:solidFill>
                  <a:srgbClr val="000000"/>
                </a:solidFill>
                <a:latin typeface="Arial" charset="0"/>
                <a:ea typeface="+mn-ea"/>
                <a:cs typeface="+mn-cs"/>
              </a:rPr>
              <a:t>Action 1 – WHEN?</a:t>
            </a:r>
            <a:r>
              <a:rPr lang="en-GB" dirty="0" smtClean="0"/>
              <a:t/>
            </a:r>
            <a:br>
              <a:rPr lang="en-GB" dirty="0" smtClean="0"/>
            </a:br>
            <a:r>
              <a:rPr lang="en-GB" sz="3600" b="1" dirty="0"/>
              <a:t>Prioritize </a:t>
            </a:r>
            <a:r>
              <a:rPr lang="en-GB" sz="3600" b="1" dirty="0" smtClean="0"/>
              <a:t>care during </a:t>
            </a:r>
            <a:r>
              <a:rPr lang="en-GB" sz="3600" b="1" dirty="0"/>
              <a:t>labour, </a:t>
            </a:r>
            <a:r>
              <a:rPr lang="en-GB" sz="3600" b="1" dirty="0" smtClean="0"/>
              <a:t>birth </a:t>
            </a:r>
            <a:r>
              <a:rPr lang="en-GB" sz="3600" b="1" dirty="0"/>
              <a:t>and in the first days of life </a:t>
            </a:r>
          </a:p>
        </p:txBody>
      </p:sp>
      <p:sp>
        <p:nvSpPr>
          <p:cNvPr id="3" name="Content Placeholder 2"/>
          <p:cNvSpPr>
            <a:spLocks noGrp="1"/>
          </p:cNvSpPr>
          <p:nvPr>
            <p:ph idx="1"/>
          </p:nvPr>
        </p:nvSpPr>
        <p:spPr>
          <a:xfrm>
            <a:off x="224971" y="1600200"/>
            <a:ext cx="6058377" cy="4525963"/>
          </a:xfrm>
        </p:spPr>
        <p:txBody>
          <a:bodyPr>
            <a:normAutofit/>
          </a:bodyPr>
          <a:lstStyle/>
          <a:p>
            <a:endParaRPr lang="en-GB" dirty="0" smtClean="0"/>
          </a:p>
          <a:p>
            <a:pPr marL="0" indent="0">
              <a:buNone/>
            </a:pPr>
            <a:r>
              <a:rPr lang="en-GB" dirty="0" smtClean="0"/>
              <a:t>The  critical window of risk and of opportunity</a:t>
            </a:r>
          </a:p>
          <a:p>
            <a:pPr marL="0" indent="0">
              <a:buNone/>
            </a:pPr>
            <a:endParaRPr lang="en-GB" sz="1400" dirty="0" smtClean="0"/>
          </a:p>
          <a:p>
            <a:pPr>
              <a:buFont typeface="Arial" pitchFamily="34" charset="0"/>
              <a:buChar char="•"/>
            </a:pPr>
            <a:r>
              <a:rPr lang="en-GB" sz="2800" dirty="0" smtClean="0"/>
              <a:t>Most direct obstetric maternal deaths</a:t>
            </a:r>
          </a:p>
          <a:p>
            <a:pPr>
              <a:buFont typeface="Arial" pitchFamily="34" charset="0"/>
              <a:buChar char="•"/>
            </a:pPr>
            <a:r>
              <a:rPr lang="en-GB" sz="2800" dirty="0" smtClean="0"/>
              <a:t>Around half of stillbirths (1.2 million)</a:t>
            </a:r>
          </a:p>
          <a:p>
            <a:pPr>
              <a:buFont typeface="Arial" pitchFamily="34" charset="0"/>
              <a:buChar char="•"/>
            </a:pPr>
            <a:r>
              <a:rPr lang="en-GB" sz="2800" dirty="0" smtClean="0"/>
              <a:t>Around half of newborn deaths, 1 million babies dying on their birth day </a:t>
            </a:r>
          </a:p>
          <a:p>
            <a:pPr lvl="1"/>
            <a:endParaRPr lang="en-GB" dirty="0" smtClean="0"/>
          </a:p>
          <a:p>
            <a:endParaRPr lang="en-GB" dirty="0"/>
          </a:p>
        </p:txBody>
      </p:sp>
      <p:sp>
        <p:nvSpPr>
          <p:cNvPr id="4" name="Oval 3"/>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1</a:t>
            </a:r>
            <a:endParaRPr lang="en-GB" sz="1600" b="1" dirty="0">
              <a:solidFill>
                <a:srgbClr val="FFFFFF"/>
              </a:solidFill>
              <a:latin typeface="Arial" pitchFamily="34" charset="0"/>
              <a:cs typeface="Arial" pitchFamily="34" charset="0"/>
            </a:endParaRPr>
          </a:p>
        </p:txBody>
      </p:sp>
      <p:pic>
        <p:nvPicPr>
          <p:cNvPr id="5" name="Picture 3" descr="C:\Users\Joy\Desktop\Picture1.png"/>
          <p:cNvPicPr>
            <a:picLocks noChangeAspect="1" noChangeArrowheads="1"/>
          </p:cNvPicPr>
          <p:nvPr/>
        </p:nvPicPr>
        <p:blipFill>
          <a:blip r:embed="rId2" cstate="print"/>
          <a:srcRect/>
          <a:stretch>
            <a:fillRect/>
          </a:stretch>
        </p:blipFill>
        <p:spPr bwMode="auto">
          <a:xfrm>
            <a:off x="6396324" y="2380344"/>
            <a:ext cx="2290476" cy="2943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989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Owner\Desktop\Save the Children\Stillbirth Series\photos\photos used in Series\10TL_7495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573808"/>
            <a:ext cx="7983416" cy="5732463"/>
          </a:xfrm>
          <a:prstGeom prst="rect">
            <a:avLst/>
          </a:prstGeom>
          <a:noFill/>
          <a:ln w="9525">
            <a:noFill/>
            <a:miter lim="800000"/>
            <a:headEnd/>
            <a:tailEnd/>
          </a:ln>
        </p:spPr>
      </p:pic>
      <p:sp>
        <p:nvSpPr>
          <p:cNvPr id="47106" name="TextBox 3"/>
          <p:cNvSpPr txBox="1">
            <a:spLocks noChangeArrowheads="1"/>
          </p:cNvSpPr>
          <p:nvPr/>
        </p:nvSpPr>
        <p:spPr bwMode="auto">
          <a:xfrm>
            <a:off x="0" y="6381751"/>
            <a:ext cx="9144000" cy="600075"/>
          </a:xfrm>
          <a:prstGeom prst="rect">
            <a:avLst/>
          </a:prstGeom>
          <a:noFill/>
          <a:ln w="9525">
            <a:noFill/>
            <a:miter lim="800000"/>
            <a:headEnd/>
            <a:tailEnd/>
          </a:ln>
        </p:spPr>
        <p:txBody>
          <a:bodyPr>
            <a:spAutoFit/>
          </a:bodyPr>
          <a:lstStyle/>
          <a:p>
            <a:pPr defTabSz="914400" fontAlgn="base">
              <a:spcBef>
                <a:spcPct val="0"/>
              </a:spcBef>
              <a:spcAft>
                <a:spcPct val="0"/>
              </a:spcAft>
            </a:pPr>
            <a:r>
              <a:rPr lang="en-US" sz="1100">
                <a:solidFill>
                  <a:srgbClr val="000000"/>
                </a:solidFill>
                <a:latin typeface="Calibri" pitchFamily="34" charset="0"/>
                <a:cs typeface="Calibri" pitchFamily="34" charset="0"/>
              </a:rPr>
              <a:t>Source: Pattinson R, Kerber K, Buchmann E, et al, for The Lancet’s Stillbirths Series steering committee. Stillbirths: how can health systems deliver for mothers and babies? </a:t>
            </a:r>
            <a:r>
              <a:rPr lang="en-US" sz="1100" i="1">
                <a:solidFill>
                  <a:srgbClr val="000000"/>
                </a:solidFill>
                <a:latin typeface="Calibri" pitchFamily="34" charset="0"/>
                <a:cs typeface="Calibri" pitchFamily="34" charset="0"/>
              </a:rPr>
              <a:t>Lancet</a:t>
            </a:r>
            <a:r>
              <a:rPr lang="en-US" sz="1100">
                <a:solidFill>
                  <a:srgbClr val="000000"/>
                </a:solidFill>
                <a:latin typeface="Calibri" pitchFamily="34" charset="0"/>
                <a:cs typeface="Calibri" pitchFamily="34" charset="0"/>
              </a:rPr>
              <a:t> 2011; published online April 14. DOI:10.1016/S0140-6736(10)62306-9.</a:t>
            </a:r>
          </a:p>
          <a:p>
            <a:pPr defTabSz="914400" fontAlgn="base">
              <a:spcBef>
                <a:spcPct val="0"/>
              </a:spcBef>
              <a:spcAft>
                <a:spcPct val="0"/>
              </a:spcAft>
            </a:pPr>
            <a:endParaRPr lang="en-US" sz="1100">
              <a:solidFill>
                <a:srgbClr val="000000"/>
              </a:solidFill>
              <a:latin typeface="Calibri" pitchFamily="34" charset="0"/>
              <a:cs typeface="Calibri" pitchFamily="34" charset="0"/>
            </a:endParaRPr>
          </a:p>
        </p:txBody>
      </p:sp>
      <p:sp>
        <p:nvSpPr>
          <p:cNvPr id="6" name="TextBox 5"/>
          <p:cNvSpPr txBox="1"/>
          <p:nvPr/>
        </p:nvSpPr>
        <p:spPr>
          <a:xfrm>
            <a:off x="4397" y="5170489"/>
            <a:ext cx="9139603" cy="1165225"/>
          </a:xfrm>
          <a:prstGeom prst="rect">
            <a:avLst/>
          </a:prstGeom>
          <a:solidFill>
            <a:schemeClr val="accent2">
              <a:lumMod val="20000"/>
              <a:lumOff val="80000"/>
            </a:schemeClr>
          </a:solidFill>
          <a:ln w="6350">
            <a:solidFill>
              <a:schemeClr val="accent2">
                <a:lumMod val="75000"/>
              </a:schemeClr>
            </a:solidFill>
          </a:ln>
        </p:spPr>
        <p:txBody>
          <a:bodyPr>
            <a:spAutoFit/>
          </a:bodyPr>
          <a:lstStyle/>
          <a:p>
            <a:pPr defTabSz="914400" eaLnBrk="0" fontAlgn="base" hangingPunct="0">
              <a:spcBef>
                <a:spcPct val="20000"/>
              </a:spcBef>
              <a:spcAft>
                <a:spcPct val="0"/>
              </a:spcAft>
            </a:pPr>
            <a:r>
              <a:rPr lang="en-US" sz="2000" b="1" dirty="0">
                <a:solidFill>
                  <a:srgbClr val="333399">
                    <a:lumMod val="75000"/>
                  </a:srgbClr>
                </a:solidFill>
                <a:latin typeface="Calibri" pitchFamily="34" charset="0"/>
                <a:cs typeface="Calibri" pitchFamily="34" charset="0"/>
              </a:rPr>
              <a:t>Deaths prevented:        </a:t>
            </a:r>
            <a:r>
              <a:rPr lang="en-US" sz="2000" b="1" dirty="0" smtClean="0">
                <a:solidFill>
                  <a:srgbClr val="333399">
                    <a:lumMod val="75000"/>
                  </a:srgbClr>
                </a:solidFill>
                <a:latin typeface="Calibri" pitchFamily="34" charset="0"/>
                <a:cs typeface="Calibri" pitchFamily="34" charset="0"/>
              </a:rPr>
              <a:t>	Stillbirths </a:t>
            </a:r>
            <a:r>
              <a:rPr lang="en-US" sz="2000" b="1" dirty="0">
                <a:solidFill>
                  <a:srgbClr val="333399">
                    <a:lumMod val="75000"/>
                  </a:srgbClr>
                </a:solidFill>
                <a:latin typeface="Calibri" pitchFamily="34" charset="0"/>
                <a:cs typeface="Calibri" pitchFamily="34" charset="0"/>
              </a:rPr>
              <a:t>1.1 million (</a:t>
            </a:r>
            <a:r>
              <a:rPr lang="en-US" sz="2000" b="1" dirty="0" smtClean="0">
                <a:solidFill>
                  <a:srgbClr val="333399">
                    <a:lumMod val="75000"/>
                  </a:srgbClr>
                </a:solidFill>
                <a:latin typeface="Calibri" pitchFamily="34" charset="0"/>
                <a:cs typeface="Calibri" pitchFamily="34" charset="0"/>
              </a:rPr>
              <a:t>45%)          </a:t>
            </a:r>
            <a:endParaRPr lang="en-US" sz="2000" b="1" dirty="0">
              <a:solidFill>
                <a:srgbClr val="333399">
                  <a:lumMod val="75000"/>
                </a:srgbClr>
              </a:solidFill>
              <a:latin typeface="Calibri" pitchFamily="34" charset="0"/>
              <a:cs typeface="Calibri" pitchFamily="34" charset="0"/>
            </a:endParaRPr>
          </a:p>
          <a:p>
            <a:pPr defTabSz="914400" eaLnBrk="0" fontAlgn="base" hangingPunct="0">
              <a:spcBef>
                <a:spcPct val="20000"/>
              </a:spcBef>
              <a:spcAft>
                <a:spcPct val="0"/>
              </a:spcAft>
            </a:pPr>
            <a:r>
              <a:rPr lang="en-US" sz="2000" b="1" dirty="0">
                <a:solidFill>
                  <a:srgbClr val="333399">
                    <a:lumMod val="75000"/>
                  </a:srgbClr>
                </a:solidFill>
                <a:latin typeface="Calibri" pitchFamily="34" charset="0"/>
                <a:cs typeface="Calibri" pitchFamily="34" charset="0"/>
              </a:rPr>
              <a:t>		</a:t>
            </a:r>
            <a:r>
              <a:rPr lang="en-US" sz="2000" b="1" dirty="0" smtClean="0">
                <a:solidFill>
                  <a:srgbClr val="333399">
                    <a:lumMod val="75000"/>
                  </a:srgbClr>
                </a:solidFill>
                <a:latin typeface="Calibri" pitchFamily="34" charset="0"/>
                <a:cs typeface="Calibri" pitchFamily="34" charset="0"/>
              </a:rPr>
              <a:t>	Newborn </a:t>
            </a:r>
            <a:r>
              <a:rPr lang="en-US" sz="2000" b="1" dirty="0">
                <a:solidFill>
                  <a:srgbClr val="333399">
                    <a:lumMod val="75000"/>
                  </a:srgbClr>
                </a:solidFill>
                <a:latin typeface="Calibri" pitchFamily="34" charset="0"/>
                <a:cs typeface="Calibri" pitchFamily="34" charset="0"/>
              </a:rPr>
              <a:t>deaths 1.4 </a:t>
            </a:r>
            <a:r>
              <a:rPr lang="en-US" sz="2000" b="1" dirty="0" smtClean="0">
                <a:solidFill>
                  <a:srgbClr val="333399">
                    <a:lumMod val="75000"/>
                  </a:srgbClr>
                </a:solidFill>
                <a:latin typeface="Calibri" pitchFamily="34" charset="0"/>
                <a:cs typeface="Calibri" pitchFamily="34" charset="0"/>
              </a:rPr>
              <a:t>million (43%)              </a:t>
            </a:r>
            <a:endParaRPr lang="en-US" sz="2000" b="1" dirty="0">
              <a:solidFill>
                <a:srgbClr val="333399">
                  <a:lumMod val="75000"/>
                </a:srgbClr>
              </a:solidFill>
              <a:latin typeface="Calibri" pitchFamily="34" charset="0"/>
              <a:cs typeface="Calibri" pitchFamily="34" charset="0"/>
            </a:endParaRPr>
          </a:p>
          <a:p>
            <a:pPr defTabSz="914400" eaLnBrk="0" fontAlgn="base" hangingPunct="0">
              <a:spcBef>
                <a:spcPct val="20000"/>
              </a:spcBef>
              <a:spcAft>
                <a:spcPct val="0"/>
              </a:spcAft>
            </a:pPr>
            <a:r>
              <a:rPr lang="en-US" sz="2000" b="1" dirty="0">
                <a:solidFill>
                  <a:srgbClr val="333399">
                    <a:lumMod val="75000"/>
                  </a:srgbClr>
                </a:solidFill>
                <a:latin typeface="Calibri" pitchFamily="34" charset="0"/>
                <a:cs typeface="Calibri" pitchFamily="34" charset="0"/>
              </a:rPr>
              <a:t>			Maternal deaths 201,000 (54</a:t>
            </a:r>
            <a:r>
              <a:rPr lang="en-US" sz="2000" b="1" dirty="0" smtClean="0">
                <a:solidFill>
                  <a:srgbClr val="333399">
                    <a:lumMod val="75000"/>
                  </a:srgbClr>
                </a:solidFill>
                <a:latin typeface="Calibri" pitchFamily="34" charset="0"/>
                <a:cs typeface="Calibri" pitchFamily="34" charset="0"/>
              </a:rPr>
              <a:t>%)    </a:t>
            </a:r>
            <a:endParaRPr lang="en-US" sz="2000" b="1" dirty="0">
              <a:solidFill>
                <a:srgbClr val="333399">
                  <a:lumMod val="75000"/>
                </a:srgbClr>
              </a:solidFill>
              <a:latin typeface="Calibri" pitchFamily="34" charset="0"/>
              <a:cs typeface="Calibri" pitchFamily="34" charset="0"/>
            </a:endParaRPr>
          </a:p>
        </p:txBody>
      </p:sp>
      <p:sp>
        <p:nvSpPr>
          <p:cNvPr id="7" name="TextBox 6"/>
          <p:cNvSpPr txBox="1"/>
          <p:nvPr/>
        </p:nvSpPr>
        <p:spPr>
          <a:xfrm>
            <a:off x="4397" y="6362701"/>
            <a:ext cx="9139603" cy="492125"/>
          </a:xfrm>
          <a:prstGeom prst="rect">
            <a:avLst/>
          </a:prstGeom>
          <a:solidFill>
            <a:schemeClr val="accent2">
              <a:lumMod val="75000"/>
            </a:schemeClr>
          </a:solidFill>
          <a:ln w="38100">
            <a:solidFill>
              <a:schemeClr val="accent2">
                <a:lumMod val="75000"/>
              </a:schemeClr>
            </a:solidFill>
          </a:ln>
        </p:spPr>
        <p:txBody>
          <a:bodyPr>
            <a:spAutoFit/>
          </a:bodyPr>
          <a:lstStyle/>
          <a:p>
            <a:pPr algn="ctr" defTabSz="914400" eaLnBrk="0" fontAlgn="base" hangingPunct="0">
              <a:spcBef>
                <a:spcPct val="20000"/>
              </a:spcBef>
              <a:spcAft>
                <a:spcPct val="0"/>
              </a:spcAft>
              <a:defRPr/>
            </a:pPr>
            <a:r>
              <a:rPr lang="en-US" sz="2600" b="1" kern="0" dirty="0">
                <a:solidFill>
                  <a:srgbClr val="FFFFFF"/>
                </a:solidFill>
                <a:latin typeface="Calibri" pitchFamily="34" charset="0"/>
                <a:ea typeface="ＭＳ Ｐゴシック" pitchFamily="1" charset="-128"/>
                <a:cs typeface="Calibri" pitchFamily="34" charset="0"/>
              </a:rPr>
              <a:t>TRIPLE RETURN ON INVESTMENT</a:t>
            </a:r>
          </a:p>
        </p:txBody>
      </p:sp>
      <p:sp>
        <p:nvSpPr>
          <p:cNvPr id="9" name="Rectangle 12"/>
          <p:cNvSpPr>
            <a:spLocks noChangeArrowheads="1"/>
          </p:cNvSpPr>
          <p:nvPr/>
        </p:nvSpPr>
        <p:spPr bwMode="auto">
          <a:xfrm>
            <a:off x="2312377" y="3997325"/>
            <a:ext cx="1395046" cy="655638"/>
          </a:xfrm>
          <a:prstGeom prst="rect">
            <a:avLst/>
          </a:prstGeom>
          <a:solidFill>
            <a:schemeClr val="bg1"/>
          </a:solidFill>
          <a:ln w="57150" algn="ctr">
            <a:noFill/>
            <a:round/>
            <a:headEnd/>
            <a:tailEnd/>
          </a:ln>
        </p:spPr>
        <p:txBody>
          <a:bodyPr/>
          <a:lstStyle/>
          <a:p>
            <a:pPr algn="ctr" defTabSz="914400" fontAlgn="base">
              <a:spcBef>
                <a:spcPct val="0"/>
              </a:spcBef>
              <a:spcAft>
                <a:spcPct val="0"/>
              </a:spcAft>
              <a:defRPr/>
            </a:pPr>
            <a:r>
              <a:rPr lang="en-GB" sz="1600" b="1" dirty="0">
                <a:solidFill>
                  <a:srgbClr val="2D2D8A">
                    <a:lumMod val="75000"/>
                  </a:srgbClr>
                </a:solidFill>
                <a:latin typeface="Calibri" pitchFamily="34" charset="0"/>
                <a:cs typeface="Calibri" pitchFamily="34" charset="0"/>
              </a:rPr>
              <a:t>Basic </a:t>
            </a:r>
          </a:p>
          <a:p>
            <a:pPr algn="ctr" defTabSz="914400" fontAlgn="base">
              <a:spcBef>
                <a:spcPct val="0"/>
              </a:spcBef>
              <a:spcAft>
                <a:spcPct val="0"/>
              </a:spcAft>
              <a:defRPr/>
            </a:pPr>
            <a:r>
              <a:rPr lang="en-GB" sz="1600" b="1" dirty="0">
                <a:solidFill>
                  <a:srgbClr val="2D2D8A">
                    <a:lumMod val="75000"/>
                  </a:srgbClr>
                </a:solidFill>
                <a:latin typeface="Calibri" pitchFamily="34" charset="0"/>
                <a:cs typeface="Calibri" pitchFamily="34" charset="0"/>
              </a:rPr>
              <a:t>antenatal</a:t>
            </a:r>
          </a:p>
        </p:txBody>
      </p:sp>
      <p:sp>
        <p:nvSpPr>
          <p:cNvPr id="10" name="Rectangle 12"/>
          <p:cNvSpPr>
            <a:spLocks noChangeArrowheads="1"/>
          </p:cNvSpPr>
          <p:nvPr/>
        </p:nvSpPr>
        <p:spPr bwMode="auto">
          <a:xfrm>
            <a:off x="3762506" y="3996531"/>
            <a:ext cx="1994388" cy="657225"/>
          </a:xfrm>
          <a:prstGeom prst="rect">
            <a:avLst/>
          </a:prstGeom>
          <a:solidFill>
            <a:schemeClr val="bg1"/>
          </a:solidFill>
          <a:ln w="57150" algn="ctr">
            <a:noFill/>
            <a:round/>
            <a:headEnd/>
            <a:tailEnd/>
          </a:ln>
        </p:spPr>
        <p:txBody>
          <a:bodyPr/>
          <a:lstStyle/>
          <a:p>
            <a:pPr algn="ctr" defTabSz="914400" fontAlgn="base">
              <a:spcBef>
                <a:spcPct val="0"/>
              </a:spcBef>
              <a:spcAft>
                <a:spcPct val="0"/>
              </a:spcAft>
              <a:defRPr/>
            </a:pPr>
            <a:r>
              <a:rPr lang="en-GB" sz="1600" b="1" dirty="0">
                <a:solidFill>
                  <a:srgbClr val="2D2D8A">
                    <a:lumMod val="75000"/>
                  </a:srgbClr>
                </a:solidFill>
                <a:latin typeface="Calibri" pitchFamily="34" charset="0"/>
                <a:cs typeface="Calibri" pitchFamily="34" charset="0"/>
              </a:rPr>
              <a:t>Advanced </a:t>
            </a:r>
          </a:p>
          <a:p>
            <a:pPr algn="ctr" defTabSz="914400" fontAlgn="base">
              <a:spcBef>
                <a:spcPct val="0"/>
              </a:spcBef>
              <a:spcAft>
                <a:spcPct val="0"/>
              </a:spcAft>
              <a:defRPr/>
            </a:pPr>
            <a:r>
              <a:rPr lang="en-GB" sz="1600" b="1" dirty="0">
                <a:solidFill>
                  <a:srgbClr val="2D2D8A">
                    <a:lumMod val="75000"/>
                  </a:srgbClr>
                </a:solidFill>
                <a:latin typeface="Calibri" pitchFamily="34" charset="0"/>
                <a:cs typeface="Calibri" pitchFamily="34" charset="0"/>
              </a:rPr>
              <a:t>antenatal</a:t>
            </a:r>
          </a:p>
        </p:txBody>
      </p:sp>
      <p:sp>
        <p:nvSpPr>
          <p:cNvPr id="4" name="Right Bracket 3"/>
          <p:cNvSpPr/>
          <p:nvPr/>
        </p:nvSpPr>
        <p:spPr bwMode="auto">
          <a:xfrm rot="16200000" flipV="1">
            <a:off x="2988835" y="3934375"/>
            <a:ext cx="71438" cy="1365738"/>
          </a:xfrm>
          <a:prstGeom prst="rightBracke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000000"/>
              </a:solidFill>
              <a:latin typeface="Calibri" pitchFamily="34" charset="0"/>
              <a:ea typeface="ＭＳ Ｐゴシック" pitchFamily="1" charset="-128"/>
              <a:cs typeface="Calibri" pitchFamily="34" charset="0"/>
            </a:endParaRPr>
          </a:p>
        </p:txBody>
      </p:sp>
      <p:sp>
        <p:nvSpPr>
          <p:cNvPr id="13" name="Right Bracket 12"/>
          <p:cNvSpPr/>
          <p:nvPr/>
        </p:nvSpPr>
        <p:spPr bwMode="auto">
          <a:xfrm rot="16200000" flipV="1">
            <a:off x="4691743" y="3604153"/>
            <a:ext cx="71437" cy="1929911"/>
          </a:xfrm>
          <a:prstGeom prst="rightBracke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000000"/>
              </a:solidFill>
              <a:latin typeface="Calibri" pitchFamily="34" charset="0"/>
              <a:ea typeface="ＭＳ Ｐゴシック" pitchFamily="1" charset="-128"/>
              <a:cs typeface="Calibri" pitchFamily="34" charset="0"/>
            </a:endParaRPr>
          </a:p>
        </p:txBody>
      </p:sp>
      <p:sp>
        <p:nvSpPr>
          <p:cNvPr id="14" name="Right Bracket 13"/>
          <p:cNvSpPr/>
          <p:nvPr/>
        </p:nvSpPr>
        <p:spPr bwMode="auto">
          <a:xfrm rot="16200000" flipV="1">
            <a:off x="6725567" y="-14105"/>
            <a:ext cx="71437" cy="1928446"/>
          </a:xfrm>
          <a:prstGeom prst="rightBracke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000000"/>
              </a:solidFill>
              <a:latin typeface="Calibri" pitchFamily="34" charset="0"/>
              <a:ea typeface="ＭＳ Ｐゴシック" pitchFamily="1" charset="-128"/>
              <a:cs typeface="Calibri" pitchFamily="34" charset="0"/>
            </a:endParaRPr>
          </a:p>
        </p:txBody>
      </p:sp>
      <p:sp>
        <p:nvSpPr>
          <p:cNvPr id="8" name="Rectangle 12"/>
          <p:cNvSpPr>
            <a:spLocks noChangeArrowheads="1"/>
          </p:cNvSpPr>
          <p:nvPr/>
        </p:nvSpPr>
        <p:spPr bwMode="auto">
          <a:xfrm>
            <a:off x="6011871" y="466959"/>
            <a:ext cx="2391508" cy="368300"/>
          </a:xfrm>
          <a:prstGeom prst="rect">
            <a:avLst/>
          </a:prstGeom>
          <a:solidFill>
            <a:schemeClr val="bg1"/>
          </a:solidFill>
          <a:ln w="57150" algn="ctr">
            <a:noFill/>
            <a:round/>
            <a:headEnd/>
            <a:tailEnd/>
          </a:ln>
        </p:spPr>
        <p:txBody>
          <a:bodyPr/>
          <a:lstStyle/>
          <a:p>
            <a:pPr algn="ctr" defTabSz="914400" fontAlgn="base">
              <a:spcBef>
                <a:spcPct val="0"/>
              </a:spcBef>
              <a:spcAft>
                <a:spcPct val="0"/>
              </a:spcAft>
              <a:defRPr/>
            </a:pPr>
            <a:r>
              <a:rPr lang="en-GB" sz="2000" b="1" dirty="0">
                <a:solidFill>
                  <a:srgbClr val="2D2D8A">
                    <a:lumMod val="75000"/>
                  </a:srgbClr>
                </a:solidFill>
                <a:latin typeface="Calibri" pitchFamily="34" charset="0"/>
                <a:cs typeface="Calibri" pitchFamily="34" charset="0"/>
              </a:rPr>
              <a:t>Childbirth care</a:t>
            </a:r>
          </a:p>
        </p:txBody>
      </p:sp>
      <p:sp>
        <p:nvSpPr>
          <p:cNvPr id="15" name="Title 1"/>
          <p:cNvSpPr>
            <a:spLocks noGrp="1"/>
          </p:cNvSpPr>
          <p:nvPr>
            <p:ph type="title"/>
          </p:nvPr>
        </p:nvSpPr>
        <p:spPr>
          <a:xfrm>
            <a:off x="4397" y="16701"/>
            <a:ext cx="9139603" cy="553663"/>
          </a:xfrm>
        </p:spPr>
        <p:txBody>
          <a:bodyPr/>
          <a:lstStyle/>
          <a:p>
            <a:pPr marL="346075" indent="-346075" algn="ctr">
              <a:spcBef>
                <a:spcPts val="0"/>
              </a:spcBef>
              <a:spcAft>
                <a:spcPts val="0"/>
              </a:spcAft>
            </a:pPr>
            <a:r>
              <a:rPr lang="en-US" sz="2400" dirty="0" smtClean="0">
                <a:solidFill>
                  <a:srgbClr val="302B67"/>
                </a:solidFill>
                <a:latin typeface="Calibri" pitchFamily="34" charset="0"/>
                <a:cs typeface="Calibri" pitchFamily="34" charset="0"/>
              </a:rPr>
              <a:t> Care at birth, analysis from The Lancet Stillbirth series</a:t>
            </a:r>
            <a:endParaRPr lang="en-US" sz="2400" dirty="0">
              <a:solidFill>
                <a:srgbClr val="302B67"/>
              </a:solidFill>
              <a:latin typeface="Calibri" pitchFamily="34" charset="0"/>
              <a:cs typeface="Calibri" pitchFamily="34" charset="0"/>
            </a:endParaRPr>
          </a:p>
        </p:txBody>
      </p:sp>
      <p:sp>
        <p:nvSpPr>
          <p:cNvPr id="16" name="Oval 15"/>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1</a:t>
            </a:r>
            <a:endParaRPr lang="en-GB"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58419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ct 61" hidden="1"/>
          <p:cNvGraphicFramePr>
            <a:graphicFrameLocks noChangeAspect="1"/>
          </p:cNvGraphicFramePr>
          <p:nvPr>
            <p:custDataLst>
              <p:tags r:id="rId2"/>
            </p:custDataLst>
          </p:nvPr>
        </p:nvGraphicFramePr>
        <p:xfrm>
          <a:off x="0" y="163826"/>
          <a:ext cx="151165" cy="151165"/>
        </p:xfrm>
        <a:graphic>
          <a:graphicData uri="http://schemas.openxmlformats.org/presentationml/2006/ole">
            <mc:AlternateContent xmlns:mc="http://schemas.openxmlformats.org/markup-compatibility/2006">
              <mc:Choice xmlns:v="urn:schemas-microsoft-com:vml" Requires="v">
                <p:oleObj spid="_x0000_s1038" name="think-cell Slide" r:id="rId6" imgW="360" imgH="360" progId="">
                  <p:embed/>
                </p:oleObj>
              </mc:Choice>
              <mc:Fallback>
                <p:oleObj name="think-cell Slide" r:id="rId6" imgW="360" imgH="36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3826"/>
                        <a:ext cx="151165" cy="1511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itle 1"/>
          <p:cNvSpPr>
            <a:spLocks noGrp="1"/>
          </p:cNvSpPr>
          <p:nvPr>
            <p:ph type="title"/>
            <p:custDataLst>
              <p:tags r:id="rId3"/>
            </p:custDataLst>
          </p:nvPr>
        </p:nvSpPr>
        <p:spPr>
          <a:xfrm>
            <a:off x="245772" y="209204"/>
            <a:ext cx="8274050" cy="527211"/>
          </a:xfrm>
        </p:spPr>
        <p:txBody>
          <a:bodyPr>
            <a:normAutofit fontScale="90000"/>
          </a:bodyPr>
          <a:lstStyle/>
          <a:p>
            <a:r>
              <a:rPr lang="en-US" sz="3200" dirty="0" smtClean="0">
                <a:solidFill>
                  <a:schemeClr val="accent5">
                    <a:lumMod val="75000"/>
                  </a:schemeClr>
                </a:solidFill>
              </a:rPr>
              <a:t>Outline</a:t>
            </a:r>
            <a:endParaRPr lang="en-US" sz="3200" dirty="0">
              <a:solidFill>
                <a:schemeClr val="accent5">
                  <a:lumMod val="75000"/>
                </a:schemeClr>
              </a:solidFill>
            </a:endParaRPr>
          </a:p>
        </p:txBody>
      </p:sp>
      <p:sp>
        <p:nvSpPr>
          <p:cNvPr id="2" name="Rectangle 1"/>
          <p:cNvSpPr/>
          <p:nvPr/>
        </p:nvSpPr>
        <p:spPr>
          <a:xfrm>
            <a:off x="725832" y="910572"/>
            <a:ext cx="8018753" cy="4462760"/>
          </a:xfrm>
          <a:prstGeom prst="rect">
            <a:avLst/>
          </a:prstGeom>
        </p:spPr>
        <p:txBody>
          <a:bodyPr wrap="square" lIns="72000" rIns="72000">
            <a:spAutoFit/>
          </a:bodyPr>
          <a:lstStyle/>
          <a:p>
            <a:pPr indent="-457200" defTabSz="870600">
              <a:buClr>
                <a:srgbClr val="FFFFFF"/>
              </a:buClr>
              <a:defRPr/>
            </a:pPr>
            <a:r>
              <a:rPr lang="en-US" sz="2400" b="1" dirty="0" smtClean="0">
                <a:solidFill>
                  <a:srgbClr val="1D0B2B"/>
                </a:solidFill>
              </a:rPr>
              <a:t>Why are 3 million newborns dying? Can we change?</a:t>
            </a:r>
          </a:p>
          <a:p>
            <a:pPr indent="-457200" defTabSz="870600">
              <a:buClr>
                <a:srgbClr val="FFFFFF"/>
              </a:buClr>
              <a:defRPr/>
            </a:pPr>
            <a:endParaRPr lang="en-US" sz="2400" b="1" dirty="0" smtClean="0">
              <a:solidFill>
                <a:srgbClr val="1D0B2B"/>
              </a:solidFill>
            </a:endParaRPr>
          </a:p>
          <a:p>
            <a:pPr indent="-457200" defTabSz="870600">
              <a:buClr>
                <a:srgbClr val="FFFFFF"/>
              </a:buClr>
              <a:defRPr/>
            </a:pPr>
            <a:r>
              <a:rPr lang="en-US" sz="2400" dirty="0" smtClean="0">
                <a:solidFill>
                  <a:srgbClr val="1D0B2B"/>
                </a:solidFill>
              </a:rPr>
              <a:t>Where do we want to be in 2035?</a:t>
            </a:r>
          </a:p>
          <a:p>
            <a:pPr marL="0" lvl="1" defTabSz="870600">
              <a:defRPr/>
            </a:pPr>
            <a:r>
              <a:rPr lang="en-US" sz="2000" i="1" dirty="0" smtClean="0">
                <a:solidFill>
                  <a:srgbClr val="1D0B2B"/>
                </a:solidFill>
              </a:rPr>
              <a:t>[Target setting and other analyses discussion]</a:t>
            </a:r>
          </a:p>
          <a:p>
            <a:pPr marL="0" lvl="1" defTabSz="870600">
              <a:defRPr/>
            </a:pPr>
            <a:endParaRPr lang="en-US" sz="2400" dirty="0" smtClean="0">
              <a:solidFill>
                <a:srgbClr val="1D0B2B"/>
              </a:solidFill>
            </a:endParaRPr>
          </a:p>
          <a:p>
            <a:pPr indent="-457200" defTabSz="870600">
              <a:buClr>
                <a:srgbClr val="FFFFFF"/>
              </a:buClr>
              <a:defRPr/>
            </a:pPr>
            <a:r>
              <a:rPr lang="en-US" sz="2400" dirty="0" smtClean="0">
                <a:solidFill>
                  <a:srgbClr val="1D0B2B"/>
                </a:solidFill>
              </a:rPr>
              <a:t>How can we change outcomes for Every Newborn in every country? </a:t>
            </a:r>
            <a:r>
              <a:rPr lang="en-US" sz="2000" i="1" dirty="0" smtClean="0">
                <a:solidFill>
                  <a:srgbClr val="1D0B2B"/>
                </a:solidFill>
              </a:rPr>
              <a:t>[Priority actions discussion]</a:t>
            </a:r>
            <a:endParaRPr lang="en-US" sz="2400" i="1" dirty="0" smtClean="0">
              <a:solidFill>
                <a:srgbClr val="1D0B2B"/>
              </a:solidFill>
            </a:endParaRPr>
          </a:p>
          <a:p>
            <a:pPr marL="0" lvl="1" defTabSz="870600">
              <a:defRPr/>
            </a:pPr>
            <a:endParaRPr lang="en-US" sz="2400" dirty="0" smtClean="0">
              <a:solidFill>
                <a:srgbClr val="1D0B2B"/>
              </a:solidFill>
            </a:endParaRPr>
          </a:p>
          <a:p>
            <a:pPr indent="-265113"/>
            <a:r>
              <a:rPr lang="en-US" sz="2400" dirty="0" smtClean="0">
                <a:solidFill>
                  <a:srgbClr val="1D0B2B"/>
                </a:solidFill>
              </a:rPr>
              <a:t>What is the </a:t>
            </a:r>
            <a:r>
              <a:rPr lang="en-US" sz="2400" i="1" dirty="0" smtClean="0">
                <a:solidFill>
                  <a:srgbClr val="1D0B2B"/>
                </a:solidFill>
              </a:rPr>
              <a:t>Every Newborn </a:t>
            </a:r>
            <a:r>
              <a:rPr lang="en-US" sz="2400" dirty="0" smtClean="0">
                <a:solidFill>
                  <a:srgbClr val="1D0B2B"/>
                </a:solidFill>
              </a:rPr>
              <a:t>Action Plan?</a:t>
            </a:r>
          </a:p>
          <a:p>
            <a:pPr indent="-265113"/>
            <a:endParaRPr lang="en-US" sz="2400" dirty="0" smtClean="0"/>
          </a:p>
          <a:p>
            <a:pPr indent="-265113"/>
            <a:r>
              <a:rPr lang="en-US" sz="2400" dirty="0" smtClean="0"/>
              <a:t>What is the process for building a Movement and a Plan? </a:t>
            </a:r>
          </a:p>
          <a:p>
            <a:pPr indent="-265113"/>
            <a:r>
              <a:rPr lang="en-US" sz="2400" dirty="0" smtClean="0"/>
              <a:t>Who needs to be involved? </a:t>
            </a:r>
            <a:r>
              <a:rPr lang="en-US" sz="2000" dirty="0" smtClean="0"/>
              <a:t>[</a:t>
            </a:r>
            <a:r>
              <a:rPr lang="en-US" sz="2000" i="1" dirty="0" smtClean="0">
                <a:solidFill>
                  <a:srgbClr val="1D0B2B"/>
                </a:solidFill>
              </a:rPr>
              <a:t>Discussion]</a:t>
            </a:r>
            <a:endParaRPr lang="en-US" sz="2400" dirty="0" smtClean="0"/>
          </a:p>
        </p:txBody>
      </p:sp>
      <p:sp>
        <p:nvSpPr>
          <p:cNvPr id="8" name="Oval 7"/>
          <p:cNvSpPr/>
          <p:nvPr/>
        </p:nvSpPr>
        <p:spPr bwMode="auto">
          <a:xfrm>
            <a:off x="245772" y="170520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2</a:t>
            </a:r>
            <a:endParaRPr lang="en-US" b="1" dirty="0">
              <a:solidFill>
                <a:srgbClr val="FFFFFF"/>
              </a:solidFill>
            </a:endParaRPr>
          </a:p>
        </p:txBody>
      </p:sp>
      <p:pic>
        <p:nvPicPr>
          <p:cNvPr id="11" name="Picture 2" descr="Shahnaz Gul,LHW, visits 6-day-old Naveed and mother in Muzzafargarh District, Pakistan. SC have trained a number of LHWs to be able to identify, screen and refer children in the community to Outpatient Therapeutic Programme sites.">
            <a:hlinkClick r:id="rId8"/>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4367047" y="6298664"/>
            <a:ext cx="1063077" cy="651851"/>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4" name="AutoShape 134" descr="data:image/jpeg;base64,/9j/4AAQSkZJRgABAQAAAQABAAD/2wCEAAkGBhMSERITEhQUEhQUGBQVFxgXFRUVFRcWFBQVFBgbFhcYGyYeHhojHRcVHy8gIycpLCwsFx40NTAqNSYrLCkBCQoKDgwOGg8PGSklHiUvLCwxLSwsKTUpLDAtLCkpKSwsKSwpLCwpLCksLCwsLCwsKSksKSwpKS4pKSksLCksKf/AABEIAHgAYAMBIgACEQEDEQH/xAAbAAABBQEBAAAAAAAAAAAAAAAFAAIDBAYBB//EADcQAAEDAgQEAwcCBQUAAAAAAAEAAhEDIQQFEjFBUWFxBiKBEzJCkaGx0cHwI1KC4fEUFTNicv/EABoBAAIDAQEAAAAAAAAAAAAAAAIFAQMEAAb/xAAkEQACAwACAgIBBQAAAAAAAAAAAQIDEQQhEjEiQVEFE2Fxof/aAAwDAQACEQMRAD8ALwnFqdpTmhMRWRhPASLUEzfO4llM32Lh9h+UE7FBay6qqVsvGJczHO2U/L7z+Q4dzw7IS7xBWOwY0difrKHUKJJkq42glFnMm308Q9p/T6or5LWTM8QVRuGEdiPsURwecsfY+Q9dj2P5QmphrKnUpwur5difb0i3gVNdLDYuuntWdy7OtENfdnPi38haNpBgi4Oya1WKxahDdTKmWM6W3ScnwoyrSglDJXQxcYpHtUFiQLzvF+zpOPE+Udz/AGWSw7ZKL+L8T/EpN6F3qTH6IXh5cbJRzJuVmfg9BwKlGvy+2FaVAQugQm0KRi6k0pdIaxHinKp43DSLK6wdQFXxFJw2uiiwJAhwiy0fhqvqplh+A27G/wB5QDEHcRdEPC7/AOKRza4fK/5TDiTangs59alVpqIXNKkaF3QnB5zBrVI5MCfqsel0LLY99GL8XsPt2k+7oAB4SCZE87i3VBaeDqPEavZjfcSZ9bdlLUbrax03LnR/MOMyI/YVnF5SSQ5uogwbHn0SSVinJyPSxplXFQ9gethsRTMtqOIHOyvYHM3x5t99wAQmDKy1rg0FskGSYjt06IllWUthrrOMEARb3pk9yVXNxaLKlJSxAzHZlUd5Wu09ZFwmYXBPd/yVn+jiBH9SIZrkvuhpveBsdzx5qozKQXEuY8EiPKfLYRz3UxcUumDOEm+0LU9sBxkNjzdOGqPlKL+H8S1tcFxDQGuN7b2EfNUP9pDGC0mdyfup8C2mWPBd5os3gQZF/qijaoPyQMqZWrwbw3AdO235U1NqHZCD/p6XRsegJA+iIsKdxl5LTzllfhNx/BEbJ9M3SqBR7bqWVp4zF55hBRrWHxGOUGXfqrOJxtIUwQb8RyS8bTLTwhvDff7T9Vl6LC4kuuBcDrwn8JFbV82j1NNzcIyfvAhgsQXuL3N1MvDeJ6gIjg/EoFjSczlIvHYIVlucUydJMOkgNAJdymI2Rao6md9Qj0+nNVSivtF8JN9pktfNRUfBoug+6RsOpkyFQpYo0qml92k2PNXy5gYLOMT8MlAcwzVrzoHnvFgbHrIsVygn0jnY4+zR5liKehul0yLjkVQy+nqjS28kTzJ90fdBqoIMcFqfCmEeXMdpOgOmfhsIPqLW6qyFW9FU7vFOX8M1VGiGtDR8IA+VlKGrpakE/Sw8pKTb1kQHBRVFYCY6kuIYOzfCGrQqMG5Et/8ATbhefYappN16myl+/wB/uywHjDBCliCWiA8B5H/YkgkdzwWLlw35DPgWtNwf9jMLTaDMdjxE7wUepeKWUxpFSoJ3mTP06lAcE6QFZfh28xKVS9juD6zoL4nPxWaYqvLu7gIMDpyCA4imLHkSfU8VZbQAHVUsW+ApiuyJvrCtVcC6f3C9F8O0NGGpDmNR/quvMqZLjYSvUclBFFjDuxoafQf3TLixxsU82WxRdhMcFNAhMIW4UsjDF17UypiGt3+SqVsyJsLfVEotkqDZadVA3MLGeNXa6jD8Okt9WmY+s+iOVHyquJwDatMsPOQdyCNj6cuKG2ryg19mzjr9uakYB2JdTUf+8uV7MsM6m4seIcL9HDm3p9eaH+wBNwPmk/jjyS7Gz33F9E9POncVKcQ6qQBN9uZ7BXst8L1HwXD2beo83oOHqtZleS06IkC53cbuPry7LXVxXLvMX+mey/Ot0p5JkWgBzxBGzd4PNx59EaNQtLXAxpJ7EQZn7+i6HyYb/hUMfV1N0NO9vTimkK1BYjBObm9YWwWcy0FwseI/UIk0hwkQR0QOjSgDopm1C11jH75IJRKnWn6K7nJkBTaUhSCMtIg8IR4mz04Oh7RrNZLg0TZokTLov0Rqq2Ag3jRg/wBE4EanVRpptF3FwcDIHIDzTyCCb6DRlKHiQ1gHVi14FyCBpuPhFiD27GVZ8L5rSGJDHsa01LU3RdruRkndVsJkYDB7c6GsmbBo1ENMExcidhfqFQrZa52mpRAIpnVHF2h0yL7W/wArMk/JB7iw9Mq4oNt7x5flcph797BTYPDscxtRl2vaHg9CJupagIs3c8f5Rz7pgms6M+HZAGltv5j+nfmq7MOHOL4jYN9FN7GAGjj844/5VpjOCHThjWxx/KjruU9QjZQGgoOE1tlxrSEklAQx4kEHihz8I1jvamSSC0kmYZ05CRJjdJJcEjHtpHFVn1HS5knQwnyxqO44N58ST3grgsBqqeSRAFrRcceGy6kqqfbYDb3DV5W6pQp1KbRqBgC1ocTM8okn1KssZ8+PqkkrcSZPs6xvH5J6SS4gbHFM3XElJB//2Q=="/>
          <p:cNvSpPr>
            <a:spLocks noChangeAspect="1" noChangeArrowheads="1"/>
          </p:cNvSpPr>
          <p:nvPr/>
        </p:nvSpPr>
        <p:spPr bwMode="auto">
          <a:xfrm>
            <a:off x="148142" y="26265"/>
            <a:ext cx="290238"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endParaRPr lang="en-GB" sz="1333">
              <a:solidFill>
                <a:srgbClr val="1D0B2B"/>
              </a:solidFill>
            </a:endParaRPr>
          </a:p>
        </p:txBody>
      </p:sp>
      <p:sp>
        <p:nvSpPr>
          <p:cNvPr id="7" name="Oval 6"/>
          <p:cNvSpPr/>
          <p:nvPr/>
        </p:nvSpPr>
        <p:spPr bwMode="auto">
          <a:xfrm>
            <a:off x="245772" y="95598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1</a:t>
            </a:r>
            <a:endParaRPr lang="en-US" b="1" dirty="0">
              <a:solidFill>
                <a:srgbClr val="FFFFFF"/>
              </a:solidFill>
            </a:endParaRPr>
          </a:p>
        </p:txBody>
      </p:sp>
      <p:sp>
        <p:nvSpPr>
          <p:cNvPr id="10" name="Oval 9"/>
          <p:cNvSpPr/>
          <p:nvPr/>
        </p:nvSpPr>
        <p:spPr bwMode="auto">
          <a:xfrm>
            <a:off x="245772" y="384736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4</a:t>
            </a:r>
          </a:p>
        </p:txBody>
      </p:sp>
      <p:sp>
        <p:nvSpPr>
          <p:cNvPr id="12" name="Oval 11"/>
          <p:cNvSpPr/>
          <p:nvPr/>
        </p:nvSpPr>
        <p:spPr bwMode="auto">
          <a:xfrm>
            <a:off x="278360" y="285789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3</a:t>
            </a:r>
            <a:endParaRPr lang="en-US" b="1" dirty="0">
              <a:solidFill>
                <a:srgbClr val="FFFFFF"/>
              </a:solidFill>
            </a:endParaRPr>
          </a:p>
        </p:txBody>
      </p:sp>
      <p:sp>
        <p:nvSpPr>
          <p:cNvPr id="13" name="Oval 12"/>
          <p:cNvSpPr/>
          <p:nvPr/>
        </p:nvSpPr>
        <p:spPr bwMode="auto">
          <a:xfrm>
            <a:off x="245772" y="448020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5</a:t>
            </a:r>
          </a:p>
        </p:txBody>
      </p:sp>
      <p:pic>
        <p:nvPicPr>
          <p:cNvPr id="16" name="Content Placeholder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7647141" y="121046"/>
            <a:ext cx="1496859" cy="1904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386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1" y="-58577"/>
            <a:ext cx="8097763" cy="868362"/>
          </a:xfrm>
        </p:spPr>
        <p:txBody>
          <a:bodyPr>
            <a:noAutofit/>
          </a:bodyPr>
          <a:lstStyle/>
          <a:p>
            <a:pPr algn="l"/>
            <a:r>
              <a:rPr lang="en-US" sz="3200" b="1" dirty="0" smtClean="0"/>
              <a:t>Commodities with high impact around birth</a:t>
            </a:r>
            <a:endParaRPr lang="en-US" sz="3200" b="1"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75" y="2874687"/>
            <a:ext cx="781835" cy="78183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t3.gstatic.com/images?q=tbn:ANd9GcRex3R2N2Qb_MfDDbm-ovQeB8hn8ZmIdhzIUyAO9LsxFaOPqwzt"/>
          <p:cNvPicPr/>
          <p:nvPr/>
        </p:nvPicPr>
        <p:blipFill>
          <a:blip r:embed="rId4" cstate="email">
            <a:extLst>
              <a:ext uri="{28A0092B-C50C-407E-A947-70E740481C1C}">
                <a14:useLocalDpi xmlns:a14="http://schemas.microsoft.com/office/drawing/2010/main"/>
              </a:ext>
            </a:extLst>
          </a:blip>
          <a:srcRect/>
          <a:stretch>
            <a:fillRect/>
          </a:stretch>
        </p:blipFill>
        <p:spPr bwMode="auto">
          <a:xfrm rot="8308946">
            <a:off x="213482" y="1083685"/>
            <a:ext cx="1013270" cy="1028204"/>
          </a:xfrm>
          <a:prstGeom prst="rect">
            <a:avLst/>
          </a:prstGeom>
          <a:noFill/>
          <a:ln>
            <a:noFill/>
          </a:ln>
        </p:spPr>
      </p:pic>
      <p:pic>
        <p:nvPicPr>
          <p:cNvPr id="14" name="Picture 13" descr="C:\Users\Owner\Desktop\Save the Children\Birth Asthyxia series\Image permissions\High res images\added after 21 July\NeoNatalie croppe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575" y="4809497"/>
            <a:ext cx="831984" cy="39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569" y="3888690"/>
            <a:ext cx="527845" cy="784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KMC_Malawi"/>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7440" y="5254945"/>
            <a:ext cx="502946" cy="922358"/>
          </a:xfrm>
          <a:prstGeom prst="ellipse">
            <a:avLst/>
          </a:prstGeom>
          <a:ln>
            <a:noFill/>
          </a:ln>
          <a:effectLst>
            <a:outerShdw blurRad="292100" dist="139700" dir="2700000" algn="tl" rotWithShape="0">
              <a:srgbClr val="333333">
                <a:alpha val="65000"/>
              </a:srgbClr>
            </a:outerShdw>
          </a:effectLst>
        </p:spPr>
      </p:pic>
      <p:pic>
        <p:nvPicPr>
          <p:cNvPr id="17" name="Picture 4" descr="http://t1.gstatic.com/images?q=tbn:ANd9GcTV2_mPZmp6typkZLC66B5xkvvaMT7FwnoyH6u55EbLbq4nrNTG:mnhtech.org/uploads/Chlorhexidine.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21440486">
            <a:off x="111051" y="1065475"/>
            <a:ext cx="515694" cy="8369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Documents and Settings\mmetzler\My Documents\My Pictures\Chlorhexidine\Chlorhexidine-bottle-tube.jpg"/>
          <p:cNvPicPr>
            <a:picLocks noChangeAspect="1" noChangeArrowheads="1"/>
          </p:cNvPicPr>
          <p:nvPr>
            <p:custDataLst>
              <p:tags r:id="rId1"/>
            </p:custDataLst>
          </p:nvPr>
        </p:nvPicPr>
        <p:blipFill rotWithShape="1">
          <a:blip r:embed="rId9" cstate="email">
            <a:extLst>
              <a:ext uri="{28A0092B-C50C-407E-A947-70E740481C1C}">
                <a14:useLocalDpi xmlns:a14="http://schemas.microsoft.com/office/drawing/2010/main"/>
              </a:ext>
            </a:extLst>
          </a:blip>
          <a:srcRect l="40753" t="70419" r="13807" b="6743"/>
          <a:stretch/>
        </p:blipFill>
        <p:spPr bwMode="auto">
          <a:xfrm rot="270134">
            <a:off x="-24841" y="2366328"/>
            <a:ext cx="956212" cy="3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8"/>
          <p:cNvSpPr txBox="1">
            <a:spLocks noChangeArrowheads="1"/>
          </p:cNvSpPr>
          <p:nvPr/>
        </p:nvSpPr>
        <p:spPr bwMode="auto">
          <a:xfrm>
            <a:off x="84575" y="6591180"/>
            <a:ext cx="87345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2555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FF953E"/>
              </a:buClr>
            </a:pPr>
            <a:r>
              <a:rPr lang="en-US" sz="1100" dirty="0" smtClean="0">
                <a:solidFill>
                  <a:srgbClr val="000000"/>
                </a:solidFill>
              </a:rPr>
              <a:t>Sources: Born Too Soon Chap 5 2012, Lawn J et al, </a:t>
            </a:r>
            <a:r>
              <a:rPr lang="en-US" sz="1100" dirty="0" err="1" smtClean="0">
                <a:solidFill>
                  <a:srgbClr val="000000"/>
                </a:solidFill>
              </a:rPr>
              <a:t>IJGO</a:t>
            </a:r>
            <a:r>
              <a:rPr lang="en-US" sz="1100" dirty="0" smtClean="0">
                <a:solidFill>
                  <a:srgbClr val="000000"/>
                </a:solidFill>
              </a:rPr>
              <a:t>, 2009</a:t>
            </a:r>
            <a:endParaRPr lang="en-US" sz="12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36524170"/>
              </p:ext>
            </p:extLst>
          </p:nvPr>
        </p:nvGraphicFramePr>
        <p:xfrm>
          <a:off x="1035320" y="662834"/>
          <a:ext cx="8005846" cy="5136643"/>
        </p:xfrm>
        <a:graphic>
          <a:graphicData uri="http://schemas.openxmlformats.org/drawingml/2006/table">
            <a:tbl>
              <a:tblPr firstRow="1" firstCol="1" bandRow="1"/>
              <a:tblGrid>
                <a:gridCol w="5060680"/>
                <a:gridCol w="2945166"/>
              </a:tblGrid>
              <a:tr h="0">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0" i="1" dirty="0">
                          <a:effectLst/>
                          <a:latin typeface="Calibri" panose="020F0502020204030204" pitchFamily="34" charset="0"/>
                          <a:ea typeface="Calibri" panose="020F0502020204030204" pitchFamily="34" charset="0"/>
                          <a:cs typeface="Times New Roman" panose="02020603050405020304" pitchFamily="18" charset="0"/>
                        </a:rPr>
                        <a:t>Estimated annual </a:t>
                      </a:r>
                      <a:r>
                        <a:rPr lang="en-US" sz="1600" b="0" i="1" dirty="0" smtClean="0">
                          <a:effectLst/>
                          <a:latin typeface="Calibri" panose="020F0502020204030204" pitchFamily="34" charset="0"/>
                          <a:ea typeface="Calibri" panose="020F0502020204030204" pitchFamily="34" charset="0"/>
                          <a:cs typeface="Times New Roman" panose="02020603050405020304" pitchFamily="18" charset="0"/>
                        </a:rPr>
                        <a:t>newborn lives </a:t>
                      </a:r>
                      <a:r>
                        <a:rPr lang="en-US" sz="1600" b="0" i="1" dirty="0">
                          <a:effectLst/>
                          <a:latin typeface="Calibri" panose="020F0502020204030204" pitchFamily="34" charset="0"/>
                          <a:ea typeface="Calibri" panose="020F0502020204030204" pitchFamily="34" charset="0"/>
                          <a:cs typeface="Times New Roman" panose="02020603050405020304" pitchFamily="18" charset="0"/>
                        </a:rPr>
                        <a:t>saved </a:t>
                      </a:r>
                      <a:r>
                        <a:rPr lang="en-US" sz="1600" b="0" i="1" dirty="0" smtClean="0">
                          <a:effectLst/>
                          <a:latin typeface="Calibri" panose="020F0502020204030204" pitchFamily="34" charset="0"/>
                          <a:ea typeface="Calibri" panose="020F0502020204030204" pitchFamily="34" charset="0"/>
                          <a:cs typeface="Times New Roman" panose="02020603050405020304" pitchFamily="18" charset="0"/>
                        </a:rPr>
                        <a:t>at </a:t>
                      </a:r>
                      <a:r>
                        <a:rPr lang="en-US" sz="1600" b="0" i="1" dirty="0">
                          <a:effectLst/>
                          <a:latin typeface="Calibri" panose="020F0502020204030204" pitchFamily="34" charset="0"/>
                          <a:ea typeface="Calibri" panose="020F0502020204030204" pitchFamily="34" charset="0"/>
                          <a:cs typeface="Times New Roman" panose="02020603050405020304" pitchFamily="18" charset="0"/>
                        </a:rPr>
                        <a:t>universal coverage</a:t>
                      </a: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Case management of neonatal sepsis *</a:t>
                      </a:r>
                    </a:p>
                  </a:txBody>
                  <a:tcPr marL="68580" marR="6858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500,000</a:t>
                      </a:r>
                    </a:p>
                  </a:txBody>
                  <a:tcPr marL="68580" marR="68580" marT="0" marB="0">
                    <a:lnL>
                      <a:noFill/>
                    </a:lnL>
                    <a:lnR>
                      <a:noFill/>
                    </a:lnR>
                    <a:lnT w="12700" cap="flat" cmpd="sng" algn="ctr">
                      <a:solidFill>
                        <a:schemeClr val="tx1"/>
                      </a:solidFill>
                      <a:prstDash val="solid"/>
                      <a:round/>
                      <a:headEnd type="none" w="med" len="med"/>
                      <a:tailEnd type="none" w="med" len="med"/>
                    </a:lnT>
                    <a:lnB>
                      <a:noFill/>
                    </a:lnB>
                  </a:tcPr>
                </a:tc>
              </a:tr>
              <a:tr h="0">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Chlorhexidine </a:t>
                      </a:r>
                      <a:r>
                        <a:rPr lang="en-US" sz="2000" dirty="0">
                          <a:effectLst/>
                          <a:latin typeface="Calibri" panose="020F0502020204030204" pitchFamily="34" charset="0"/>
                          <a:ea typeface="Calibri" panose="020F0502020204030204" pitchFamily="34" charset="0"/>
                          <a:cs typeface="Times New Roman" panose="02020603050405020304" pitchFamily="18" charset="0"/>
                        </a:rPr>
                        <a:t>umbilical cord cleaning *</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(cannot </a:t>
                      </a:r>
                      <a:r>
                        <a:rPr lang="en-US" sz="1400" dirty="0">
                          <a:effectLst/>
                          <a:latin typeface="Calibri" panose="020F0502020204030204" pitchFamily="34" charset="0"/>
                          <a:ea typeface="Calibri" panose="020F0502020204030204" pitchFamily="34" charset="0"/>
                          <a:cs typeface="Times New Roman" panose="02020603050405020304" pitchFamily="18" charset="0"/>
                        </a:rPr>
                        <a:t>yet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estimate in </a:t>
                      </a:r>
                      <a:r>
                        <a:rPr lang="en-US" sz="1400" dirty="0" err="1" smtClean="0">
                          <a:effectLst/>
                          <a:latin typeface="Calibri" panose="020F0502020204030204" pitchFamily="34" charset="0"/>
                          <a:ea typeface="Calibri" panose="020F0502020204030204" pitchFamily="34" charset="0"/>
                          <a:cs typeface="Times New Roman" panose="02020603050405020304" pitchFamily="18" charset="0"/>
                        </a:rPr>
                        <a:t>LiST</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0">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Antenatal corticosteroids for preterm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labour</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430,000</a:t>
                      </a:r>
                    </a:p>
                  </a:txBody>
                  <a:tcPr marL="68580" marR="68580" marT="0" marB="0">
                    <a:lnL>
                      <a:noFill/>
                    </a:lnL>
                    <a:lnR>
                      <a:noFill/>
                    </a:lnR>
                    <a:lnT>
                      <a:noFill/>
                    </a:lnT>
                    <a:lnB>
                      <a:noFill/>
                    </a:lnB>
                  </a:tcPr>
                </a:tc>
              </a:tr>
              <a:tr h="0">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Neonatal </a:t>
                      </a:r>
                      <a:r>
                        <a:rPr lang="en-US" sz="2000" dirty="0">
                          <a:effectLst/>
                          <a:latin typeface="Calibri" panose="020F0502020204030204" pitchFamily="34" charset="0"/>
                          <a:ea typeface="Calibri" panose="020F0502020204030204" pitchFamily="34" charset="0"/>
                          <a:cs typeface="Times New Roman" panose="02020603050405020304" pitchFamily="18" charset="0"/>
                        </a:rPr>
                        <a:t>resuscitation*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Kangaroo Mother</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care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230,000</a:t>
                      </a: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~450,000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p:pic>
        <p:nvPicPr>
          <p:cNvPr id="19" name="Picture 2" descr="http://t3.gstatic.com/images?q=tbn:ANd9GcSAYwiLoEnB-HrKg-UfqyO9TWo2sbjBWGDhlCPN1gWomxWkkOtM"/>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61240" y="5837105"/>
            <a:ext cx="610980" cy="8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8"/>
          <p:cNvSpPr txBox="1">
            <a:spLocks noChangeArrowheads="1"/>
          </p:cNvSpPr>
          <p:nvPr/>
        </p:nvSpPr>
        <p:spPr bwMode="auto">
          <a:xfrm>
            <a:off x="-76801" y="6258767"/>
            <a:ext cx="8438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2555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buClr>
                <a:srgbClr val="FF953E"/>
              </a:buClr>
              <a:buFont typeface="Georgia" pitchFamily="18" charset="0"/>
              <a:buNone/>
            </a:pPr>
            <a:r>
              <a:rPr lang="en-US" sz="1600" dirty="0" smtClean="0">
                <a:solidFill>
                  <a:srgbClr val="000000"/>
                </a:solidFill>
              </a:rPr>
              <a:t>* </a:t>
            </a:r>
            <a:r>
              <a:rPr lang="en-US" sz="1600" dirty="0" err="1" smtClean="0">
                <a:solidFill>
                  <a:srgbClr val="000000"/>
                </a:solidFill>
              </a:rPr>
              <a:t>Prioritised</a:t>
            </a:r>
            <a:r>
              <a:rPr lang="en-US" sz="1600" dirty="0" smtClean="0">
                <a:solidFill>
                  <a:srgbClr val="000000"/>
                </a:solidFill>
              </a:rPr>
              <a:t> by the UN Commission on Life Saving Commodities for Women and Children </a:t>
            </a:r>
            <a:endParaRPr lang="en-US" dirty="0">
              <a:solidFill>
                <a:srgbClr val="000000"/>
              </a:solidFill>
            </a:endParaRPr>
          </a:p>
        </p:txBody>
      </p:sp>
      <p:sp>
        <p:nvSpPr>
          <p:cNvPr id="22" name="Oval 21"/>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1</a:t>
            </a:r>
            <a:endParaRPr lang="en-GB"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359404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GB" sz="2400" dirty="0" smtClean="0">
                <a:solidFill>
                  <a:srgbClr val="000000"/>
                </a:solidFill>
                <a:latin typeface="Arial" charset="0"/>
                <a:ea typeface="+mn-ea"/>
                <a:cs typeface="+mn-cs"/>
              </a:rPr>
              <a:t>Action 2 – WHAT?</a:t>
            </a:r>
            <a:r>
              <a:rPr lang="en-GB" dirty="0" smtClean="0"/>
              <a:t/>
            </a:r>
            <a:br>
              <a:rPr lang="en-GB" dirty="0" smtClean="0"/>
            </a:br>
            <a:r>
              <a:rPr lang="en-GB" sz="3600" b="1" dirty="0" smtClean="0"/>
              <a:t>Scale up high impact essential care for every women, every newborn, addressing context specific bottlenecks </a:t>
            </a:r>
            <a:endParaRPr lang="en-GB" sz="3600" b="1" dirty="0"/>
          </a:p>
        </p:txBody>
      </p:sp>
      <p:sp>
        <p:nvSpPr>
          <p:cNvPr id="3" name="Content Placeholder 2"/>
          <p:cNvSpPr>
            <a:spLocks noGrp="1"/>
          </p:cNvSpPr>
          <p:nvPr>
            <p:ph idx="1"/>
          </p:nvPr>
        </p:nvSpPr>
        <p:spPr>
          <a:xfrm>
            <a:off x="457200" y="2332038"/>
            <a:ext cx="8229600" cy="2791506"/>
          </a:xfrm>
        </p:spPr>
        <p:txBody>
          <a:bodyPr>
            <a:normAutofit/>
          </a:bodyPr>
          <a:lstStyle/>
          <a:p>
            <a:endParaRPr lang="en-GB" dirty="0" smtClean="0"/>
          </a:p>
          <a:p>
            <a:pPr marL="0" indent="0" algn="ctr">
              <a:buNone/>
            </a:pPr>
            <a:r>
              <a:rPr lang="en-GB" dirty="0" smtClean="0"/>
              <a:t>For example kangaroo mother care is highly cost effective in reducing newborn deaths and disability and also reducing the load on the health system.</a:t>
            </a:r>
          </a:p>
          <a:p>
            <a:pPr marL="0" indent="0">
              <a:buNone/>
            </a:pPr>
            <a:endParaRPr lang="en-GB" dirty="0" smtClean="0"/>
          </a:p>
          <a:p>
            <a:pPr lvl="4">
              <a:buFont typeface="Arial" pitchFamily="34" charset="0"/>
              <a:buChar char="•"/>
            </a:pPr>
            <a:endParaRPr lang="en-GB" sz="2800" dirty="0" smtClean="0"/>
          </a:p>
          <a:p>
            <a:pPr lvl="1"/>
            <a:endParaRPr lang="en-GB" dirty="0" smtClean="0"/>
          </a:p>
          <a:p>
            <a:endParaRPr lang="en-GB" dirty="0"/>
          </a:p>
        </p:txBody>
      </p:sp>
      <p:sp>
        <p:nvSpPr>
          <p:cNvPr id="4" name="Oval 3"/>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2</a:t>
            </a:r>
            <a:endParaRPr lang="en-GB" sz="1600" b="1" dirty="0">
              <a:solidFill>
                <a:srgbClr val="FFFFFF"/>
              </a:solidFill>
              <a:latin typeface="Arial" pitchFamily="34" charset="0"/>
              <a:cs typeface="Arial" pitchFamily="34" charset="0"/>
            </a:endParaRPr>
          </a:p>
        </p:txBody>
      </p:sp>
      <p:sp>
        <p:nvSpPr>
          <p:cNvPr id="5" name="TextBox 4"/>
          <p:cNvSpPr txBox="1"/>
          <p:nvPr/>
        </p:nvSpPr>
        <p:spPr>
          <a:xfrm>
            <a:off x="4397" y="5170489"/>
            <a:ext cx="9139603" cy="1200329"/>
          </a:xfrm>
          <a:prstGeom prst="rect">
            <a:avLst/>
          </a:prstGeom>
          <a:solidFill>
            <a:srgbClr val="C00000"/>
          </a:solidFill>
          <a:ln w="6350">
            <a:solidFill>
              <a:srgbClr val="C00000"/>
            </a:solidFill>
          </a:ln>
        </p:spPr>
        <p:txBody>
          <a:bodyPr>
            <a:spAutoFit/>
          </a:bodyPr>
          <a:lstStyle/>
          <a:p>
            <a:pPr algn="ctr" defTabSz="914400" eaLnBrk="0" fontAlgn="base" hangingPunct="0">
              <a:spcBef>
                <a:spcPct val="20000"/>
              </a:spcBef>
              <a:spcAft>
                <a:spcPct val="0"/>
              </a:spcAft>
            </a:pPr>
            <a:r>
              <a:rPr lang="en-US" sz="2400" b="1" dirty="0" smtClean="0">
                <a:solidFill>
                  <a:schemeClr val="bg1"/>
                </a:solidFill>
                <a:latin typeface="Calibri" pitchFamily="34" charset="0"/>
                <a:cs typeface="Calibri" pitchFamily="34" charset="0"/>
              </a:rPr>
              <a:t>BUT it is being scaled up more rapidly in high income than low income countries – why?? The reasons differ and we need to understand them to accelerate progress</a:t>
            </a:r>
            <a:endParaRPr lang="en-US" sz="24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39989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34925" y="987703"/>
            <a:ext cx="184731" cy="369332"/>
          </a:xfrm>
          <a:prstGeom prst="rect">
            <a:avLst/>
          </a:prstGeom>
          <a:noFill/>
          <a:ln w="9525">
            <a:noFill/>
            <a:miter lim="800000"/>
            <a:headEnd/>
            <a:tailEnd/>
          </a:ln>
        </p:spPr>
        <p:txBody>
          <a:bodyPr wrap="none" anchor="ctr">
            <a:spAutoFit/>
          </a:bodyPr>
          <a:lstStyle/>
          <a:p>
            <a:endParaRPr lang="en-GB">
              <a:latin typeface="Calibri" pitchFamily="34" charset="0"/>
              <a:cs typeface="Calibri" pitchFamily="34" charset="0"/>
            </a:endParaRPr>
          </a:p>
        </p:txBody>
      </p:sp>
      <p:sp>
        <p:nvSpPr>
          <p:cNvPr id="29698" name="AutoShape 3"/>
          <p:cNvSpPr>
            <a:spLocks noChangeArrowheads="1"/>
          </p:cNvSpPr>
          <p:nvPr/>
        </p:nvSpPr>
        <p:spPr bwMode="auto">
          <a:xfrm>
            <a:off x="34925" y="6400800"/>
            <a:ext cx="9144000" cy="490538"/>
          </a:xfrm>
          <a:prstGeom prst="homePlate">
            <a:avLst>
              <a:gd name="adj" fmla="val 96308"/>
            </a:avLst>
          </a:prstGeom>
          <a:gradFill rotWithShape="1">
            <a:gsLst>
              <a:gs pos="0">
                <a:srgbClr val="FF3399"/>
              </a:gs>
              <a:gs pos="25000">
                <a:srgbClr val="FF6633"/>
              </a:gs>
              <a:gs pos="50000">
                <a:srgbClr val="FFFF00"/>
              </a:gs>
              <a:gs pos="75000">
                <a:srgbClr val="01A78F"/>
              </a:gs>
              <a:gs pos="100000">
                <a:srgbClr val="3366FF"/>
              </a:gs>
            </a:gsLst>
            <a:lin ang="0" scaled="1"/>
          </a:gradFill>
          <a:ln w="9525">
            <a:noFill/>
            <a:miter lim="800000"/>
            <a:headEnd/>
            <a:tailEnd/>
          </a:ln>
        </p:spPr>
        <p:txBody>
          <a:bodyPr lIns="60350" tIns="30175" rIns="60350" bIns="30175"/>
          <a:lstStyle/>
          <a:p>
            <a:endParaRPr lang="en-GB">
              <a:latin typeface="Calibri" pitchFamily="34" charset="0"/>
              <a:cs typeface="Calibri" pitchFamily="34" charset="0"/>
            </a:endParaRPr>
          </a:p>
        </p:txBody>
      </p:sp>
      <p:sp>
        <p:nvSpPr>
          <p:cNvPr id="29699" name="Text Box 4"/>
          <p:cNvSpPr txBox="1">
            <a:spLocks noChangeArrowheads="1"/>
          </p:cNvSpPr>
          <p:nvPr/>
        </p:nvSpPr>
        <p:spPr bwMode="auto">
          <a:xfrm>
            <a:off x="7631113" y="6483350"/>
            <a:ext cx="1095375" cy="450850"/>
          </a:xfrm>
          <a:prstGeom prst="rect">
            <a:avLst/>
          </a:prstGeom>
          <a:noFill/>
          <a:ln w="9525">
            <a:noFill/>
            <a:miter lim="800000"/>
            <a:headEnd/>
            <a:tailEnd/>
          </a:ln>
        </p:spPr>
        <p:txBody>
          <a:bodyPr lIns="60350" tIns="30175" rIns="60350" bIns="30175"/>
          <a:lstStyle/>
          <a:p>
            <a:pPr>
              <a:buClr>
                <a:schemeClr val="tx1"/>
              </a:buClr>
            </a:pPr>
            <a:r>
              <a:rPr lang="en-US" sz="1400">
                <a:latin typeface="Calibri" pitchFamily="34" charset="0"/>
                <a:cs typeface="Calibri" pitchFamily="34" charset="0"/>
              </a:rPr>
              <a:t>Childhood</a:t>
            </a:r>
          </a:p>
        </p:txBody>
      </p:sp>
      <p:sp>
        <p:nvSpPr>
          <p:cNvPr id="29700" name="Rectangle 5"/>
          <p:cNvSpPr>
            <a:spLocks noChangeArrowheads="1"/>
          </p:cNvSpPr>
          <p:nvPr/>
        </p:nvSpPr>
        <p:spPr bwMode="auto">
          <a:xfrm>
            <a:off x="5486400" y="6483350"/>
            <a:ext cx="1825625" cy="327025"/>
          </a:xfrm>
          <a:prstGeom prst="rect">
            <a:avLst/>
          </a:prstGeom>
          <a:noFill/>
          <a:ln w="9525">
            <a:noFill/>
            <a:miter lim="800000"/>
            <a:headEnd/>
            <a:tailEnd/>
          </a:ln>
        </p:spPr>
        <p:txBody>
          <a:bodyPr lIns="0" tIns="0" rIns="0" bIns="0"/>
          <a:lstStyle/>
          <a:p>
            <a:pPr>
              <a:buClr>
                <a:schemeClr val="tx1"/>
              </a:buClr>
            </a:pPr>
            <a:r>
              <a:rPr lang="en-US" sz="1400">
                <a:latin typeface="Calibri" pitchFamily="34" charset="0"/>
                <a:cs typeface="Calibri" pitchFamily="34" charset="0"/>
              </a:rPr>
              <a:t>Newborn/postnatal</a:t>
            </a:r>
          </a:p>
        </p:txBody>
      </p:sp>
      <p:sp>
        <p:nvSpPr>
          <p:cNvPr id="29701" name="Rectangle 6"/>
          <p:cNvSpPr>
            <a:spLocks noChangeArrowheads="1"/>
          </p:cNvSpPr>
          <p:nvPr/>
        </p:nvSpPr>
        <p:spPr bwMode="auto">
          <a:xfrm>
            <a:off x="193675" y="6483350"/>
            <a:ext cx="1747838" cy="330200"/>
          </a:xfrm>
          <a:prstGeom prst="rect">
            <a:avLst/>
          </a:prstGeom>
          <a:noFill/>
          <a:ln w="9525">
            <a:noFill/>
            <a:miter lim="800000"/>
            <a:headEnd/>
            <a:tailEnd/>
          </a:ln>
        </p:spPr>
        <p:txBody>
          <a:bodyPr lIns="0" tIns="0" rIns="0" bIns="0"/>
          <a:lstStyle/>
          <a:p>
            <a:pPr>
              <a:buClr>
                <a:schemeClr val="tx1"/>
              </a:buClr>
            </a:pPr>
            <a:r>
              <a:rPr lang="en-US" sz="1400" dirty="0">
                <a:latin typeface="Calibri" pitchFamily="34" charset="0"/>
                <a:cs typeface="Calibri" pitchFamily="34" charset="0"/>
              </a:rPr>
              <a:t>Pre-pregnancy</a:t>
            </a:r>
          </a:p>
        </p:txBody>
      </p:sp>
      <p:sp>
        <p:nvSpPr>
          <p:cNvPr id="29702" name="Rectangle 7"/>
          <p:cNvSpPr>
            <a:spLocks noChangeArrowheads="1"/>
          </p:cNvSpPr>
          <p:nvPr/>
        </p:nvSpPr>
        <p:spPr bwMode="auto">
          <a:xfrm>
            <a:off x="2344738" y="6483350"/>
            <a:ext cx="1301750" cy="327025"/>
          </a:xfrm>
          <a:prstGeom prst="rect">
            <a:avLst/>
          </a:prstGeom>
          <a:noFill/>
          <a:ln w="9525">
            <a:noFill/>
            <a:miter lim="800000"/>
            <a:headEnd/>
            <a:tailEnd/>
          </a:ln>
        </p:spPr>
        <p:txBody>
          <a:bodyPr lIns="0" tIns="0" rIns="0" bIns="0"/>
          <a:lstStyle/>
          <a:p>
            <a:pPr>
              <a:buClr>
                <a:schemeClr val="tx1"/>
              </a:buClr>
            </a:pPr>
            <a:r>
              <a:rPr lang="en-US" sz="1400" dirty="0">
                <a:latin typeface="Calibri" pitchFamily="34" charset="0"/>
                <a:cs typeface="Calibri" pitchFamily="34" charset="0"/>
              </a:rPr>
              <a:t>Pregnancy</a:t>
            </a:r>
          </a:p>
        </p:txBody>
      </p:sp>
      <p:grpSp>
        <p:nvGrpSpPr>
          <p:cNvPr id="2" name="Group 8"/>
          <p:cNvGrpSpPr>
            <a:grpSpLocks/>
          </p:cNvGrpSpPr>
          <p:nvPr/>
        </p:nvGrpSpPr>
        <p:grpSpPr bwMode="auto">
          <a:xfrm>
            <a:off x="34925" y="4186238"/>
            <a:ext cx="9109075" cy="2214562"/>
            <a:chOff x="22" y="2747"/>
            <a:chExt cx="5738" cy="1346"/>
          </a:xfrm>
        </p:grpSpPr>
        <p:sp>
          <p:nvSpPr>
            <p:cNvPr id="29729" name="Rectangle 9"/>
            <p:cNvSpPr>
              <a:spLocks noChangeArrowheads="1"/>
            </p:cNvSpPr>
            <p:nvPr/>
          </p:nvSpPr>
          <p:spPr bwMode="auto">
            <a:xfrm>
              <a:off x="22" y="2747"/>
              <a:ext cx="5738" cy="1346"/>
            </a:xfrm>
            <a:prstGeom prst="rect">
              <a:avLst/>
            </a:prstGeom>
            <a:solidFill>
              <a:srgbClr val="CCFFCC"/>
            </a:solidFill>
            <a:ln w="9525">
              <a:noFill/>
              <a:miter lim="800000"/>
              <a:headEnd/>
              <a:tailEnd/>
            </a:ln>
          </p:spPr>
          <p:txBody>
            <a:bodyPr wrap="none" anchor="ctr"/>
            <a:lstStyle/>
            <a:p>
              <a:endParaRPr lang="en-GB">
                <a:latin typeface="Calibri" pitchFamily="34" charset="0"/>
                <a:cs typeface="Calibri" pitchFamily="34" charset="0"/>
              </a:endParaRPr>
            </a:p>
          </p:txBody>
        </p:sp>
        <p:sp>
          <p:nvSpPr>
            <p:cNvPr id="29730" name="Rectangle 10"/>
            <p:cNvSpPr>
              <a:spLocks noChangeArrowheads="1"/>
            </p:cNvSpPr>
            <p:nvPr/>
          </p:nvSpPr>
          <p:spPr bwMode="auto">
            <a:xfrm rot="-5400000">
              <a:off x="-382" y="3251"/>
              <a:ext cx="1162" cy="336"/>
            </a:xfrm>
            <a:prstGeom prst="rect">
              <a:avLst/>
            </a:prstGeom>
            <a:noFill/>
            <a:ln w="9525">
              <a:noFill/>
              <a:miter lim="800000"/>
              <a:headEnd/>
              <a:tailEnd/>
            </a:ln>
          </p:spPr>
          <p:txBody>
            <a:bodyPr lIns="60350" tIns="30175" rIns="60350" bIns="30175"/>
            <a:lstStyle/>
            <a:p>
              <a:pPr algn="ctr">
                <a:buClr>
                  <a:schemeClr val="tx1"/>
                </a:buClr>
              </a:pPr>
              <a:r>
                <a:rPr lang="en-US" sz="1400" b="1" dirty="0">
                  <a:latin typeface="Calibri" pitchFamily="34" charset="0"/>
                  <a:cs typeface="Calibri" pitchFamily="34" charset="0"/>
                </a:rPr>
                <a:t>Family/community</a:t>
              </a:r>
            </a:p>
          </p:txBody>
        </p:sp>
      </p:grpSp>
      <p:grpSp>
        <p:nvGrpSpPr>
          <p:cNvPr id="3" name="Group 11"/>
          <p:cNvGrpSpPr>
            <a:grpSpLocks/>
          </p:cNvGrpSpPr>
          <p:nvPr/>
        </p:nvGrpSpPr>
        <p:grpSpPr bwMode="auto">
          <a:xfrm>
            <a:off x="34925" y="2491452"/>
            <a:ext cx="9109075" cy="1744106"/>
            <a:chOff x="22" y="1461"/>
            <a:chExt cx="5738" cy="1455"/>
          </a:xfrm>
        </p:grpSpPr>
        <p:sp>
          <p:nvSpPr>
            <p:cNvPr id="29727" name="Rectangle 12"/>
            <p:cNvSpPr>
              <a:spLocks noChangeArrowheads="1"/>
            </p:cNvSpPr>
            <p:nvPr/>
          </p:nvSpPr>
          <p:spPr bwMode="auto">
            <a:xfrm>
              <a:off x="22" y="1461"/>
              <a:ext cx="5738" cy="1451"/>
            </a:xfrm>
            <a:prstGeom prst="rect">
              <a:avLst/>
            </a:prstGeom>
            <a:solidFill>
              <a:srgbClr val="FFCC66"/>
            </a:solidFill>
            <a:ln w="9525">
              <a:noFill/>
              <a:miter lim="800000"/>
              <a:headEnd/>
              <a:tailEnd/>
            </a:ln>
          </p:spPr>
          <p:txBody>
            <a:bodyPr wrap="none" anchor="ctr"/>
            <a:lstStyle/>
            <a:p>
              <a:endParaRPr lang="en-GB">
                <a:latin typeface="Calibri" pitchFamily="34" charset="0"/>
                <a:cs typeface="Calibri" pitchFamily="34" charset="0"/>
              </a:endParaRPr>
            </a:p>
          </p:txBody>
        </p:sp>
        <p:sp>
          <p:nvSpPr>
            <p:cNvPr id="29728" name="Rectangle 13"/>
            <p:cNvSpPr>
              <a:spLocks noChangeArrowheads="1"/>
            </p:cNvSpPr>
            <p:nvPr/>
          </p:nvSpPr>
          <p:spPr bwMode="auto">
            <a:xfrm rot="-5400000">
              <a:off x="-490" y="2065"/>
              <a:ext cx="1380" cy="322"/>
            </a:xfrm>
            <a:prstGeom prst="rect">
              <a:avLst/>
            </a:prstGeom>
            <a:noFill/>
            <a:ln w="9525">
              <a:noFill/>
              <a:miter lim="800000"/>
              <a:headEnd/>
              <a:tailEnd/>
            </a:ln>
          </p:spPr>
          <p:txBody>
            <a:bodyPr lIns="60350" tIns="30175" rIns="60350" bIns="30175"/>
            <a:lstStyle/>
            <a:p>
              <a:pPr algn="ctr">
                <a:buClr>
                  <a:schemeClr val="tx1"/>
                </a:buClr>
              </a:pPr>
              <a:r>
                <a:rPr lang="en-US" sz="1400" b="1" dirty="0">
                  <a:latin typeface="Calibri" pitchFamily="34" charset="0"/>
                  <a:cs typeface="Calibri" pitchFamily="34" charset="0"/>
                </a:rPr>
                <a:t>Outreach/outpatient</a:t>
              </a:r>
            </a:p>
          </p:txBody>
        </p:sp>
      </p:grpSp>
      <p:grpSp>
        <p:nvGrpSpPr>
          <p:cNvPr id="4" name="Group 14"/>
          <p:cNvGrpSpPr>
            <a:grpSpLocks/>
          </p:cNvGrpSpPr>
          <p:nvPr/>
        </p:nvGrpSpPr>
        <p:grpSpPr bwMode="auto">
          <a:xfrm>
            <a:off x="26988" y="1134150"/>
            <a:ext cx="9117012" cy="1358321"/>
            <a:chOff x="17" y="365"/>
            <a:chExt cx="5743" cy="1080"/>
          </a:xfrm>
        </p:grpSpPr>
        <p:sp>
          <p:nvSpPr>
            <p:cNvPr id="29725" name="Rectangle 15"/>
            <p:cNvSpPr>
              <a:spLocks noChangeArrowheads="1"/>
            </p:cNvSpPr>
            <p:nvPr/>
          </p:nvSpPr>
          <p:spPr bwMode="auto">
            <a:xfrm>
              <a:off x="22" y="365"/>
              <a:ext cx="5738" cy="1080"/>
            </a:xfrm>
            <a:prstGeom prst="rect">
              <a:avLst/>
            </a:prstGeom>
            <a:solidFill>
              <a:srgbClr val="CC3300"/>
            </a:solidFill>
            <a:ln w="9525">
              <a:noFill/>
              <a:miter lim="800000"/>
              <a:headEnd/>
              <a:tailEnd/>
            </a:ln>
          </p:spPr>
          <p:txBody>
            <a:bodyPr wrap="none" anchor="ctr"/>
            <a:lstStyle/>
            <a:p>
              <a:endParaRPr lang="en-GB">
                <a:latin typeface="Calibri" pitchFamily="34" charset="0"/>
                <a:cs typeface="Calibri" pitchFamily="34" charset="0"/>
              </a:endParaRPr>
            </a:p>
          </p:txBody>
        </p:sp>
        <p:sp>
          <p:nvSpPr>
            <p:cNvPr id="29726" name="Rectangle 16"/>
            <p:cNvSpPr>
              <a:spLocks noChangeArrowheads="1"/>
            </p:cNvSpPr>
            <p:nvPr/>
          </p:nvSpPr>
          <p:spPr bwMode="auto">
            <a:xfrm rot="-5400000">
              <a:off x="-376" y="807"/>
              <a:ext cx="930" cy="143"/>
            </a:xfrm>
            <a:prstGeom prst="rect">
              <a:avLst/>
            </a:prstGeom>
            <a:solidFill>
              <a:srgbClr val="CC3300"/>
            </a:solidFill>
            <a:ln w="9525">
              <a:noFill/>
              <a:miter lim="800000"/>
              <a:headEnd/>
              <a:tailEnd/>
            </a:ln>
          </p:spPr>
          <p:txBody>
            <a:bodyPr lIns="60350" tIns="30175" rIns="60350" bIns="30175"/>
            <a:lstStyle/>
            <a:p>
              <a:pPr algn="ctr">
                <a:buClr>
                  <a:schemeClr val="tx1"/>
                </a:buClr>
              </a:pPr>
              <a:r>
                <a:rPr lang="en-US" sz="1400" b="1" dirty="0">
                  <a:latin typeface="Calibri" pitchFamily="34" charset="0"/>
                  <a:cs typeface="Calibri" pitchFamily="34" charset="0"/>
                </a:rPr>
                <a:t>Clinical </a:t>
              </a:r>
            </a:p>
          </p:txBody>
        </p:sp>
      </p:grpSp>
      <p:sp>
        <p:nvSpPr>
          <p:cNvPr id="6165" name="Rectangle 21"/>
          <p:cNvSpPr>
            <a:spLocks noChangeArrowheads="1"/>
          </p:cNvSpPr>
          <p:nvPr/>
        </p:nvSpPr>
        <p:spPr bwMode="auto">
          <a:xfrm>
            <a:off x="1981200" y="2519792"/>
            <a:ext cx="1447800" cy="1687287"/>
          </a:xfrm>
          <a:prstGeom prst="rect">
            <a:avLst/>
          </a:prstGeom>
          <a:solidFill>
            <a:srgbClr val="FF9900"/>
          </a:solidFill>
          <a:ln w="19050">
            <a:noFill/>
            <a:miter lim="800000"/>
            <a:headEnd/>
            <a:tailEnd/>
          </a:ln>
        </p:spPr>
        <p:txBody>
          <a:bodyPr lIns="31502" tIns="15751" rIns="31502" bIns="15751"/>
          <a:lstStyle/>
          <a:p>
            <a:pPr>
              <a:buClr>
                <a:schemeClr val="tx1"/>
              </a:buClr>
              <a:buFont typeface="Arial" charset="0"/>
              <a:buNone/>
            </a:pPr>
            <a:r>
              <a:rPr lang="en-US" sz="1700" b="1" dirty="0">
                <a:latin typeface="Calibri" pitchFamily="34" charset="0"/>
                <a:cs typeface="Calibri" pitchFamily="34" charset="0"/>
              </a:rPr>
              <a:t>ANTENATAL CARE</a:t>
            </a:r>
          </a:p>
          <a:p>
            <a:pPr>
              <a:buClr>
                <a:schemeClr val="tx1"/>
              </a:buClr>
              <a:buFont typeface="Arial" charset="0"/>
              <a:buNone/>
            </a:pPr>
            <a:r>
              <a:rPr lang="en-US" sz="1700" dirty="0">
                <a:latin typeface="Calibri" pitchFamily="34" charset="0"/>
                <a:cs typeface="Calibri" pitchFamily="34" charset="0"/>
              </a:rPr>
              <a:t> </a:t>
            </a:r>
          </a:p>
          <a:p>
            <a:pPr>
              <a:buClr>
                <a:schemeClr val="tx1"/>
              </a:buClr>
              <a:buFont typeface="Arial" charset="0"/>
              <a:buChar char="–"/>
            </a:pPr>
            <a:endParaRPr lang="en-US" sz="1700" baseline="30000" dirty="0">
              <a:latin typeface="Calibri" pitchFamily="34" charset="0"/>
              <a:cs typeface="Calibri" pitchFamily="34" charset="0"/>
            </a:endParaRPr>
          </a:p>
        </p:txBody>
      </p:sp>
      <p:sp>
        <p:nvSpPr>
          <p:cNvPr id="6166" name="Rectangle 22"/>
          <p:cNvSpPr>
            <a:spLocks noChangeArrowheads="1"/>
          </p:cNvSpPr>
          <p:nvPr/>
        </p:nvSpPr>
        <p:spPr bwMode="auto">
          <a:xfrm>
            <a:off x="5262562" y="2543938"/>
            <a:ext cx="1824038" cy="1663141"/>
          </a:xfrm>
          <a:prstGeom prst="rect">
            <a:avLst/>
          </a:prstGeom>
          <a:solidFill>
            <a:srgbClr val="FF9900"/>
          </a:solidFill>
          <a:ln w="19050">
            <a:noFill/>
            <a:miter lim="800000"/>
            <a:headEnd/>
            <a:tailEnd/>
          </a:ln>
        </p:spPr>
        <p:txBody>
          <a:bodyPr lIns="31502" tIns="15751" rIns="31502" bIns="15751"/>
          <a:lstStyle/>
          <a:p>
            <a:pPr>
              <a:buClr>
                <a:schemeClr val="tx1"/>
              </a:buClr>
              <a:buFont typeface="Arial" charset="0"/>
              <a:buNone/>
            </a:pPr>
            <a:r>
              <a:rPr lang="en-US" sz="1700" b="1" dirty="0">
                <a:latin typeface="Calibri" pitchFamily="34" charset="0"/>
                <a:cs typeface="Calibri" pitchFamily="34" charset="0"/>
              </a:rPr>
              <a:t>POSTNATAL CARE</a:t>
            </a:r>
          </a:p>
          <a:p>
            <a:pPr>
              <a:buClr>
                <a:schemeClr val="tx1"/>
              </a:buClr>
              <a:buFont typeface="Arial" charset="0"/>
              <a:buNone/>
            </a:pPr>
            <a:endParaRPr lang="en-US" sz="1700" dirty="0">
              <a:latin typeface="Calibri" pitchFamily="34" charset="0"/>
              <a:cs typeface="Calibri" pitchFamily="34" charset="0"/>
            </a:endParaRPr>
          </a:p>
          <a:p>
            <a:pPr>
              <a:buClr>
                <a:schemeClr val="tx1"/>
              </a:buClr>
              <a:buFont typeface="Arial" charset="0"/>
              <a:buChar char="–"/>
            </a:pPr>
            <a:endParaRPr lang="en-US" sz="1700" dirty="0">
              <a:latin typeface="Calibri" pitchFamily="34" charset="0"/>
              <a:cs typeface="Calibri" pitchFamily="34" charset="0"/>
            </a:endParaRPr>
          </a:p>
        </p:txBody>
      </p:sp>
      <p:grpSp>
        <p:nvGrpSpPr>
          <p:cNvPr id="5" name="Group 23"/>
          <p:cNvGrpSpPr>
            <a:grpSpLocks/>
          </p:cNvGrpSpPr>
          <p:nvPr/>
        </p:nvGrpSpPr>
        <p:grpSpPr bwMode="auto">
          <a:xfrm>
            <a:off x="433388" y="4343402"/>
            <a:ext cx="6653212" cy="1182688"/>
            <a:chOff x="273" y="2916"/>
            <a:chExt cx="4191" cy="745"/>
          </a:xfrm>
        </p:grpSpPr>
        <p:sp>
          <p:nvSpPr>
            <p:cNvPr id="29722" name="Rectangle 25"/>
            <p:cNvSpPr>
              <a:spLocks noChangeArrowheads="1"/>
            </p:cNvSpPr>
            <p:nvPr/>
          </p:nvSpPr>
          <p:spPr bwMode="auto">
            <a:xfrm>
              <a:off x="3330" y="2916"/>
              <a:ext cx="1134" cy="745"/>
            </a:xfrm>
            <a:prstGeom prst="rect">
              <a:avLst/>
            </a:prstGeom>
            <a:solidFill>
              <a:srgbClr val="99FFCC"/>
            </a:solidFill>
            <a:ln w="19050">
              <a:noFill/>
              <a:miter lim="800000"/>
              <a:headEnd/>
              <a:tailEnd/>
            </a:ln>
          </p:spPr>
          <p:txBody>
            <a:bodyPr lIns="31502" tIns="15751" rIns="31502" bIns="15751"/>
            <a:lstStyle/>
            <a:p>
              <a:pPr>
                <a:buClr>
                  <a:schemeClr val="tx1"/>
                </a:buClr>
              </a:pPr>
              <a:r>
                <a:rPr lang="en-US" sz="1400" b="1" dirty="0" smtClean="0">
                  <a:latin typeface="Calibri" pitchFamily="34" charset="0"/>
                  <a:cs typeface="Calibri" pitchFamily="34" charset="0"/>
                </a:rPr>
                <a:t>EARLY POSTNATAL HOME VISITS FOR MOTHER AND NEWBORN</a:t>
              </a:r>
              <a:endParaRPr lang="en-US" sz="1400" b="1" dirty="0">
                <a:latin typeface="Calibri" pitchFamily="34" charset="0"/>
                <a:cs typeface="Calibri" pitchFamily="34" charset="0"/>
              </a:endParaRPr>
            </a:p>
          </p:txBody>
        </p:sp>
        <p:sp>
          <p:nvSpPr>
            <p:cNvPr id="29723" name="Rectangle 26"/>
            <p:cNvSpPr>
              <a:spLocks noChangeArrowheads="1"/>
            </p:cNvSpPr>
            <p:nvPr/>
          </p:nvSpPr>
          <p:spPr bwMode="auto">
            <a:xfrm>
              <a:off x="2297" y="2916"/>
              <a:ext cx="922" cy="326"/>
            </a:xfrm>
            <a:prstGeom prst="rect">
              <a:avLst/>
            </a:prstGeom>
            <a:solidFill>
              <a:srgbClr val="99FFCC"/>
            </a:solidFill>
            <a:ln w="19050">
              <a:noFill/>
              <a:miter lim="800000"/>
              <a:headEnd/>
              <a:tailEnd/>
            </a:ln>
          </p:spPr>
          <p:txBody>
            <a:bodyPr lIns="31502" tIns="15751" rIns="31502" bIns="15751"/>
            <a:lstStyle/>
            <a:p>
              <a:pPr>
                <a:lnSpc>
                  <a:spcPts val="1500"/>
                </a:lnSpc>
                <a:buClr>
                  <a:schemeClr val="tx1"/>
                </a:buClr>
              </a:pPr>
              <a:r>
                <a:rPr lang="en-US" sz="1600" b="1" dirty="0" smtClean="0">
                  <a:latin typeface="Calibri" pitchFamily="34" charset="0"/>
                  <a:cs typeface="Calibri" pitchFamily="34" charset="0"/>
                </a:rPr>
                <a:t>CLEANER, SAFER BIRTH</a:t>
              </a:r>
            </a:p>
            <a:p>
              <a:pPr>
                <a:lnSpc>
                  <a:spcPts val="1500"/>
                </a:lnSpc>
                <a:buClr>
                  <a:schemeClr val="tx1"/>
                </a:buClr>
              </a:pPr>
              <a:endParaRPr lang="en-US" sz="1100" dirty="0">
                <a:latin typeface="Calibri" pitchFamily="34" charset="0"/>
                <a:cs typeface="Calibri" pitchFamily="34" charset="0"/>
              </a:endParaRPr>
            </a:p>
            <a:p>
              <a:pPr>
                <a:lnSpc>
                  <a:spcPts val="1500"/>
                </a:lnSpc>
                <a:buClr>
                  <a:schemeClr val="tx1"/>
                </a:buClr>
              </a:pPr>
              <a:endParaRPr lang="en-US" sz="1100" dirty="0">
                <a:latin typeface="Calibri" pitchFamily="34" charset="0"/>
                <a:cs typeface="Calibri" pitchFamily="34" charset="0"/>
              </a:endParaRPr>
            </a:p>
            <a:p>
              <a:pPr>
                <a:lnSpc>
                  <a:spcPts val="1500"/>
                </a:lnSpc>
                <a:buClr>
                  <a:schemeClr val="tx1"/>
                </a:buClr>
                <a:buFont typeface="Arial" charset="0"/>
                <a:buChar char="–"/>
              </a:pPr>
              <a:endParaRPr lang="en-US" sz="1100" dirty="0">
                <a:latin typeface="Calibri" pitchFamily="34" charset="0"/>
                <a:cs typeface="Calibri" pitchFamily="34" charset="0"/>
              </a:endParaRPr>
            </a:p>
          </p:txBody>
        </p:sp>
        <p:sp>
          <p:nvSpPr>
            <p:cNvPr id="29724" name="Rectangle 27"/>
            <p:cNvSpPr>
              <a:spLocks noChangeArrowheads="1"/>
            </p:cNvSpPr>
            <p:nvPr/>
          </p:nvSpPr>
          <p:spPr bwMode="auto">
            <a:xfrm>
              <a:off x="273" y="2916"/>
              <a:ext cx="927" cy="745"/>
            </a:xfrm>
            <a:prstGeom prst="rect">
              <a:avLst/>
            </a:prstGeom>
            <a:solidFill>
              <a:srgbClr val="99FFCC"/>
            </a:solidFill>
            <a:ln w="19050">
              <a:noFill/>
              <a:miter lim="800000"/>
              <a:headEnd/>
              <a:tailEnd/>
            </a:ln>
          </p:spPr>
          <p:txBody>
            <a:bodyPr lIns="31502" tIns="15751" rIns="31502" bIns="15751"/>
            <a:lstStyle/>
            <a:p>
              <a:pPr>
                <a:buClr>
                  <a:schemeClr val="tx1"/>
                </a:buClr>
              </a:pPr>
              <a:r>
                <a:rPr lang="en-US" sz="1600" b="1" dirty="0" smtClean="0">
                  <a:latin typeface="Calibri" pitchFamily="34" charset="0"/>
                  <a:cs typeface="Calibri" pitchFamily="34" charset="0"/>
                </a:rPr>
                <a:t>ADOLESCENT HEALTH AT HOME AND SCHOOL</a:t>
              </a:r>
              <a:endParaRPr lang="en-US" sz="1600" b="1" dirty="0">
                <a:latin typeface="Calibri" pitchFamily="34" charset="0"/>
                <a:cs typeface="Calibri" pitchFamily="34" charset="0"/>
              </a:endParaRPr>
            </a:p>
          </p:txBody>
        </p:sp>
      </p:grpSp>
      <p:sp>
        <p:nvSpPr>
          <p:cNvPr id="6173" name="Rectangle 29"/>
          <p:cNvSpPr>
            <a:spLocks noChangeArrowheads="1"/>
          </p:cNvSpPr>
          <p:nvPr/>
        </p:nvSpPr>
        <p:spPr bwMode="auto">
          <a:xfrm>
            <a:off x="7167122" y="2537254"/>
            <a:ext cx="1852613" cy="1669825"/>
          </a:xfrm>
          <a:prstGeom prst="rect">
            <a:avLst/>
          </a:prstGeom>
          <a:solidFill>
            <a:srgbClr val="FF9900"/>
          </a:solidFill>
          <a:ln w="19050">
            <a:noFill/>
            <a:miter lim="800000"/>
            <a:headEnd/>
            <a:tailEnd/>
          </a:ln>
        </p:spPr>
        <p:txBody>
          <a:bodyPr lIns="31502" tIns="15751" rIns="31502" bIns="15751"/>
          <a:lstStyle/>
          <a:p>
            <a:pPr>
              <a:buClr>
                <a:schemeClr val="tx1"/>
              </a:buClr>
              <a:buFont typeface="Arial" charset="0"/>
              <a:buNone/>
            </a:pPr>
            <a:r>
              <a:rPr lang="en-US" sz="1700" b="1" dirty="0">
                <a:latin typeface="Calibri" pitchFamily="34" charset="0"/>
                <a:cs typeface="Calibri" pitchFamily="34" charset="0"/>
              </a:rPr>
              <a:t>CHILD HEALTH CARE </a:t>
            </a:r>
          </a:p>
        </p:txBody>
      </p:sp>
      <p:sp>
        <p:nvSpPr>
          <p:cNvPr id="29710" name="Text Box 30"/>
          <p:cNvSpPr txBox="1">
            <a:spLocks noChangeArrowheads="1"/>
          </p:cNvSpPr>
          <p:nvPr/>
        </p:nvSpPr>
        <p:spPr bwMode="auto">
          <a:xfrm>
            <a:off x="0" y="6689725"/>
            <a:ext cx="7696200" cy="244475"/>
          </a:xfrm>
          <a:prstGeom prst="rect">
            <a:avLst/>
          </a:prstGeom>
          <a:noFill/>
          <a:ln w="19050" algn="ctr">
            <a:noFill/>
            <a:miter lim="800000"/>
            <a:headEnd/>
            <a:tailEnd/>
          </a:ln>
        </p:spPr>
        <p:txBody>
          <a:bodyPr>
            <a:spAutoFit/>
          </a:bodyPr>
          <a:lstStyle/>
          <a:p>
            <a:pPr>
              <a:spcBef>
                <a:spcPct val="50000"/>
              </a:spcBef>
              <a:buClr>
                <a:schemeClr val="tx1"/>
              </a:buClr>
            </a:pPr>
            <a:endParaRPr lang="en-GB" sz="1000">
              <a:latin typeface="Calibri" pitchFamily="34" charset="0"/>
              <a:cs typeface="Calibri" pitchFamily="34" charset="0"/>
            </a:endParaRPr>
          </a:p>
        </p:txBody>
      </p:sp>
      <p:sp>
        <p:nvSpPr>
          <p:cNvPr id="6176" name="Rectangle 32"/>
          <p:cNvSpPr>
            <a:spLocks noChangeArrowheads="1"/>
          </p:cNvSpPr>
          <p:nvPr/>
        </p:nvSpPr>
        <p:spPr bwMode="auto">
          <a:xfrm>
            <a:off x="1981391" y="1338873"/>
            <a:ext cx="3180734" cy="1011417"/>
          </a:xfrm>
          <a:prstGeom prst="rect">
            <a:avLst/>
          </a:prstGeom>
          <a:gradFill rotWithShape="1">
            <a:gsLst>
              <a:gs pos="0">
                <a:srgbClr val="DC0000">
                  <a:alpha val="56000"/>
                </a:srgbClr>
              </a:gs>
              <a:gs pos="100000">
                <a:srgbClr val="DC0000">
                  <a:gamma/>
                  <a:tint val="0"/>
                  <a:invGamma/>
                  <a:alpha val="49001"/>
                </a:srgbClr>
              </a:gs>
            </a:gsLst>
            <a:lin ang="5400000" scaled="1"/>
          </a:gradFill>
          <a:ln w="28575">
            <a:noFill/>
            <a:miter lim="800000"/>
            <a:headEnd/>
            <a:tailEnd/>
          </a:ln>
        </p:spPr>
        <p:txBody>
          <a:bodyPr lIns="31502" tIns="15751" rIns="31502" bIns="15751"/>
          <a:lstStyle/>
          <a:p>
            <a:pPr fontAlgn="auto">
              <a:spcBef>
                <a:spcPts val="0"/>
              </a:spcBef>
              <a:spcAft>
                <a:spcPts val="0"/>
              </a:spcAft>
              <a:buClr>
                <a:schemeClr val="tx1"/>
              </a:buClr>
              <a:buFont typeface="Arial" pitchFamily="34" charset="0"/>
              <a:buNone/>
              <a:defRPr/>
            </a:pPr>
            <a:r>
              <a:rPr lang="en-GB" sz="1700" b="1" dirty="0" smtClean="0">
                <a:latin typeface="Calibri" pitchFamily="34" charset="0"/>
                <a:cs typeface="Calibri" pitchFamily="34" charset="0"/>
              </a:rPr>
              <a:t>OBSTETRIC AND CHILDBIRTH CARE including essential newborn care</a:t>
            </a:r>
            <a:endParaRPr lang="en-US" sz="1700" b="1" dirty="0">
              <a:latin typeface="Calibri" pitchFamily="34" charset="0"/>
              <a:cs typeface="Calibri" pitchFamily="34" charset="0"/>
            </a:endParaRPr>
          </a:p>
          <a:p>
            <a:pPr fontAlgn="auto">
              <a:spcBef>
                <a:spcPts val="0"/>
              </a:spcBef>
              <a:spcAft>
                <a:spcPts val="0"/>
              </a:spcAft>
              <a:buClr>
                <a:schemeClr val="tx1"/>
              </a:buClr>
              <a:defRPr/>
            </a:pPr>
            <a:endParaRPr lang="en-GB" sz="1700" dirty="0">
              <a:latin typeface="Calibri" pitchFamily="34" charset="0"/>
              <a:cs typeface="Calibri" pitchFamily="34" charset="0"/>
            </a:endParaRPr>
          </a:p>
          <a:p>
            <a:pPr fontAlgn="auto">
              <a:spcBef>
                <a:spcPts val="0"/>
              </a:spcBef>
              <a:spcAft>
                <a:spcPts val="0"/>
              </a:spcAft>
              <a:buClr>
                <a:schemeClr val="tx1"/>
              </a:buClr>
              <a:buFont typeface="Arial" pitchFamily="34" charset="0"/>
              <a:buChar char="–"/>
              <a:defRPr/>
            </a:pPr>
            <a:endParaRPr lang="en-US" sz="1700" dirty="0">
              <a:latin typeface="Calibri" pitchFamily="34" charset="0"/>
              <a:cs typeface="Calibri" pitchFamily="34" charset="0"/>
            </a:endParaRPr>
          </a:p>
        </p:txBody>
      </p:sp>
      <p:sp>
        <p:nvSpPr>
          <p:cNvPr id="29719" name="Rectangle 33"/>
          <p:cNvSpPr>
            <a:spLocks noChangeArrowheads="1"/>
          </p:cNvSpPr>
          <p:nvPr/>
        </p:nvSpPr>
        <p:spPr bwMode="auto">
          <a:xfrm>
            <a:off x="5322498" y="1351573"/>
            <a:ext cx="1612084" cy="998717"/>
          </a:xfrm>
          <a:prstGeom prst="rect">
            <a:avLst/>
          </a:prstGeom>
          <a:gradFill rotWithShape="1">
            <a:gsLst>
              <a:gs pos="0">
                <a:srgbClr val="DC0000">
                  <a:alpha val="60001"/>
                </a:srgbClr>
              </a:gs>
              <a:gs pos="100000">
                <a:srgbClr val="FFFFFF">
                  <a:alpha val="57001"/>
                </a:srgbClr>
              </a:gs>
            </a:gsLst>
            <a:lin ang="5400000" scaled="1"/>
          </a:gradFill>
          <a:ln w="28575">
            <a:noFill/>
            <a:miter lim="800000"/>
            <a:headEnd/>
            <a:tailEnd/>
          </a:ln>
        </p:spPr>
        <p:txBody>
          <a:bodyPr lIns="31502" tIns="15751" rIns="31502" bIns="15751"/>
          <a:lstStyle/>
          <a:p>
            <a:pPr>
              <a:buClr>
                <a:schemeClr val="tx1"/>
              </a:buClr>
              <a:buFont typeface="Arial" charset="0"/>
              <a:buNone/>
            </a:pPr>
            <a:r>
              <a:rPr lang="en-GB" sz="1700" b="1" dirty="0" smtClean="0">
                <a:latin typeface="Calibri" pitchFamily="34" charset="0"/>
                <a:cs typeface="Calibri" pitchFamily="34" charset="0"/>
              </a:rPr>
              <a:t>EMERGENCY NEWBORN CARE </a:t>
            </a:r>
            <a:endParaRPr lang="en-GB" sz="1700" b="1" dirty="0">
              <a:latin typeface="Calibri" pitchFamily="34" charset="0"/>
              <a:cs typeface="Calibri" pitchFamily="34" charset="0"/>
            </a:endParaRPr>
          </a:p>
          <a:p>
            <a:pPr>
              <a:buClr>
                <a:schemeClr val="tx1"/>
              </a:buClr>
            </a:pPr>
            <a:endParaRPr lang="en-GB" sz="1700" dirty="0" smtClean="0">
              <a:latin typeface="Calibri" pitchFamily="34" charset="0"/>
              <a:cs typeface="Calibri" pitchFamily="34" charset="0"/>
            </a:endParaRPr>
          </a:p>
          <a:p>
            <a:pPr>
              <a:buClr>
                <a:schemeClr val="tx1"/>
              </a:buClr>
              <a:buFont typeface="Arial" charset="0"/>
              <a:buChar char="–"/>
            </a:pPr>
            <a:endParaRPr lang="en-GB" sz="1700" dirty="0">
              <a:latin typeface="Calibri" pitchFamily="34" charset="0"/>
              <a:cs typeface="Calibri" pitchFamily="34" charset="0"/>
            </a:endParaRPr>
          </a:p>
        </p:txBody>
      </p:sp>
      <p:sp>
        <p:nvSpPr>
          <p:cNvPr id="29720" name="Rectangle 34"/>
          <p:cNvSpPr>
            <a:spLocks noChangeArrowheads="1"/>
          </p:cNvSpPr>
          <p:nvPr/>
        </p:nvSpPr>
        <p:spPr bwMode="auto">
          <a:xfrm>
            <a:off x="381000" y="1351574"/>
            <a:ext cx="1524000" cy="998716"/>
          </a:xfrm>
          <a:prstGeom prst="rect">
            <a:avLst/>
          </a:prstGeom>
          <a:gradFill rotWithShape="1">
            <a:gsLst>
              <a:gs pos="0">
                <a:srgbClr val="DC0000">
                  <a:alpha val="62000"/>
                </a:srgbClr>
              </a:gs>
              <a:gs pos="100000">
                <a:srgbClr val="FFFFFF">
                  <a:alpha val="59000"/>
                </a:srgbClr>
              </a:gs>
            </a:gsLst>
            <a:lin ang="5400000" scaled="1"/>
          </a:gradFill>
          <a:ln w="28575">
            <a:noFill/>
            <a:miter lim="800000"/>
            <a:headEnd/>
            <a:tailEnd/>
          </a:ln>
        </p:spPr>
        <p:txBody>
          <a:bodyPr lIns="31502" tIns="15751" rIns="31502" bIns="15751"/>
          <a:lstStyle/>
          <a:p>
            <a:pPr>
              <a:buClr>
                <a:schemeClr val="tx1"/>
              </a:buClr>
            </a:pPr>
            <a:r>
              <a:rPr lang="en-US" sz="1700" b="1" dirty="0" smtClean="0">
                <a:latin typeface="Calibri" pitchFamily="34" charset="0"/>
                <a:cs typeface="Calibri" pitchFamily="34" charset="0"/>
              </a:rPr>
              <a:t>REPRODUCTIVE HEALTH CARE </a:t>
            </a:r>
          </a:p>
          <a:p>
            <a:pPr>
              <a:buClr>
                <a:schemeClr val="tx1"/>
              </a:buClr>
            </a:pPr>
            <a:endParaRPr lang="en-US" sz="1700" dirty="0">
              <a:latin typeface="Calibri" pitchFamily="34" charset="0"/>
              <a:cs typeface="Calibri" pitchFamily="34" charset="0"/>
            </a:endParaRPr>
          </a:p>
        </p:txBody>
      </p:sp>
      <p:sp>
        <p:nvSpPr>
          <p:cNvPr id="6179" name="Rectangle 35"/>
          <p:cNvSpPr>
            <a:spLocks noChangeArrowheads="1"/>
          </p:cNvSpPr>
          <p:nvPr/>
        </p:nvSpPr>
        <p:spPr bwMode="auto">
          <a:xfrm>
            <a:off x="425450" y="2530946"/>
            <a:ext cx="1479550" cy="1676134"/>
          </a:xfrm>
          <a:prstGeom prst="rect">
            <a:avLst/>
          </a:prstGeom>
          <a:solidFill>
            <a:srgbClr val="FF9900"/>
          </a:solidFill>
          <a:ln w="19050">
            <a:noFill/>
            <a:miter lim="800000"/>
            <a:headEnd/>
            <a:tailEnd/>
          </a:ln>
        </p:spPr>
        <p:txBody>
          <a:bodyPr lIns="31502" tIns="15751" rIns="31502" bIns="15751"/>
          <a:lstStyle/>
          <a:p>
            <a:pPr>
              <a:buClr>
                <a:schemeClr val="tx1"/>
              </a:buClr>
            </a:pPr>
            <a:r>
              <a:rPr lang="en-US" sz="1700" b="1" dirty="0">
                <a:latin typeface="Calibri" pitchFamily="34" charset="0"/>
                <a:cs typeface="Calibri" pitchFamily="34" charset="0"/>
              </a:rPr>
              <a:t>REPRODUCTIVE HEALTH CARE</a:t>
            </a:r>
          </a:p>
          <a:p>
            <a:pPr>
              <a:buClr>
                <a:schemeClr val="tx1"/>
              </a:buClr>
              <a:buFontTx/>
              <a:buChar char="•"/>
            </a:pPr>
            <a:endParaRPr lang="en-US" sz="1700" dirty="0">
              <a:latin typeface="Calibri" pitchFamily="34" charset="0"/>
              <a:cs typeface="Calibri" pitchFamily="34" charset="0"/>
            </a:endParaRPr>
          </a:p>
          <a:p>
            <a:pPr>
              <a:buClr>
                <a:schemeClr val="tx1"/>
              </a:buClr>
              <a:buFont typeface="Arial" charset="0"/>
              <a:buChar char="–"/>
            </a:pPr>
            <a:endParaRPr lang="en-US" sz="1700" dirty="0">
              <a:latin typeface="Calibri" pitchFamily="34" charset="0"/>
              <a:cs typeface="Calibri" pitchFamily="34" charset="0"/>
            </a:endParaRPr>
          </a:p>
        </p:txBody>
      </p:sp>
      <p:sp>
        <p:nvSpPr>
          <p:cNvPr id="29713" name="Rectangle 25"/>
          <p:cNvSpPr>
            <a:spLocks noChangeArrowheads="1"/>
          </p:cNvSpPr>
          <p:nvPr/>
        </p:nvSpPr>
        <p:spPr bwMode="auto">
          <a:xfrm>
            <a:off x="419100" y="5762627"/>
            <a:ext cx="8572500" cy="516831"/>
          </a:xfrm>
          <a:prstGeom prst="rect">
            <a:avLst/>
          </a:prstGeom>
          <a:solidFill>
            <a:srgbClr val="99FFCC"/>
          </a:solidFill>
          <a:ln w="19050">
            <a:noFill/>
            <a:miter lim="800000"/>
            <a:headEnd/>
            <a:tailEnd/>
          </a:ln>
        </p:spPr>
        <p:txBody>
          <a:bodyPr lIns="31502" tIns="15751" rIns="31502" bIns="15751"/>
          <a:lstStyle/>
          <a:p>
            <a:pPr>
              <a:buClr>
                <a:schemeClr val="tx1"/>
              </a:buClr>
            </a:pPr>
            <a:r>
              <a:rPr lang="en-US" sz="1400" b="1" dirty="0" err="1" smtClean="0">
                <a:latin typeface="Calibri" pitchFamily="34" charset="0"/>
                <a:cs typeface="Calibri" pitchFamily="34" charset="0"/>
              </a:rPr>
              <a:t>INTERSECTORAL</a:t>
            </a:r>
            <a:r>
              <a:rPr lang="en-US" sz="1400" dirty="0" smtClean="0">
                <a:latin typeface="Calibri" pitchFamily="34" charset="0"/>
                <a:cs typeface="Calibri" pitchFamily="34" charset="0"/>
              </a:rPr>
              <a:t>        </a:t>
            </a:r>
            <a:r>
              <a:rPr lang="en-US" sz="1400" dirty="0">
                <a:latin typeface="Calibri" pitchFamily="34" charset="0"/>
                <a:cs typeface="Calibri" pitchFamily="34" charset="0"/>
              </a:rPr>
              <a:t>Improved living and working conditions  </a:t>
            </a:r>
            <a:r>
              <a:rPr lang="en-US" sz="1400" dirty="0" smtClean="0">
                <a:latin typeface="Calibri" pitchFamily="34" charset="0"/>
                <a:cs typeface="Calibri" pitchFamily="34" charset="0"/>
              </a:rPr>
              <a:t>including housing</a:t>
            </a:r>
            <a:r>
              <a:rPr lang="en-US" sz="1400" dirty="0">
                <a:latin typeface="Calibri" pitchFamily="34" charset="0"/>
                <a:cs typeface="Calibri" pitchFamily="34" charset="0"/>
              </a:rPr>
              <a:t>, water and sanitation, and nutrition</a:t>
            </a:r>
          </a:p>
          <a:p>
            <a:pPr>
              <a:buClr>
                <a:schemeClr val="tx1"/>
              </a:buClr>
            </a:pPr>
            <a:r>
              <a:rPr lang="en-US" sz="1400" dirty="0">
                <a:latin typeface="Calibri" pitchFamily="34" charset="0"/>
                <a:cs typeface="Calibri" pitchFamily="34" charset="0"/>
              </a:rPr>
              <a:t>                                     </a:t>
            </a:r>
            <a:r>
              <a:rPr lang="en-US" sz="1400" dirty="0" smtClean="0">
                <a:latin typeface="Calibri" pitchFamily="34" charset="0"/>
                <a:cs typeface="Calibri" pitchFamily="34" charset="0"/>
              </a:rPr>
              <a:t> Education </a:t>
            </a:r>
            <a:r>
              <a:rPr lang="en-US" sz="1400" dirty="0">
                <a:latin typeface="Calibri" pitchFamily="34" charset="0"/>
                <a:cs typeface="Calibri" pitchFamily="34" charset="0"/>
              </a:rPr>
              <a:t>and empowerment </a:t>
            </a:r>
          </a:p>
        </p:txBody>
      </p:sp>
      <p:sp>
        <p:nvSpPr>
          <p:cNvPr id="29714" name="AutoShape 36"/>
          <p:cNvSpPr>
            <a:spLocks noChangeArrowheads="1"/>
          </p:cNvSpPr>
          <p:nvPr/>
        </p:nvSpPr>
        <p:spPr bwMode="auto">
          <a:xfrm flipH="1">
            <a:off x="3814763" y="6164263"/>
            <a:ext cx="952500" cy="690562"/>
          </a:xfrm>
          <a:prstGeom prst="triangle">
            <a:avLst>
              <a:gd name="adj" fmla="val 50000"/>
            </a:avLst>
          </a:prstGeom>
          <a:solidFill>
            <a:srgbClr val="FFFFFF"/>
          </a:solidFill>
          <a:ln w="9525">
            <a:solidFill>
              <a:srgbClr val="993366"/>
            </a:solidFill>
            <a:miter lim="800000"/>
            <a:headEnd/>
            <a:tailEnd/>
          </a:ln>
        </p:spPr>
        <p:txBody>
          <a:bodyPr rot="10800000" lIns="60350" tIns="30175" rIns="60350" bIns="30175"/>
          <a:lstStyle/>
          <a:p>
            <a:endParaRPr lang="en-GB">
              <a:latin typeface="Calibri" pitchFamily="34" charset="0"/>
              <a:cs typeface="Calibri" pitchFamily="34" charset="0"/>
            </a:endParaRPr>
          </a:p>
        </p:txBody>
      </p:sp>
      <p:sp>
        <p:nvSpPr>
          <p:cNvPr id="29715" name="Rectangle 37"/>
          <p:cNvSpPr>
            <a:spLocks noChangeArrowheads="1"/>
          </p:cNvSpPr>
          <p:nvPr/>
        </p:nvSpPr>
        <p:spPr bwMode="auto">
          <a:xfrm>
            <a:off x="4110038" y="6477000"/>
            <a:ext cx="538162" cy="328613"/>
          </a:xfrm>
          <a:prstGeom prst="rect">
            <a:avLst/>
          </a:prstGeom>
          <a:noFill/>
          <a:ln w="9525">
            <a:noFill/>
            <a:miter lim="800000"/>
            <a:headEnd/>
            <a:tailEnd/>
          </a:ln>
        </p:spPr>
        <p:txBody>
          <a:bodyPr lIns="0" tIns="0" rIns="0" bIns="0"/>
          <a:lstStyle/>
          <a:p>
            <a:pPr>
              <a:buClr>
                <a:schemeClr val="tx1"/>
              </a:buClr>
            </a:pPr>
            <a:r>
              <a:rPr lang="en-US" sz="1400">
                <a:latin typeface="Calibri" pitchFamily="34" charset="0"/>
                <a:cs typeface="Calibri" pitchFamily="34" charset="0"/>
              </a:rPr>
              <a:t>Birth</a:t>
            </a:r>
          </a:p>
        </p:txBody>
      </p:sp>
      <p:sp>
        <p:nvSpPr>
          <p:cNvPr id="37" name="Rectangle 33"/>
          <p:cNvSpPr>
            <a:spLocks noChangeArrowheads="1"/>
          </p:cNvSpPr>
          <p:nvPr/>
        </p:nvSpPr>
        <p:spPr bwMode="auto">
          <a:xfrm>
            <a:off x="7086600" y="1351573"/>
            <a:ext cx="1905000" cy="998717"/>
          </a:xfrm>
          <a:prstGeom prst="rect">
            <a:avLst/>
          </a:prstGeom>
          <a:gradFill rotWithShape="1">
            <a:gsLst>
              <a:gs pos="0">
                <a:srgbClr val="DC0000">
                  <a:alpha val="60001"/>
                </a:srgbClr>
              </a:gs>
              <a:gs pos="100000">
                <a:srgbClr val="FFFFFF">
                  <a:alpha val="57001"/>
                </a:srgbClr>
              </a:gs>
            </a:gsLst>
            <a:lin ang="5400000" scaled="1"/>
          </a:gradFill>
          <a:ln w="28575">
            <a:noFill/>
            <a:miter lim="800000"/>
            <a:headEnd/>
            <a:tailEnd/>
          </a:ln>
        </p:spPr>
        <p:txBody>
          <a:bodyPr lIns="31502" tIns="15751" rIns="31502" bIns="15751"/>
          <a:lstStyle/>
          <a:p>
            <a:pPr>
              <a:buClr>
                <a:schemeClr val="tx1"/>
              </a:buClr>
              <a:buFont typeface="Arial" charset="0"/>
              <a:buNone/>
            </a:pPr>
            <a:r>
              <a:rPr lang="en-GB" sz="1700" b="1" dirty="0" smtClean="0">
                <a:latin typeface="Calibri" pitchFamily="34" charset="0"/>
                <a:cs typeface="Calibri" pitchFamily="34" charset="0"/>
              </a:rPr>
              <a:t>EMERGENCY CHILD CARE </a:t>
            </a:r>
            <a:endParaRPr lang="en-GB" sz="1700" b="1" dirty="0">
              <a:latin typeface="Calibri" pitchFamily="34" charset="0"/>
              <a:cs typeface="Calibri" pitchFamily="34" charset="0"/>
            </a:endParaRPr>
          </a:p>
        </p:txBody>
      </p:sp>
      <p:sp>
        <p:nvSpPr>
          <p:cNvPr id="35" name="Text Box 22"/>
          <p:cNvSpPr txBox="1">
            <a:spLocks noChangeArrowheads="1"/>
          </p:cNvSpPr>
          <p:nvPr/>
        </p:nvSpPr>
        <p:spPr bwMode="auto">
          <a:xfrm>
            <a:off x="0" y="6689725"/>
            <a:ext cx="7696200" cy="246221"/>
          </a:xfrm>
          <a:prstGeom prst="rect">
            <a:avLst/>
          </a:prstGeom>
          <a:noFill/>
          <a:ln w="19050" algn="ctr">
            <a:noFill/>
            <a:miter lim="800000"/>
            <a:headEnd/>
            <a:tailEnd/>
          </a:ln>
        </p:spPr>
        <p:txBody>
          <a:bodyPr>
            <a:spAutoFit/>
          </a:bodyPr>
          <a:lstStyle/>
          <a:p>
            <a:pPr>
              <a:spcBef>
                <a:spcPct val="50000"/>
              </a:spcBef>
            </a:pPr>
            <a:r>
              <a:rPr lang="en-GB" sz="1000" dirty="0">
                <a:latin typeface="Calibri" pitchFamily="34" charset="0"/>
                <a:cs typeface="Calibri" pitchFamily="34" charset="0"/>
              </a:rPr>
              <a:t>Source: </a:t>
            </a:r>
            <a:r>
              <a:rPr lang="en-GB" sz="1000" dirty="0" smtClean="0">
                <a:latin typeface="Calibri" pitchFamily="34" charset="0"/>
                <a:cs typeface="Calibri" pitchFamily="34" charset="0"/>
              </a:rPr>
              <a:t>Adapted from </a:t>
            </a:r>
            <a:r>
              <a:rPr lang="en-GB" sz="1000" dirty="0" err="1" smtClean="0">
                <a:latin typeface="Calibri" pitchFamily="34" charset="0"/>
                <a:cs typeface="Calibri" pitchFamily="34" charset="0"/>
              </a:rPr>
              <a:t>Kereber</a:t>
            </a:r>
            <a:r>
              <a:rPr lang="en-GB" sz="1000" dirty="0" smtClean="0">
                <a:latin typeface="Calibri" pitchFamily="34" charset="0"/>
                <a:cs typeface="Calibri" pitchFamily="34" charset="0"/>
              </a:rPr>
              <a:t> et al Lancet 2007</a:t>
            </a:r>
            <a:endParaRPr lang="en-US" sz="1000" dirty="0">
              <a:latin typeface="Calibri" pitchFamily="34" charset="0"/>
              <a:cs typeface="Calibri" pitchFamily="34" charset="0"/>
            </a:endParaRPr>
          </a:p>
        </p:txBody>
      </p:sp>
      <p:sp>
        <p:nvSpPr>
          <p:cNvPr id="38" name="Rectangle 25"/>
          <p:cNvSpPr>
            <a:spLocks noChangeArrowheads="1"/>
          </p:cNvSpPr>
          <p:nvPr/>
        </p:nvSpPr>
        <p:spPr bwMode="auto">
          <a:xfrm>
            <a:off x="7167123" y="4347650"/>
            <a:ext cx="1800225" cy="1178440"/>
          </a:xfrm>
          <a:prstGeom prst="rect">
            <a:avLst/>
          </a:prstGeom>
          <a:solidFill>
            <a:srgbClr val="99FFCC"/>
          </a:solidFill>
          <a:ln w="19050">
            <a:noFill/>
            <a:miter lim="800000"/>
            <a:headEnd/>
            <a:tailEnd/>
          </a:ln>
        </p:spPr>
        <p:txBody>
          <a:bodyPr lIns="31502" tIns="15751" rIns="31502" bIns="15751"/>
          <a:lstStyle/>
          <a:p>
            <a:pPr>
              <a:buClr>
                <a:schemeClr val="tx1"/>
              </a:buClr>
            </a:pPr>
            <a:r>
              <a:rPr lang="en-US" sz="1600" b="1" dirty="0" smtClean="0">
                <a:latin typeface="Calibri" pitchFamily="34" charset="0"/>
                <a:cs typeface="Calibri" pitchFamily="34" charset="0"/>
              </a:rPr>
              <a:t>ONGOING CARE FOR THE CHILD AT HOME</a:t>
            </a:r>
            <a:endParaRPr lang="en-US" sz="1600" b="1" dirty="0">
              <a:latin typeface="Calibri" pitchFamily="34" charset="0"/>
              <a:cs typeface="Calibri" pitchFamily="34" charset="0"/>
            </a:endParaRPr>
          </a:p>
        </p:txBody>
      </p:sp>
      <p:sp>
        <p:nvSpPr>
          <p:cNvPr id="40" name="Rectangle 25"/>
          <p:cNvSpPr>
            <a:spLocks noChangeArrowheads="1"/>
          </p:cNvSpPr>
          <p:nvPr/>
        </p:nvSpPr>
        <p:spPr bwMode="auto">
          <a:xfrm>
            <a:off x="1981200" y="4364934"/>
            <a:ext cx="1412875" cy="1161808"/>
          </a:xfrm>
          <a:prstGeom prst="rect">
            <a:avLst/>
          </a:prstGeom>
          <a:solidFill>
            <a:srgbClr val="99FFCC"/>
          </a:solidFill>
          <a:ln w="19050">
            <a:noFill/>
            <a:miter lim="800000"/>
            <a:headEnd/>
            <a:tailEnd/>
          </a:ln>
        </p:spPr>
        <p:txBody>
          <a:bodyPr lIns="31502" tIns="15751" rIns="31502" bIns="15751"/>
          <a:lstStyle/>
          <a:p>
            <a:pPr>
              <a:buClr>
                <a:schemeClr val="tx1"/>
              </a:buClr>
            </a:pPr>
            <a:r>
              <a:rPr lang="en-US" sz="1600" b="1" dirty="0" smtClean="0">
                <a:latin typeface="Calibri" pitchFamily="34" charset="0"/>
                <a:cs typeface="Calibri" pitchFamily="34" charset="0"/>
              </a:rPr>
              <a:t>PREGNANCY HOME VISITS</a:t>
            </a:r>
            <a:endParaRPr lang="en-US" sz="1600" b="1" dirty="0">
              <a:latin typeface="Calibri" pitchFamily="34" charset="0"/>
              <a:cs typeface="Calibri" pitchFamily="34" charset="0"/>
            </a:endParaRPr>
          </a:p>
        </p:txBody>
      </p:sp>
      <p:sp>
        <p:nvSpPr>
          <p:cNvPr id="36" name="Title 1"/>
          <p:cNvSpPr txBox="1">
            <a:spLocks/>
          </p:cNvSpPr>
          <p:nvPr/>
        </p:nvSpPr>
        <p:spPr>
          <a:xfrm>
            <a:off x="1328374" y="8584"/>
            <a:ext cx="7851228" cy="553663"/>
          </a:xfrm>
          <a:prstGeom prst="rect">
            <a:avLst/>
          </a:prstGeom>
        </p:spPr>
        <p:txBody>
          <a:bodyPr>
            <a:noAutofit/>
          </a:bodyPr>
          <a:lstStyle>
            <a:lvl1pPr algn="ctr" defTabSz="457200" rtl="0" eaLnBrk="1" latinLnBrk="0" hangingPunct="1">
              <a:spcBef>
                <a:spcPct val="0"/>
              </a:spcBef>
              <a:buNone/>
              <a:defRPr sz="4400" kern="1200">
                <a:solidFill>
                  <a:srgbClr val="302B67"/>
                </a:solidFill>
                <a:latin typeface="+mj-lt"/>
                <a:ea typeface="+mj-ea"/>
                <a:cs typeface="+mj-cs"/>
              </a:defRPr>
            </a:lvl1pPr>
          </a:lstStyle>
          <a:p>
            <a:pPr algn="r"/>
            <a:r>
              <a:rPr lang="en-US" sz="2800" b="1" dirty="0" smtClean="0">
                <a:latin typeface="Calibri" pitchFamily="34" charset="0"/>
                <a:cs typeface="Calibri" pitchFamily="34" charset="0"/>
              </a:rPr>
              <a:t>Newborn care fits in health system packages of care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and focus on birth gives extra impact </a:t>
            </a:r>
            <a:endParaRPr lang="en-US" sz="2800" b="1" dirty="0">
              <a:latin typeface="Calibri" pitchFamily="34" charset="0"/>
              <a:cs typeface="Calibri" pitchFamily="34" charset="0"/>
            </a:endParaRPr>
          </a:p>
        </p:txBody>
      </p:sp>
      <p:sp>
        <p:nvSpPr>
          <p:cNvPr id="41" name="Oval 40"/>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2</a:t>
            </a:r>
            <a:endParaRPr lang="en-GB"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9438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0561" y="4588677"/>
            <a:ext cx="1691184" cy="1386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0162" name="Rectangle 2"/>
          <p:cNvSpPr>
            <a:spLocks noGrp="1" noChangeArrowheads="1"/>
          </p:cNvSpPr>
          <p:nvPr>
            <p:ph type="title"/>
          </p:nvPr>
        </p:nvSpPr>
        <p:spPr>
          <a:xfrm>
            <a:off x="0" y="195819"/>
            <a:ext cx="9144000" cy="990616"/>
          </a:xfrm>
        </p:spPr>
        <p:txBody>
          <a:bodyPr>
            <a:normAutofit/>
          </a:bodyPr>
          <a:lstStyle/>
          <a:p>
            <a:r>
              <a:rPr lang="en-US" sz="2400" dirty="0" smtClean="0">
                <a:solidFill>
                  <a:srgbClr val="000000"/>
                </a:solidFill>
                <a:latin typeface="Arial" charset="0"/>
                <a:ea typeface="+mn-ea"/>
                <a:cs typeface="+mn-cs"/>
              </a:rPr>
              <a:t>Action 3 – HOW?</a:t>
            </a:r>
            <a:r>
              <a:rPr lang="en-US" sz="3200" b="1" dirty="0" smtClean="0"/>
              <a:t/>
            </a:r>
            <a:br>
              <a:rPr lang="en-US" sz="3200" b="1" dirty="0" smtClean="0"/>
            </a:br>
            <a:r>
              <a:rPr lang="en-US" sz="3200" b="1" dirty="0" smtClean="0"/>
              <a:t>Quality of care matters as much as coverage </a:t>
            </a:r>
            <a:endParaRPr lang="en-US" sz="3200" b="1" dirty="0"/>
          </a:p>
        </p:txBody>
      </p:sp>
      <p:sp>
        <p:nvSpPr>
          <p:cNvPr id="220163" name="Rectangle 3"/>
          <p:cNvSpPr>
            <a:spLocks noGrp="1" noChangeArrowheads="1"/>
          </p:cNvSpPr>
          <p:nvPr>
            <p:ph type="body" idx="4294967295"/>
          </p:nvPr>
        </p:nvSpPr>
        <p:spPr>
          <a:xfrm>
            <a:off x="442540" y="1362397"/>
            <a:ext cx="4820281" cy="4943785"/>
          </a:xfrm>
          <a:prstGeom prst="rect">
            <a:avLst/>
          </a:prstGeom>
        </p:spPr>
        <p:txBody>
          <a:bodyPr lIns="80147" tIns="40074" rIns="80147" bIns="40074">
            <a:normAutofit fontScale="92500"/>
          </a:bodyPr>
          <a:lstStyle/>
          <a:p>
            <a:pPr>
              <a:buFont typeface="Wingdings" pitchFamily="2" charset="2"/>
              <a:buChar char="§"/>
            </a:pPr>
            <a:r>
              <a:rPr lang="en-US" sz="2400" dirty="0" smtClean="0"/>
              <a:t>The quality gap is a contributor to slow progress towards MDG 4 and 5 and leads to significant morbidity as well as mortality.</a:t>
            </a:r>
          </a:p>
          <a:p>
            <a:pPr>
              <a:buFont typeface="Wingdings" pitchFamily="2" charset="2"/>
              <a:buChar char="§"/>
            </a:pPr>
            <a:endParaRPr lang="en-US" sz="2400" dirty="0" smtClean="0"/>
          </a:p>
          <a:p>
            <a:pPr>
              <a:buFont typeface="Wingdings" pitchFamily="2" charset="2"/>
              <a:buChar char="§"/>
            </a:pPr>
            <a:r>
              <a:rPr lang="en-US" sz="2400" dirty="0" smtClean="0"/>
              <a:t>Increased coverage of facility care at birth is an opportunity to ensure that all women and babies receive effective, safe respectful care</a:t>
            </a:r>
            <a:endParaRPr lang="en-US" sz="2400" dirty="0"/>
          </a:p>
          <a:p>
            <a:pPr>
              <a:buFont typeface="Wingdings" pitchFamily="2" charset="2"/>
              <a:buChar char="§"/>
            </a:pPr>
            <a:endParaRPr lang="en-US" sz="2400" dirty="0" smtClean="0"/>
          </a:p>
          <a:p>
            <a:pPr>
              <a:buFont typeface="Wingdings" pitchFamily="2" charset="2"/>
              <a:buChar char="§"/>
            </a:pPr>
            <a:r>
              <a:rPr lang="en-US" sz="2400" dirty="0" smtClean="0"/>
              <a:t>Programmatic change is possible and will also require better data to drive change.</a:t>
            </a:r>
            <a:endParaRPr lang="en-US" sz="2400" dirty="0"/>
          </a:p>
          <a:p>
            <a:pPr>
              <a:buFont typeface="Wingdings" pitchFamily="2" charset="2"/>
              <a:buChar char="§"/>
            </a:pPr>
            <a:endParaRPr lang="en-US" sz="2400" dirty="0" smtClean="0"/>
          </a:p>
          <a:p>
            <a:pPr>
              <a:buFont typeface="Wingdings" pitchFamily="2" charset="2"/>
              <a:buChar char="§"/>
            </a:pPr>
            <a:endParaRPr lang="en-US" sz="2400" dirty="0" smtClean="0"/>
          </a:p>
          <a:p>
            <a:pPr>
              <a:buFont typeface="Wingdings" pitchFamily="2" charset="2"/>
              <a:buChar char="§"/>
            </a:pPr>
            <a:endParaRPr lang="en-US" sz="2400" dirty="0"/>
          </a:p>
          <a:p>
            <a:pPr>
              <a:buFont typeface="Wingdings" pitchFamily="2" charset="2"/>
              <a:buChar char="§"/>
            </a:pPr>
            <a:endParaRPr lang="en-US" dirty="0" smtClean="0"/>
          </a:p>
          <a:p>
            <a:pPr>
              <a:buFont typeface="Wingdings" pitchFamily="2" charset="2"/>
              <a:buChar char="§"/>
            </a:pPr>
            <a:endParaRPr lang="en-US" dirty="0"/>
          </a:p>
        </p:txBody>
      </p:sp>
      <p:pic>
        <p:nvPicPr>
          <p:cNvPr id="5" name="Picture 4" descr="0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0561" y="1362397"/>
            <a:ext cx="1495121" cy="2254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6865872" y="4198236"/>
            <a:ext cx="260637" cy="357930"/>
          </a:xfrm>
          <a:prstGeom prst="rect">
            <a:avLst/>
          </a:prstGeom>
          <a:solidFill>
            <a:srgbClr val="C0C0C0"/>
          </a:solidFill>
        </p:spPr>
        <p:txBody>
          <a:bodyPr wrap="square" lIns="80147" tIns="40074" rIns="80147" bIns="40074" rtlCol="0">
            <a:spAutoFit/>
          </a:bodyPr>
          <a:lstStyle/>
          <a:p>
            <a:endParaRPr lang="en-GB" dirty="0"/>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5262821" y="2948307"/>
            <a:ext cx="2228576" cy="1640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3</a:t>
            </a:r>
            <a:endParaRPr lang="en-GB"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7784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6"/>
          <p:cNvSpPr>
            <a:spLocks noGrp="1"/>
          </p:cNvSpPr>
          <p:nvPr>
            <p:ph type="title"/>
          </p:nvPr>
        </p:nvSpPr>
        <p:spPr>
          <a:xfrm>
            <a:off x="0" y="360363"/>
            <a:ext cx="9144000" cy="765175"/>
          </a:xfrm>
        </p:spPr>
        <p:txBody>
          <a:bodyPr>
            <a:normAutofit fontScale="90000"/>
          </a:bodyPr>
          <a:lstStyle/>
          <a:p>
            <a:r>
              <a:rPr lang="en-US" sz="2800" dirty="0">
                <a:solidFill>
                  <a:schemeClr val="tx1"/>
                </a:solidFill>
              </a:rPr>
              <a:t/>
            </a:r>
            <a:br>
              <a:rPr lang="en-US" sz="2800" dirty="0">
                <a:solidFill>
                  <a:schemeClr val="tx1"/>
                </a:solidFill>
              </a:rPr>
            </a:br>
            <a:r>
              <a:rPr lang="en-US" sz="2700" dirty="0" smtClean="0">
                <a:solidFill>
                  <a:srgbClr val="000000"/>
                </a:solidFill>
                <a:latin typeface="Arial" charset="0"/>
                <a:ea typeface="+mn-ea"/>
                <a:cs typeface="+mn-cs"/>
              </a:rPr>
              <a:t>Action 4 – WHO?</a:t>
            </a:r>
            <a:r>
              <a:rPr lang="en-US" sz="2800" dirty="0">
                <a:solidFill>
                  <a:srgbClr val="000000"/>
                </a:solidFill>
                <a:latin typeface="Arial" charset="0"/>
              </a:rPr>
              <a:t/>
            </a:r>
            <a:br>
              <a:rPr lang="en-US" sz="2800" dirty="0">
                <a:solidFill>
                  <a:srgbClr val="000000"/>
                </a:solidFill>
                <a:latin typeface="Arial" charset="0"/>
              </a:rPr>
            </a:br>
            <a:r>
              <a:rPr lang="en-US" sz="3600" b="1" dirty="0"/>
              <a:t>Towards universal coverage and equity </a:t>
            </a:r>
            <a:br>
              <a:rPr lang="en-US" sz="3600" b="1" dirty="0"/>
            </a:br>
            <a:endParaRPr lang="en-US" sz="3600" b="1" dirty="0"/>
          </a:p>
        </p:txBody>
      </p:sp>
      <p:pic>
        <p:nvPicPr>
          <p:cNvPr id="29699" name="Gráfico 1"/>
          <p:cNvPicPr>
            <a:picLocks noChangeArrowheads="1"/>
          </p:cNvPicPr>
          <p:nvPr/>
        </p:nvPicPr>
        <p:blipFill>
          <a:blip r:embed="rId3" cstate="email">
            <a:extLst>
              <a:ext uri="{28A0092B-C50C-407E-A947-70E740481C1C}">
                <a14:useLocalDpi xmlns:a14="http://schemas.microsoft.com/office/drawing/2010/main"/>
              </a:ext>
            </a:extLst>
          </a:blip>
          <a:srcRect l="11168" t="17302" b="2496"/>
          <a:stretch>
            <a:fillRect/>
          </a:stretch>
        </p:blipFill>
        <p:spPr bwMode="auto">
          <a:xfrm>
            <a:off x="1116014" y="1256165"/>
            <a:ext cx="74501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6"/>
          <p:cNvSpPr txBox="1">
            <a:spLocks noChangeArrowheads="1"/>
          </p:cNvSpPr>
          <p:nvPr/>
        </p:nvSpPr>
        <p:spPr bwMode="auto">
          <a:xfrm rot="-2400000">
            <a:off x="136525" y="5257801"/>
            <a:ext cx="21590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dirty="0">
                <a:solidFill>
                  <a:srgbClr val="000000"/>
                </a:solidFill>
              </a:rPr>
              <a:t>Demand for FP satisfied</a:t>
            </a:r>
          </a:p>
        </p:txBody>
      </p:sp>
      <p:sp>
        <p:nvSpPr>
          <p:cNvPr id="29701" name="TextBox 7"/>
          <p:cNvSpPr txBox="1">
            <a:spLocks noChangeArrowheads="1"/>
          </p:cNvSpPr>
          <p:nvPr/>
        </p:nvSpPr>
        <p:spPr bwMode="auto">
          <a:xfrm rot="-2400000">
            <a:off x="539751" y="5373689"/>
            <a:ext cx="25193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Antenatal care (4+ visits)</a:t>
            </a:r>
          </a:p>
        </p:txBody>
      </p:sp>
      <p:sp>
        <p:nvSpPr>
          <p:cNvPr id="29702" name="TextBox 8"/>
          <p:cNvSpPr txBox="1">
            <a:spLocks noChangeArrowheads="1"/>
          </p:cNvSpPr>
          <p:nvPr/>
        </p:nvSpPr>
        <p:spPr bwMode="auto">
          <a:xfrm rot="-2400000">
            <a:off x="1187451" y="5373689"/>
            <a:ext cx="25193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Skilled attendant at birth</a:t>
            </a:r>
          </a:p>
        </p:txBody>
      </p:sp>
      <p:sp>
        <p:nvSpPr>
          <p:cNvPr id="29703" name="TextBox 9"/>
          <p:cNvSpPr txBox="1">
            <a:spLocks noChangeArrowheads="1"/>
          </p:cNvSpPr>
          <p:nvPr/>
        </p:nvSpPr>
        <p:spPr bwMode="auto">
          <a:xfrm rot="-2400000">
            <a:off x="1908176" y="5373689"/>
            <a:ext cx="25193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Early initiation of breastfeeding</a:t>
            </a:r>
          </a:p>
        </p:txBody>
      </p:sp>
      <p:sp>
        <p:nvSpPr>
          <p:cNvPr id="29704" name="TextBox 10"/>
          <p:cNvSpPr txBox="1">
            <a:spLocks noChangeArrowheads="1"/>
          </p:cNvSpPr>
          <p:nvPr/>
        </p:nvSpPr>
        <p:spPr bwMode="auto">
          <a:xfrm rot="-2400000">
            <a:off x="2555876" y="5373689"/>
            <a:ext cx="25193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Children sleeping under ITNs</a:t>
            </a:r>
          </a:p>
        </p:txBody>
      </p:sp>
      <p:sp>
        <p:nvSpPr>
          <p:cNvPr id="29705" name="TextBox 11"/>
          <p:cNvSpPr txBox="1">
            <a:spLocks noChangeArrowheads="1"/>
          </p:cNvSpPr>
          <p:nvPr/>
        </p:nvSpPr>
        <p:spPr bwMode="auto">
          <a:xfrm rot="-2400000">
            <a:off x="3276601" y="5373689"/>
            <a:ext cx="25193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DTP3 immunization</a:t>
            </a:r>
          </a:p>
        </p:txBody>
      </p:sp>
      <p:sp>
        <p:nvSpPr>
          <p:cNvPr id="29706" name="TextBox 12"/>
          <p:cNvSpPr txBox="1">
            <a:spLocks noChangeArrowheads="1"/>
          </p:cNvSpPr>
          <p:nvPr/>
        </p:nvSpPr>
        <p:spPr bwMode="auto">
          <a:xfrm rot="-2400000">
            <a:off x="3995738" y="5373689"/>
            <a:ext cx="2519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Measles immunization </a:t>
            </a:r>
          </a:p>
        </p:txBody>
      </p:sp>
      <p:sp>
        <p:nvSpPr>
          <p:cNvPr id="29707" name="TextBox 13"/>
          <p:cNvSpPr txBox="1">
            <a:spLocks noChangeArrowheads="1"/>
          </p:cNvSpPr>
          <p:nvPr/>
        </p:nvSpPr>
        <p:spPr bwMode="auto">
          <a:xfrm rot="-2400000">
            <a:off x="4716463" y="5373689"/>
            <a:ext cx="2519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Vitamin A supplementation </a:t>
            </a:r>
          </a:p>
        </p:txBody>
      </p:sp>
      <p:sp>
        <p:nvSpPr>
          <p:cNvPr id="29708" name="TextBox 14"/>
          <p:cNvSpPr txBox="1">
            <a:spLocks noChangeArrowheads="1"/>
          </p:cNvSpPr>
          <p:nvPr/>
        </p:nvSpPr>
        <p:spPr bwMode="auto">
          <a:xfrm rot="-2400000">
            <a:off x="5364163" y="5373689"/>
            <a:ext cx="2519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a:solidFill>
                  <a:srgbClr val="000000"/>
                </a:solidFill>
              </a:rPr>
              <a:t>Oral Rehydration Therapy </a:t>
            </a:r>
          </a:p>
        </p:txBody>
      </p:sp>
      <p:sp>
        <p:nvSpPr>
          <p:cNvPr id="29709" name="TextBox 15"/>
          <p:cNvSpPr txBox="1">
            <a:spLocks noChangeArrowheads="1"/>
          </p:cNvSpPr>
          <p:nvPr/>
        </p:nvSpPr>
        <p:spPr bwMode="auto">
          <a:xfrm rot="-2400000">
            <a:off x="6084888" y="5373689"/>
            <a:ext cx="2519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r>
              <a:rPr lang="en-US" sz="1200" u="none" dirty="0" err="1">
                <a:solidFill>
                  <a:srgbClr val="000000"/>
                </a:solidFill>
              </a:rPr>
              <a:t>Careseeking</a:t>
            </a:r>
            <a:r>
              <a:rPr lang="en-US" sz="1200" u="none" dirty="0">
                <a:solidFill>
                  <a:srgbClr val="000000"/>
                </a:solidFill>
              </a:rPr>
              <a:t> for pneumonia</a:t>
            </a:r>
          </a:p>
        </p:txBody>
      </p:sp>
      <p:sp>
        <p:nvSpPr>
          <p:cNvPr id="29710" name="TextBox 17"/>
          <p:cNvSpPr txBox="1">
            <a:spLocks noChangeArrowheads="1"/>
          </p:cNvSpPr>
          <p:nvPr/>
        </p:nvSpPr>
        <p:spPr bwMode="auto">
          <a:xfrm>
            <a:off x="0" y="6144890"/>
            <a:ext cx="8891752"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marL="539750" indent="-539750" eaLnBrk="0" hangingPunct="0">
              <a:tabLst>
                <a:tab pos="539750" algn="l"/>
              </a:tabLst>
              <a:defRPr u="sng">
                <a:solidFill>
                  <a:schemeClr val="tx1"/>
                </a:solidFill>
                <a:latin typeface="Arial" pitchFamily="34" charset="0"/>
                <a:cs typeface="Arial" pitchFamily="34" charset="0"/>
              </a:defRPr>
            </a:lvl1pPr>
            <a:lvl2pPr marL="742950" indent="-285750" eaLnBrk="0" hangingPunct="0">
              <a:tabLst>
                <a:tab pos="539750" algn="l"/>
              </a:tabLst>
              <a:defRPr u="sng">
                <a:solidFill>
                  <a:schemeClr val="tx1"/>
                </a:solidFill>
                <a:latin typeface="Arial" pitchFamily="34" charset="0"/>
                <a:cs typeface="Arial" pitchFamily="34" charset="0"/>
              </a:defRPr>
            </a:lvl2pPr>
            <a:lvl3pPr marL="1143000" indent="-228600" eaLnBrk="0" hangingPunct="0">
              <a:tabLst>
                <a:tab pos="539750" algn="l"/>
              </a:tabLst>
              <a:defRPr u="sng">
                <a:solidFill>
                  <a:schemeClr val="tx1"/>
                </a:solidFill>
                <a:latin typeface="Arial" pitchFamily="34" charset="0"/>
                <a:cs typeface="Arial" pitchFamily="34" charset="0"/>
              </a:defRPr>
            </a:lvl3pPr>
            <a:lvl4pPr marL="1600200" indent="-228600" eaLnBrk="0" hangingPunct="0">
              <a:tabLst>
                <a:tab pos="539750" algn="l"/>
              </a:tabLst>
              <a:defRPr u="sng">
                <a:solidFill>
                  <a:schemeClr val="tx1"/>
                </a:solidFill>
                <a:latin typeface="Arial" pitchFamily="34" charset="0"/>
                <a:cs typeface="Arial" pitchFamily="34" charset="0"/>
              </a:defRPr>
            </a:lvl4pPr>
            <a:lvl5pPr marL="2057400" indent="-228600" eaLnBrk="0" hangingPunct="0">
              <a:tabLst>
                <a:tab pos="539750" algn="l"/>
              </a:tabLst>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tabLst>
                <a:tab pos="539750" algn="l"/>
              </a:tabLs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tabLst>
                <a:tab pos="539750" algn="l"/>
              </a:tabLs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tabLst>
                <a:tab pos="539750" algn="l"/>
              </a:tabLs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tabLst>
                <a:tab pos="539750" algn="l"/>
              </a:tabLst>
              <a:defRPr u="sng">
                <a:solidFill>
                  <a:schemeClr val="tx1"/>
                </a:solidFill>
                <a:latin typeface="Arial" pitchFamily="34" charset="0"/>
                <a:cs typeface="Arial" pitchFamily="34" charset="0"/>
              </a:defRPr>
            </a:lvl9pPr>
          </a:lstStyle>
          <a:p>
            <a:pPr algn="l" eaLnBrk="1" hangingPunct="1"/>
            <a:r>
              <a:rPr lang="en-US" sz="1000" i="1" dirty="0"/>
              <a:t>Source</a:t>
            </a:r>
            <a:r>
              <a:rPr lang="en-US" sz="1000" i="1" u="none" dirty="0"/>
              <a:t>:	Barros AJD et al., Equity in maternal, newborn and child health interventions in Countdown to 2015: </a:t>
            </a:r>
            <a:r>
              <a:rPr lang="en-US" sz="1000" i="1" u="none" dirty="0" smtClean="0"/>
              <a:t>from </a:t>
            </a:r>
            <a:r>
              <a:rPr lang="en-US" sz="1000" i="1" u="none" dirty="0"/>
              <a:t>54 countries. Lancet 2012; 379: </a:t>
            </a:r>
            <a:r>
              <a:rPr lang="en-US" sz="1000" i="1" u="none" dirty="0" smtClean="0"/>
              <a:t>122533</a:t>
            </a:r>
            <a:r>
              <a:rPr lang="en-US" sz="1000" i="1" u="none" dirty="0"/>
              <a:t>.</a:t>
            </a:r>
          </a:p>
        </p:txBody>
      </p:sp>
      <p:sp>
        <p:nvSpPr>
          <p:cNvPr id="29711" name="TextBox 6"/>
          <p:cNvSpPr txBox="1">
            <a:spLocks noChangeArrowheads="1"/>
          </p:cNvSpPr>
          <p:nvPr/>
        </p:nvSpPr>
        <p:spPr bwMode="auto">
          <a:xfrm rot="-5400000">
            <a:off x="-792956" y="2818606"/>
            <a:ext cx="33845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u="none">
                <a:solidFill>
                  <a:srgbClr val="000000"/>
                </a:solidFill>
              </a:rPr>
              <a:t>Coverage</a:t>
            </a:r>
          </a:p>
        </p:txBody>
      </p:sp>
      <p:pic>
        <p:nvPicPr>
          <p:cNvPr id="297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l="28065" t="26044" r="19055" b="33716"/>
          <a:stretch>
            <a:fillRect/>
          </a:stretch>
        </p:blipFill>
        <p:spPr bwMode="auto">
          <a:xfrm>
            <a:off x="7597775" y="5530730"/>
            <a:ext cx="1511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a:spLocks noChangeArrowheads="1"/>
          </p:cNvSpPr>
          <p:nvPr/>
        </p:nvSpPr>
        <p:spPr bwMode="auto">
          <a:xfrm>
            <a:off x="1715857" y="1354138"/>
            <a:ext cx="2487525" cy="306907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4" tIns="45712" rIns="91424" bIns="45712"/>
          <a:lstStyle/>
          <a:p>
            <a:endParaRPr lang="en-US" u="none"/>
          </a:p>
        </p:txBody>
      </p:sp>
      <p:sp>
        <p:nvSpPr>
          <p:cNvPr id="18" name="Oval 17"/>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4</a:t>
            </a:r>
            <a:endParaRPr lang="en-GB" sz="1600" b="1" dirty="0">
              <a:solidFill>
                <a:srgbClr val="FFFFFF"/>
              </a:solidFill>
              <a:latin typeface="Arial" pitchFamily="34" charset="0"/>
              <a:cs typeface="Arial" pitchFamily="34" charset="0"/>
            </a:endParaRPr>
          </a:p>
        </p:txBody>
      </p:sp>
      <p:sp>
        <p:nvSpPr>
          <p:cNvPr id="20" name="Rectangle 19"/>
          <p:cNvSpPr/>
          <p:nvPr/>
        </p:nvSpPr>
        <p:spPr>
          <a:xfrm>
            <a:off x="1476896" y="1125538"/>
            <a:ext cx="3554660" cy="790348"/>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400" b="1" dirty="0" smtClean="0">
                <a:solidFill>
                  <a:srgbClr val="FFFFFF"/>
                </a:solidFill>
              </a:rPr>
              <a:t>Greatest inequity is for care around time of birth</a:t>
            </a:r>
          </a:p>
        </p:txBody>
      </p:sp>
    </p:spTree>
    <p:extLst>
      <p:ext uri="{BB962C8B-B14F-4D97-AF65-F5344CB8AC3E}">
        <p14:creationId xmlns:p14="http://schemas.microsoft.com/office/powerpoint/2010/main" val="30972885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1128"/>
            <a:ext cx="9144000" cy="1143000"/>
          </a:xfrm>
        </p:spPr>
        <p:txBody>
          <a:bodyPr>
            <a:normAutofit fontScale="90000"/>
          </a:bodyPr>
          <a:lstStyle/>
          <a:p>
            <a:r>
              <a:rPr lang="en-US" sz="2700" dirty="0" smtClean="0">
                <a:solidFill>
                  <a:srgbClr val="000000"/>
                </a:solidFill>
                <a:latin typeface="Arial" charset="0"/>
                <a:ea typeface="+mn-ea"/>
                <a:cs typeface="+mn-cs"/>
              </a:rPr>
              <a:t>Action 5 – PEOPLE POWER</a:t>
            </a:r>
            <a:r>
              <a:rPr lang="en-US" sz="3600" dirty="0">
                <a:solidFill>
                  <a:srgbClr val="000000"/>
                </a:solidFill>
                <a:latin typeface="Arial" charset="0"/>
              </a:rPr>
              <a:t/>
            </a:r>
            <a:br>
              <a:rPr lang="en-US" sz="3600" dirty="0">
                <a:solidFill>
                  <a:srgbClr val="000000"/>
                </a:solidFill>
                <a:latin typeface="Arial" charset="0"/>
              </a:rPr>
            </a:br>
            <a:r>
              <a:rPr lang="en-US" sz="3600" dirty="0" smtClean="0">
                <a:solidFill>
                  <a:srgbClr val="000000"/>
                </a:solidFill>
                <a:latin typeface="Arial" charset="0"/>
              </a:rPr>
              <a:t> </a:t>
            </a:r>
            <a:r>
              <a:rPr lang="en-US" sz="3600" b="1" dirty="0"/>
              <a:t>Empowering women, families and communities</a:t>
            </a:r>
            <a:r>
              <a:rPr lang="en-US" b="1" dirty="0"/>
              <a:t/>
            </a:r>
            <a:br>
              <a:rPr lang="en-US" b="1" dirty="0"/>
            </a:br>
            <a:endParaRPr lang="en-GB" dirty="0"/>
          </a:p>
        </p:txBody>
      </p:sp>
      <p:sp>
        <p:nvSpPr>
          <p:cNvPr id="5" name="Content Placeholder 4"/>
          <p:cNvSpPr>
            <a:spLocks noGrp="1"/>
          </p:cNvSpPr>
          <p:nvPr>
            <p:ph sz="half" idx="2"/>
          </p:nvPr>
        </p:nvSpPr>
        <p:spPr>
          <a:xfrm>
            <a:off x="3916680" y="1498527"/>
            <a:ext cx="4770120" cy="4525963"/>
          </a:xfrm>
        </p:spPr>
        <p:txBody>
          <a:bodyPr>
            <a:noAutofit/>
          </a:bodyPr>
          <a:lstStyle/>
          <a:p>
            <a:r>
              <a:rPr lang="en-GB" dirty="0" smtClean="0"/>
              <a:t>Engaging community leaders and empowering  women's groups </a:t>
            </a:r>
          </a:p>
          <a:p>
            <a:endParaRPr lang="en-GB" sz="1600" dirty="0" smtClean="0"/>
          </a:p>
          <a:p>
            <a:r>
              <a:rPr lang="en-GB" dirty="0" smtClean="0"/>
              <a:t>Fostering the power of parent action groups around the world</a:t>
            </a:r>
          </a:p>
          <a:p>
            <a:endParaRPr lang="en-GB" sz="1400" dirty="0"/>
          </a:p>
          <a:p>
            <a:r>
              <a:rPr lang="en-GB" dirty="0" smtClean="0"/>
              <a:t>Equipping community health workers for essential care  </a:t>
            </a:r>
            <a:endParaRPr lang="en-GB" dirty="0"/>
          </a:p>
        </p:txBody>
      </p:sp>
      <p:pic>
        <p:nvPicPr>
          <p:cNvPr id="6" name="Picture 3" descr="D:\globalsynergybackup\Photos\J Lucas DSC09169 Malawi CHW Newborn.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964132" y="1600200"/>
            <a:ext cx="2880360" cy="2161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Newborn Health (OWER 4.4)\Meeting Reports\Pictures for PNHV Report\28. PNHV Assess_IMG_37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945" y="4108689"/>
            <a:ext cx="3024735" cy="201747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latin typeface="Arial" pitchFamily="34" charset="0"/>
                <a:cs typeface="Arial" pitchFamily="34" charset="0"/>
              </a:rPr>
              <a:t>ACTION 5</a:t>
            </a:r>
            <a:endParaRPr lang="en-GB"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4327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6485"/>
            <a:ext cx="8229600" cy="990600"/>
          </a:xfrm>
        </p:spPr>
        <p:txBody>
          <a:bodyPr>
            <a:normAutofit/>
          </a:bodyPr>
          <a:lstStyle/>
          <a:p>
            <a:pPr algn="l"/>
            <a:r>
              <a:rPr lang="en-US" sz="4000" dirty="0" smtClean="0">
                <a:solidFill>
                  <a:schemeClr val="accent1">
                    <a:lumMod val="75000"/>
                  </a:schemeClr>
                </a:solidFill>
                <a:latin typeface="Calibri" panose="020F0502020204030204" pitchFamily="34" charset="0"/>
              </a:rPr>
              <a:t>Priority action discussions</a:t>
            </a:r>
            <a:endParaRPr lang="en-US" sz="4000" dirty="0">
              <a:solidFill>
                <a:schemeClr val="accent1">
                  <a:lumMod val="75000"/>
                </a:schemeClr>
              </a:solidFill>
              <a:latin typeface="Calibri" panose="020F0502020204030204" pitchFamily="34" charset="0"/>
            </a:endParaRPr>
          </a:p>
        </p:txBody>
      </p:sp>
      <p:sp>
        <p:nvSpPr>
          <p:cNvPr id="3" name="Content Placeholder 2"/>
          <p:cNvSpPr>
            <a:spLocks noGrp="1"/>
          </p:cNvSpPr>
          <p:nvPr>
            <p:ph idx="4294967295"/>
          </p:nvPr>
        </p:nvSpPr>
        <p:spPr>
          <a:xfrm>
            <a:off x="363071" y="1027085"/>
            <a:ext cx="8548096" cy="5105400"/>
          </a:xfrm>
          <a:prstGeom prst="rect">
            <a:avLst/>
          </a:prstGeom>
        </p:spPr>
        <p:txBody>
          <a:bodyPr>
            <a:noAutofit/>
          </a:bodyPr>
          <a:lstStyle/>
          <a:p>
            <a:pPr marL="457200" lvl="0" indent="-457200">
              <a:spcBef>
                <a:spcPts val="0"/>
              </a:spcBef>
              <a:spcAft>
                <a:spcPts val="1200"/>
              </a:spcAft>
              <a:buFont typeface="+mj-lt"/>
              <a:buAutoNum type="arabicPeriod"/>
            </a:pPr>
            <a:r>
              <a:rPr lang="en-US" sz="2400" b="1" dirty="0" smtClean="0"/>
              <a:t>WHEN? </a:t>
            </a:r>
            <a:r>
              <a:rPr lang="en-US" sz="2000" b="1" dirty="0" smtClean="0"/>
              <a:t>Focus on birth</a:t>
            </a:r>
            <a:endParaRPr lang="en-US" sz="2000" dirty="0" smtClean="0"/>
          </a:p>
          <a:p>
            <a:pPr marL="457200" lvl="0" indent="-457200">
              <a:spcBef>
                <a:spcPts val="0"/>
              </a:spcBef>
              <a:spcAft>
                <a:spcPts val="1200"/>
              </a:spcAft>
              <a:buFont typeface="+mj-lt"/>
              <a:buAutoNum type="arabicPeriod"/>
            </a:pPr>
            <a:r>
              <a:rPr lang="en-US" sz="2400" b="1" dirty="0" smtClean="0"/>
              <a:t>WHAT? </a:t>
            </a:r>
            <a:r>
              <a:rPr lang="en-US" sz="2000" b="1" dirty="0" smtClean="0"/>
              <a:t>High coverage of high impact interventions</a:t>
            </a:r>
            <a:endParaRPr lang="en-US" sz="2000" dirty="0" smtClean="0"/>
          </a:p>
          <a:p>
            <a:pPr marL="457200" lvl="0" indent="-457200">
              <a:spcBef>
                <a:spcPts val="0"/>
              </a:spcBef>
              <a:spcAft>
                <a:spcPts val="1200"/>
              </a:spcAft>
              <a:buFont typeface="+mj-lt"/>
              <a:buAutoNum type="arabicPeriod"/>
            </a:pPr>
            <a:r>
              <a:rPr lang="en-US" sz="2400" b="1" dirty="0" smtClean="0"/>
              <a:t>HOW? </a:t>
            </a:r>
            <a:r>
              <a:rPr lang="en-US" sz="2000" b="1" dirty="0" smtClean="0"/>
              <a:t>Quality of care matters</a:t>
            </a:r>
            <a:endParaRPr lang="en-US" sz="2000" dirty="0" smtClean="0"/>
          </a:p>
          <a:p>
            <a:pPr marL="457200" lvl="0" indent="-457200">
              <a:spcBef>
                <a:spcPts val="0"/>
              </a:spcBef>
              <a:spcAft>
                <a:spcPts val="1200"/>
              </a:spcAft>
              <a:buFont typeface="+mj-lt"/>
              <a:buAutoNum type="arabicPeriod"/>
            </a:pPr>
            <a:r>
              <a:rPr lang="en-US" sz="2400" b="1" dirty="0" smtClean="0"/>
              <a:t>WHO? </a:t>
            </a:r>
            <a:r>
              <a:rPr lang="en-US" sz="2000" b="1" dirty="0" smtClean="0"/>
              <a:t>Reaching every women, every newborn including the poorest, </a:t>
            </a:r>
            <a:endParaRPr lang="en-US" sz="2000" dirty="0" smtClean="0"/>
          </a:p>
          <a:p>
            <a:pPr marL="457200" lvl="0" indent="-457200">
              <a:spcBef>
                <a:spcPts val="0"/>
              </a:spcBef>
              <a:spcAft>
                <a:spcPts val="1200"/>
              </a:spcAft>
              <a:buFont typeface="+mj-lt"/>
              <a:buAutoNum type="arabicPeriod"/>
            </a:pPr>
            <a:r>
              <a:rPr lang="en-US" sz="2400" b="1" dirty="0" smtClean="0"/>
              <a:t>PEOPLE POWER? </a:t>
            </a:r>
            <a:r>
              <a:rPr lang="en-US" sz="2000" b="1" dirty="0" smtClean="0"/>
              <a:t>Families and communities </a:t>
            </a:r>
            <a:r>
              <a:rPr lang="en-US" sz="2000" dirty="0" err="1" smtClean="0"/>
              <a:t>mobilising</a:t>
            </a:r>
            <a:r>
              <a:rPr lang="en-US" sz="2000" dirty="0" smtClean="0"/>
              <a:t> change. </a:t>
            </a:r>
          </a:p>
          <a:p>
            <a:pPr marL="457200" lvl="0" indent="-457200">
              <a:spcBef>
                <a:spcPts val="0"/>
              </a:spcBef>
              <a:spcAft>
                <a:spcPts val="1200"/>
              </a:spcAft>
              <a:buFont typeface="+mj-lt"/>
              <a:buAutoNum type="arabicPeriod"/>
            </a:pPr>
            <a:r>
              <a:rPr lang="en-US" sz="2400" b="1" dirty="0" smtClean="0"/>
              <a:t>COUNTING? </a:t>
            </a:r>
            <a:r>
              <a:rPr lang="en-US" sz="2000" b="1" dirty="0" smtClean="0"/>
              <a:t>Measurement, oversight and accountability</a:t>
            </a:r>
          </a:p>
          <a:p>
            <a:pPr marL="457200" lvl="0" indent="-457200">
              <a:spcBef>
                <a:spcPts val="0"/>
              </a:spcBef>
              <a:spcAft>
                <a:spcPts val="1200"/>
              </a:spcAft>
              <a:buFont typeface="+mj-lt"/>
              <a:buAutoNum type="arabicPeriod"/>
            </a:pPr>
            <a:endParaRPr lang="en-US" sz="2000" b="1" dirty="0" smtClean="0"/>
          </a:p>
          <a:p>
            <a:pPr marL="457200" indent="-457200">
              <a:spcBef>
                <a:spcPts val="0"/>
              </a:spcBef>
              <a:spcAft>
                <a:spcPts val="1200"/>
              </a:spcAft>
              <a:buNone/>
            </a:pPr>
            <a:r>
              <a:rPr lang="en-US" sz="2400" dirty="0" smtClean="0">
                <a:latin typeface="Calibri" pitchFamily="34" charset="0"/>
              </a:rPr>
              <a:t>Are there important actions to include which have been missed?</a:t>
            </a:r>
          </a:p>
          <a:p>
            <a:pPr marL="457200" indent="-457200">
              <a:spcBef>
                <a:spcPts val="0"/>
              </a:spcBef>
              <a:spcAft>
                <a:spcPts val="1200"/>
              </a:spcAft>
              <a:buNone/>
            </a:pPr>
            <a:r>
              <a:rPr lang="en-US" sz="2400" dirty="0" smtClean="0">
                <a:latin typeface="Calibri" pitchFamily="34" charset="0"/>
              </a:rPr>
              <a:t>How to better reflect the realities of private sector?</a:t>
            </a:r>
          </a:p>
          <a:p>
            <a:pPr marL="457200" lvl="0" indent="-457200">
              <a:spcBef>
                <a:spcPts val="0"/>
              </a:spcBef>
              <a:spcAft>
                <a:spcPts val="1200"/>
              </a:spcAft>
              <a:buNone/>
            </a:pPr>
            <a:endParaRPr lang="en-US" sz="2000" dirty="0" smtClean="0"/>
          </a:p>
          <a:p>
            <a:pPr marL="0" indent="0">
              <a:spcBef>
                <a:spcPts val="0"/>
              </a:spcBef>
              <a:buNone/>
            </a:pPr>
            <a:endParaRPr lang="en-US" sz="2000" dirty="0" smtClean="0">
              <a:latin typeface="Calibri" pitchFamily="34" charset="0"/>
            </a:endParaRPr>
          </a:p>
          <a:p>
            <a:pPr marL="0" indent="0">
              <a:spcBef>
                <a:spcPts val="0"/>
              </a:spcBef>
              <a:buNone/>
            </a:pPr>
            <a:endParaRPr lang="en-US" sz="2000" dirty="0" smtClean="0">
              <a:latin typeface="Calibri" pitchFamily="34" charset="0"/>
            </a:endParaRPr>
          </a:p>
          <a:p>
            <a:pPr marL="0" indent="0">
              <a:spcBef>
                <a:spcPts val="0"/>
              </a:spcBef>
              <a:buNone/>
            </a:pPr>
            <a:endParaRPr lang="en-US" sz="1800" dirty="0" smtClean="0">
              <a:latin typeface="Calibri" pitchFamily="34" charset="0"/>
            </a:endParaRPr>
          </a:p>
          <a:p>
            <a:pPr marL="0" indent="0">
              <a:spcBef>
                <a:spcPts val="0"/>
              </a:spcBef>
              <a:buNone/>
            </a:pPr>
            <a:endParaRPr lang="en-US" sz="900" dirty="0" smtClean="0">
              <a:latin typeface="Calibri" pitchFamily="34" charset="0"/>
            </a:endParaRPr>
          </a:p>
          <a:p>
            <a:pPr marL="0" lvl="1" indent="0">
              <a:spcBef>
                <a:spcPts val="0"/>
              </a:spcBef>
              <a:buNone/>
            </a:pPr>
            <a:endParaRPr lang="en-US" sz="2400" dirty="0"/>
          </a:p>
          <a:p>
            <a:pPr marL="0" indent="0">
              <a:spcBef>
                <a:spcPts val="0"/>
              </a:spcBef>
              <a:buNone/>
            </a:pPr>
            <a:r>
              <a:rPr lang="en-US" sz="1800" dirty="0" smtClean="0">
                <a:latin typeface="Calibri" pitchFamily="34" charset="0"/>
              </a:rPr>
              <a:t> </a:t>
            </a:r>
            <a:endParaRPr lang="en-US" sz="1800" dirty="0">
              <a:latin typeface="Calibri" pitchFamily="34" charset="0"/>
            </a:endParaRPr>
          </a:p>
          <a:p>
            <a:pPr marL="0" indent="0">
              <a:spcBef>
                <a:spcPts val="0"/>
              </a:spcBef>
              <a:buNone/>
            </a:pPr>
            <a:r>
              <a:rPr lang="en-US" sz="1800" dirty="0" smtClean="0">
                <a:latin typeface="Calibri" pitchFamily="34" charset="0"/>
              </a:rPr>
              <a:t>  </a:t>
            </a:r>
            <a:endParaRPr lang="en-US" sz="1800" dirty="0">
              <a:latin typeface="Calibri" pitchFamily="34" charset="0"/>
            </a:endParaRPr>
          </a:p>
        </p:txBody>
      </p:sp>
      <p:pic>
        <p:nvPicPr>
          <p:cNvPr id="4" name="Picture 2" descr="Shahnaz Gul,LHW, visits 6-day-old Naveed and mother in Muzzafargarh District, Pakistan. SC have trained a number of LHWs to be able to identify, screen and refer children in the community to Outpatient Therapeutic Programme sites.">
            <a:hlinkClick r:id="rId3"/>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7547693" y="48271"/>
            <a:ext cx="1596307" cy="978814"/>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75132"/>
            <a:ext cx="9144000" cy="520261"/>
          </a:xfrm>
          <a:prstGeom prst="rect">
            <a:avLst/>
          </a:prstGeom>
          <a:solidFill>
            <a:srgbClr val="7030A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000" b="1" dirty="0" smtClean="0">
                <a:solidFill>
                  <a:srgbClr val="FFFFFF"/>
                </a:solidFill>
              </a:rPr>
              <a:t>Your discussions and feedback are welcome!</a:t>
            </a:r>
            <a:endParaRPr lang="en-US" b="1" dirty="0">
              <a:solidFill>
                <a:srgbClr val="FFFFFF"/>
              </a:solidFill>
            </a:endParaRPr>
          </a:p>
        </p:txBody>
      </p:sp>
    </p:spTree>
    <p:extLst>
      <p:ext uri="{BB962C8B-B14F-4D97-AF65-F5344CB8AC3E}">
        <p14:creationId xmlns:p14="http://schemas.microsoft.com/office/powerpoint/2010/main" val="19345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48142" y="3566815"/>
            <a:ext cx="8783503" cy="784527"/>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graphicFrame>
        <p:nvGraphicFramePr>
          <p:cNvPr id="62" name="Object 61" hidden="1"/>
          <p:cNvGraphicFramePr>
            <a:graphicFrameLocks noChangeAspect="1"/>
          </p:cNvGraphicFramePr>
          <p:nvPr>
            <p:custDataLst>
              <p:tags r:id="rId2"/>
            </p:custDataLst>
          </p:nvPr>
        </p:nvGraphicFramePr>
        <p:xfrm>
          <a:off x="0" y="163826"/>
          <a:ext cx="151165" cy="151165"/>
        </p:xfrm>
        <a:graphic>
          <a:graphicData uri="http://schemas.openxmlformats.org/presentationml/2006/ole">
            <mc:AlternateContent xmlns:mc="http://schemas.openxmlformats.org/markup-compatibility/2006">
              <mc:Choice xmlns:v="urn:schemas-microsoft-com:vml" Requires="v">
                <p:oleObj spid="_x0000_s23566" name="think-cell Slide" r:id="rId6" imgW="360" imgH="360" progId="">
                  <p:embed/>
                </p:oleObj>
              </mc:Choice>
              <mc:Fallback>
                <p:oleObj name="think-cell Slide" r:id="rId6" imgW="360" imgH="36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3826"/>
                        <a:ext cx="151165" cy="1511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itle 1"/>
          <p:cNvSpPr>
            <a:spLocks noGrp="1"/>
          </p:cNvSpPr>
          <p:nvPr>
            <p:ph type="title"/>
            <p:custDataLst>
              <p:tags r:id="rId3"/>
            </p:custDataLst>
          </p:nvPr>
        </p:nvSpPr>
        <p:spPr>
          <a:xfrm>
            <a:off x="245772" y="209204"/>
            <a:ext cx="8274050" cy="527211"/>
          </a:xfrm>
        </p:spPr>
        <p:txBody>
          <a:bodyPr>
            <a:normAutofit fontScale="90000"/>
          </a:bodyPr>
          <a:lstStyle/>
          <a:p>
            <a:r>
              <a:rPr lang="en-US" sz="3200" dirty="0" smtClean="0">
                <a:solidFill>
                  <a:srgbClr val="0070C0"/>
                </a:solidFill>
              </a:rPr>
              <a:t>Outline</a:t>
            </a:r>
            <a:endParaRPr lang="en-US" sz="3200" dirty="0">
              <a:solidFill>
                <a:srgbClr val="0070C0"/>
              </a:solidFill>
            </a:endParaRPr>
          </a:p>
        </p:txBody>
      </p:sp>
      <p:sp>
        <p:nvSpPr>
          <p:cNvPr id="8" name="Oval 7"/>
          <p:cNvSpPr/>
          <p:nvPr/>
        </p:nvSpPr>
        <p:spPr bwMode="auto">
          <a:xfrm>
            <a:off x="245772" y="170520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2</a:t>
            </a:r>
            <a:endParaRPr lang="en-US" b="1" dirty="0">
              <a:solidFill>
                <a:srgbClr val="FFFFFF"/>
              </a:solidFill>
            </a:endParaRPr>
          </a:p>
        </p:txBody>
      </p:sp>
      <p:pic>
        <p:nvPicPr>
          <p:cNvPr id="11" name="Picture 2" descr="Shahnaz Gul,LHW, visits 6-day-old Naveed and mother in Muzzafargarh District, Pakistan. SC have trained a number of LHWs to be able to identify, screen and refer children in the community to Outpatient Therapeutic Programme sites.">
            <a:hlinkClick r:id="rId8"/>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4367047" y="6298664"/>
            <a:ext cx="1063077" cy="651851"/>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4" name="AutoShape 134" descr="data:image/jpeg;base64,/9j/4AAQSkZJRgABAQAAAQABAAD/2wCEAAkGBhMSERITEhQUEhQUGBQVFxgXFRUVFRcWFBQVFBgbFhcYGyYeHhojHRcVHy8gIycpLCwsFx40NTAqNSYrLCkBCQoKDgwOGg8PGSklHiUvLCwxLSwsKTUpLDAtLCkpKSwsKSwpLCwpLCksLCwsLCwsKSksKSwpKS4pKSksLCksKf/AABEIAHgAYAMBIgACEQEDEQH/xAAbAAABBQEBAAAAAAAAAAAAAAAFAAIDBAYBB//EADcQAAEDAgQEAwcCBQUAAAAAAAEAAhEDIQQFEjFBUWFxBiKBEzJCkaGx0cHwI1KC4fEUFTNicv/EABoBAAIDAQEAAAAAAAAAAAAAAAIFAQMEAAb/xAAkEQACAwACAgIBBQAAAAAAAAAAAQIDEQQhEjEiQVEFE2Fxof/aAAwDAQACEQMRAD8ALwnFqdpTmhMRWRhPASLUEzfO4llM32Lh9h+UE7FBay6qqVsvGJczHO2U/L7z+Q4dzw7IS7xBWOwY0difrKHUKJJkq42glFnMm308Q9p/T6or5LWTM8QVRuGEdiPsURwecsfY+Q9dj2P5QmphrKnUpwur5difb0i3gVNdLDYuuntWdy7OtENfdnPi38haNpBgi4Oya1WKxahDdTKmWM6W3ScnwoyrSglDJXQxcYpHtUFiQLzvF+zpOPE+Udz/AGWSw7ZKL+L8T/EpN6F3qTH6IXh5cbJRzJuVmfg9BwKlGvy+2FaVAQugQm0KRi6k0pdIaxHinKp43DSLK6wdQFXxFJw2uiiwJAhwiy0fhqvqplh+A27G/wB5QDEHcRdEPC7/AOKRza4fK/5TDiTangs59alVpqIXNKkaF3QnB5zBrVI5MCfqsel0LLY99GL8XsPt2k+7oAB4SCZE87i3VBaeDqPEavZjfcSZ9bdlLUbrax03LnR/MOMyI/YVnF5SSQ5uogwbHn0SSVinJyPSxplXFQ9gethsRTMtqOIHOyvYHM3x5t99wAQmDKy1rg0FskGSYjt06IllWUthrrOMEARb3pk9yVXNxaLKlJSxAzHZlUd5Wu09ZFwmYXBPd/yVn+jiBH9SIZrkvuhpveBsdzx5qozKQXEuY8EiPKfLYRz3UxcUumDOEm+0LU9sBxkNjzdOGqPlKL+H8S1tcFxDQGuN7b2EfNUP9pDGC0mdyfup8C2mWPBd5os3gQZF/qijaoPyQMqZWrwbw3AdO235U1NqHZCD/p6XRsegJA+iIsKdxl5LTzllfhNx/BEbJ9M3SqBR7bqWVp4zF55hBRrWHxGOUGXfqrOJxtIUwQb8RyS8bTLTwhvDff7T9Vl6LC4kuuBcDrwn8JFbV82j1NNzcIyfvAhgsQXuL3N1MvDeJ6gIjg/EoFjSczlIvHYIVlucUydJMOkgNAJdymI2Rao6md9Qj0+nNVSivtF8JN9pktfNRUfBoug+6RsOpkyFQpYo0qml92k2PNXy5gYLOMT8MlAcwzVrzoHnvFgbHrIsVygn0jnY4+zR5liKehul0yLjkVQy+nqjS28kTzJ90fdBqoIMcFqfCmEeXMdpOgOmfhsIPqLW6qyFW9FU7vFOX8M1VGiGtDR8IA+VlKGrpakE/Sw8pKTb1kQHBRVFYCY6kuIYOzfCGrQqMG5Et/8ATbhefYappN16myl+/wB/uywHjDBCliCWiA8B5H/YkgkdzwWLlw35DPgWtNwf9jMLTaDMdjxE7wUepeKWUxpFSoJ3mTP06lAcE6QFZfh28xKVS9juD6zoL4nPxWaYqvLu7gIMDpyCA4imLHkSfU8VZbQAHVUsW+ApiuyJvrCtVcC6f3C9F8O0NGGpDmNR/quvMqZLjYSvUclBFFjDuxoafQf3TLixxsU82WxRdhMcFNAhMIW4UsjDF17UypiGt3+SqVsyJsLfVEotkqDZadVA3MLGeNXa6jD8Okt9WmY+s+iOVHyquJwDatMsPOQdyCNj6cuKG2ryg19mzjr9uakYB2JdTUf+8uV7MsM6m4seIcL9HDm3p9eaH+wBNwPmk/jjyS7Gz33F9E9POncVKcQ6qQBN9uZ7BXst8L1HwXD2beo83oOHqtZleS06IkC53cbuPry7LXVxXLvMX+mey/Ot0p5JkWgBzxBGzd4PNx59EaNQtLXAxpJ7EQZn7+i6HyYb/hUMfV1N0NO9vTimkK1BYjBObm9YWwWcy0FwseI/UIk0hwkQR0QOjSgDopm1C11jH75IJRKnWn6K7nJkBTaUhSCMtIg8IR4mz04Oh7RrNZLg0TZokTLov0Rqq2Ag3jRg/wBE4EanVRpptF3FwcDIHIDzTyCCb6DRlKHiQ1gHVi14FyCBpuPhFiD27GVZ8L5rSGJDHsa01LU3RdruRkndVsJkYDB7c6GsmbBo1ENMExcidhfqFQrZa52mpRAIpnVHF2h0yL7W/wArMk/JB7iw9Mq4oNt7x5flcph797BTYPDscxtRl2vaHg9CJupagIs3c8f5Rz7pgms6M+HZAGltv5j+nfmq7MOHOL4jYN9FN7GAGjj844/5VpjOCHThjWxx/KjruU9QjZQGgoOE1tlxrSEklAQx4kEHihz8I1jvamSSC0kmYZ05CRJjdJJcEjHtpHFVn1HS5knQwnyxqO44N58ST3grgsBqqeSRAFrRcceGy6kqqfbYDb3DV5W6pQp1KbRqBgC1ocTM8okn1KssZ8+PqkkrcSZPs6xvH5J6SS4gbHFM3XElJB//2Q=="/>
          <p:cNvSpPr>
            <a:spLocks noChangeAspect="1" noChangeArrowheads="1"/>
          </p:cNvSpPr>
          <p:nvPr/>
        </p:nvSpPr>
        <p:spPr bwMode="auto">
          <a:xfrm>
            <a:off x="148142" y="26265"/>
            <a:ext cx="290238"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endParaRPr lang="en-GB" sz="1333">
              <a:solidFill>
                <a:srgbClr val="1D0B2B"/>
              </a:solidFill>
            </a:endParaRPr>
          </a:p>
        </p:txBody>
      </p:sp>
      <p:sp>
        <p:nvSpPr>
          <p:cNvPr id="7" name="Oval 6"/>
          <p:cNvSpPr/>
          <p:nvPr/>
        </p:nvSpPr>
        <p:spPr bwMode="auto">
          <a:xfrm>
            <a:off x="245772" y="95598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1</a:t>
            </a:r>
            <a:endParaRPr lang="en-US" b="1" dirty="0">
              <a:solidFill>
                <a:srgbClr val="FFFFFF"/>
              </a:solidFill>
            </a:endParaRPr>
          </a:p>
        </p:txBody>
      </p:sp>
      <p:sp>
        <p:nvSpPr>
          <p:cNvPr id="10" name="Oval 9"/>
          <p:cNvSpPr/>
          <p:nvPr/>
        </p:nvSpPr>
        <p:spPr bwMode="auto">
          <a:xfrm>
            <a:off x="245772" y="384736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4</a:t>
            </a:r>
          </a:p>
        </p:txBody>
      </p:sp>
      <p:sp>
        <p:nvSpPr>
          <p:cNvPr id="12" name="Oval 11"/>
          <p:cNvSpPr/>
          <p:nvPr/>
        </p:nvSpPr>
        <p:spPr bwMode="auto">
          <a:xfrm>
            <a:off x="278360" y="285789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3</a:t>
            </a:r>
            <a:endParaRPr lang="en-US" b="1" dirty="0">
              <a:solidFill>
                <a:srgbClr val="FFFFFF"/>
              </a:solidFill>
            </a:endParaRPr>
          </a:p>
        </p:txBody>
      </p:sp>
      <p:sp>
        <p:nvSpPr>
          <p:cNvPr id="13" name="Oval 12"/>
          <p:cNvSpPr/>
          <p:nvPr/>
        </p:nvSpPr>
        <p:spPr bwMode="auto">
          <a:xfrm>
            <a:off x="245772" y="448020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5</a:t>
            </a:r>
          </a:p>
        </p:txBody>
      </p:sp>
      <p:pic>
        <p:nvPicPr>
          <p:cNvPr id="16" name="Content Placeholder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7647141" y="121046"/>
            <a:ext cx="1496859" cy="1904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725832" y="910572"/>
            <a:ext cx="8018753" cy="4462760"/>
          </a:xfrm>
          <a:prstGeom prst="rect">
            <a:avLst/>
          </a:prstGeom>
        </p:spPr>
        <p:txBody>
          <a:bodyPr wrap="square" lIns="72000" rIns="72000">
            <a:spAutoFit/>
          </a:bodyPr>
          <a:lstStyle/>
          <a:p>
            <a:pPr indent="-457200" defTabSz="870600">
              <a:buClr>
                <a:srgbClr val="FFFFFF"/>
              </a:buClr>
              <a:defRPr/>
            </a:pPr>
            <a:r>
              <a:rPr lang="en-US" sz="2400" b="1" dirty="0" smtClean="0">
                <a:solidFill>
                  <a:srgbClr val="1D0B2B"/>
                </a:solidFill>
              </a:rPr>
              <a:t>Why are 3 million newborns dying? Can we change?</a:t>
            </a:r>
          </a:p>
          <a:p>
            <a:pPr indent="-457200" defTabSz="870600">
              <a:buClr>
                <a:srgbClr val="FFFFFF"/>
              </a:buClr>
              <a:defRPr/>
            </a:pPr>
            <a:endParaRPr lang="en-US" sz="2400" b="1" dirty="0" smtClean="0">
              <a:solidFill>
                <a:srgbClr val="1D0B2B"/>
              </a:solidFill>
            </a:endParaRPr>
          </a:p>
          <a:p>
            <a:pPr indent="-457200" defTabSz="870600">
              <a:buClr>
                <a:srgbClr val="FFFFFF"/>
              </a:buClr>
              <a:defRPr/>
            </a:pPr>
            <a:r>
              <a:rPr lang="en-US" sz="2400" dirty="0" smtClean="0">
                <a:solidFill>
                  <a:srgbClr val="1D0B2B"/>
                </a:solidFill>
              </a:rPr>
              <a:t>Where do we want to be in 2035?</a:t>
            </a:r>
          </a:p>
          <a:p>
            <a:pPr marL="0" lvl="1" defTabSz="870600">
              <a:defRPr/>
            </a:pPr>
            <a:r>
              <a:rPr lang="en-US" sz="2000" i="1" dirty="0" smtClean="0">
                <a:solidFill>
                  <a:srgbClr val="1D0B2B"/>
                </a:solidFill>
              </a:rPr>
              <a:t>[Target setting and other analyses discussion]</a:t>
            </a:r>
          </a:p>
          <a:p>
            <a:pPr marL="0" lvl="1" defTabSz="870600">
              <a:defRPr/>
            </a:pPr>
            <a:endParaRPr lang="en-US" sz="2400" dirty="0" smtClean="0">
              <a:solidFill>
                <a:srgbClr val="1D0B2B"/>
              </a:solidFill>
            </a:endParaRPr>
          </a:p>
          <a:p>
            <a:pPr indent="-457200" defTabSz="870600">
              <a:buClr>
                <a:srgbClr val="FFFFFF"/>
              </a:buClr>
              <a:defRPr/>
            </a:pPr>
            <a:r>
              <a:rPr lang="en-US" sz="2400" dirty="0" smtClean="0">
                <a:solidFill>
                  <a:srgbClr val="1D0B2B"/>
                </a:solidFill>
              </a:rPr>
              <a:t>How can we change outcomes for Every Newborn in every country? </a:t>
            </a:r>
            <a:r>
              <a:rPr lang="en-US" sz="2000" i="1" dirty="0" smtClean="0">
                <a:solidFill>
                  <a:srgbClr val="1D0B2B"/>
                </a:solidFill>
              </a:rPr>
              <a:t>[Priority actions discussion]</a:t>
            </a:r>
            <a:endParaRPr lang="en-US" sz="2400" i="1" dirty="0" smtClean="0">
              <a:solidFill>
                <a:srgbClr val="1D0B2B"/>
              </a:solidFill>
            </a:endParaRPr>
          </a:p>
          <a:p>
            <a:pPr marL="0" lvl="1" defTabSz="870600">
              <a:defRPr/>
            </a:pPr>
            <a:endParaRPr lang="en-US" sz="2400" dirty="0" smtClean="0">
              <a:solidFill>
                <a:srgbClr val="1D0B2B"/>
              </a:solidFill>
            </a:endParaRPr>
          </a:p>
          <a:p>
            <a:pPr indent="-265113"/>
            <a:r>
              <a:rPr lang="en-US" sz="2400" dirty="0" smtClean="0">
                <a:solidFill>
                  <a:srgbClr val="1D0B2B"/>
                </a:solidFill>
              </a:rPr>
              <a:t>What is the </a:t>
            </a:r>
            <a:r>
              <a:rPr lang="en-US" sz="2400" i="1" dirty="0" smtClean="0">
                <a:solidFill>
                  <a:srgbClr val="1D0B2B"/>
                </a:solidFill>
              </a:rPr>
              <a:t>Every Newborn </a:t>
            </a:r>
            <a:r>
              <a:rPr lang="en-US" sz="2400" dirty="0" smtClean="0">
                <a:solidFill>
                  <a:srgbClr val="1D0B2B"/>
                </a:solidFill>
              </a:rPr>
              <a:t>Action Plan?</a:t>
            </a:r>
          </a:p>
          <a:p>
            <a:pPr indent="-265113"/>
            <a:endParaRPr lang="en-US" sz="2400" dirty="0" smtClean="0"/>
          </a:p>
          <a:p>
            <a:pPr indent="-265113"/>
            <a:r>
              <a:rPr lang="en-US" sz="2400" dirty="0" smtClean="0"/>
              <a:t>What is the process for building a Movement and a Plan? </a:t>
            </a:r>
          </a:p>
          <a:p>
            <a:pPr indent="-265113"/>
            <a:r>
              <a:rPr lang="en-US" sz="2400" dirty="0" smtClean="0"/>
              <a:t>Who needs to be involved? </a:t>
            </a:r>
            <a:r>
              <a:rPr lang="en-US" sz="2000" dirty="0" smtClean="0"/>
              <a:t>[</a:t>
            </a:r>
            <a:r>
              <a:rPr lang="en-US" sz="2000" i="1" dirty="0" smtClean="0">
                <a:solidFill>
                  <a:srgbClr val="1D0B2B"/>
                </a:solidFill>
              </a:rPr>
              <a:t>Discussion]</a:t>
            </a:r>
            <a:endParaRPr lang="en-US" sz="2400" dirty="0" smtClean="0"/>
          </a:p>
        </p:txBody>
      </p:sp>
    </p:spTree>
    <p:extLst>
      <p:ext uri="{BB962C8B-B14F-4D97-AF65-F5344CB8AC3E}">
        <p14:creationId xmlns:p14="http://schemas.microsoft.com/office/powerpoint/2010/main" val="933867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57638"/>
            <a:ext cx="4802862" cy="4489386"/>
          </a:xfrm>
        </p:spPr>
        <p:txBody>
          <a:bodyPr>
            <a:noAutofit/>
          </a:bodyPr>
          <a:lstStyle/>
          <a:p>
            <a:pPr marL="265113" indent="-265113">
              <a:lnSpc>
                <a:spcPts val="2800"/>
              </a:lnSpc>
              <a:spcBef>
                <a:spcPts val="0"/>
              </a:spcBef>
              <a:spcAft>
                <a:spcPts val="1800"/>
              </a:spcAft>
              <a:defRPr/>
            </a:pPr>
            <a:r>
              <a:rPr lang="en-US" sz="2400" b="1" dirty="0" smtClean="0"/>
              <a:t>Country demand</a:t>
            </a:r>
            <a:r>
              <a:rPr lang="en-US" sz="2400" dirty="0" smtClean="0"/>
              <a:t> for guidance and action, country driven</a:t>
            </a:r>
          </a:p>
          <a:p>
            <a:pPr marL="265113" indent="-265113">
              <a:lnSpc>
                <a:spcPts val="2800"/>
              </a:lnSpc>
              <a:spcBef>
                <a:spcPts val="0"/>
              </a:spcBef>
              <a:spcAft>
                <a:spcPts val="1800"/>
              </a:spcAft>
              <a:defRPr/>
            </a:pPr>
            <a:r>
              <a:rPr lang="en-US" sz="2400" b="1" dirty="0" smtClean="0"/>
              <a:t>Large problem but huge potential for rapid change </a:t>
            </a:r>
            <a:r>
              <a:rPr lang="en-US" sz="2400" dirty="0" smtClean="0"/>
              <a:t>since we know what to do and can develop clear context specific  guidance on HOW </a:t>
            </a:r>
          </a:p>
          <a:p>
            <a:pPr marL="265113" indent="-265113">
              <a:lnSpc>
                <a:spcPts val="2800"/>
              </a:lnSpc>
              <a:spcBef>
                <a:spcPts val="0"/>
              </a:spcBef>
              <a:spcAft>
                <a:spcPts val="1800"/>
              </a:spcAft>
              <a:defRPr/>
            </a:pPr>
            <a:r>
              <a:rPr lang="en-US" sz="2400" b="1" dirty="0" smtClean="0"/>
              <a:t>Harmonize</a:t>
            </a:r>
            <a:r>
              <a:rPr lang="en-US" sz="2400" dirty="0" smtClean="0"/>
              <a:t> global response which so far has been slow and needs to link to many existing initiatives for reproductive, maternal, child and adolescent health care, scaling up global attention and action</a:t>
            </a:r>
          </a:p>
        </p:txBody>
      </p:sp>
      <p:sp>
        <p:nvSpPr>
          <p:cNvPr id="5" name="Title 1"/>
          <p:cNvSpPr txBox="1">
            <a:spLocks/>
          </p:cNvSpPr>
          <p:nvPr/>
        </p:nvSpPr>
        <p:spPr>
          <a:xfrm>
            <a:off x="0" y="260350"/>
            <a:ext cx="9144000" cy="720725"/>
          </a:xfrm>
          <a:prstGeom prst="rect">
            <a:avLst/>
          </a:prstGeom>
        </p:spPr>
        <p:txBody>
          <a:bodyPr vert="horz" lIns="91440" tIns="45720" rIns="91440" bIns="45720" rtlCol="0" anchor="ctr">
            <a:normAutofit/>
          </a:bodyPr>
          <a:lstStyle/>
          <a:p>
            <a:pPr lvl="0" algn="ctr">
              <a:spcBef>
                <a:spcPct val="0"/>
              </a:spcBef>
            </a:pPr>
            <a:r>
              <a:rPr lang="en-US" sz="3200" b="1" dirty="0" smtClean="0">
                <a:solidFill>
                  <a:srgbClr val="302B67"/>
                </a:solidFill>
                <a:latin typeface="+mj-lt"/>
                <a:ea typeface="+mj-ea"/>
                <a:cs typeface="+mj-cs"/>
              </a:rPr>
              <a:t>Why </a:t>
            </a:r>
            <a:r>
              <a:rPr lang="en-US" sz="3200" b="1" i="1" dirty="0" smtClean="0">
                <a:solidFill>
                  <a:srgbClr val="302B67"/>
                </a:solidFill>
                <a:latin typeface="+mj-lt"/>
                <a:ea typeface="+mj-ea"/>
                <a:cs typeface="+mj-cs"/>
              </a:rPr>
              <a:t>Every Newborn</a:t>
            </a:r>
            <a:r>
              <a:rPr lang="en-US" sz="3200" b="1" dirty="0" smtClean="0">
                <a:solidFill>
                  <a:srgbClr val="302B67"/>
                </a:solidFill>
                <a:latin typeface="+mj-lt"/>
                <a:ea typeface="+mj-ea"/>
                <a:cs typeface="+mj-cs"/>
              </a:rPr>
              <a:t>?</a:t>
            </a:r>
            <a:endParaRPr lang="en-US" sz="3200" b="1" dirty="0">
              <a:solidFill>
                <a:srgbClr val="302B67"/>
              </a:solidFill>
              <a:latin typeface="+mj-lt"/>
              <a:ea typeface="+mj-ea"/>
              <a:cs typeface="+mj-cs"/>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2708"/>
          <a:stretch/>
        </p:blipFill>
        <p:spPr>
          <a:xfrm>
            <a:off x="5508383" y="2017986"/>
            <a:ext cx="3464166" cy="2645664"/>
          </a:xfrm>
          <a:prstGeom prst="flowChartAlternateProcess">
            <a:avLst/>
          </a:prstGeom>
        </p:spPr>
      </p:pic>
    </p:spTree>
    <p:extLst>
      <p:ext uri="{BB962C8B-B14F-4D97-AF65-F5344CB8AC3E}">
        <p14:creationId xmlns:p14="http://schemas.microsoft.com/office/powerpoint/2010/main" val="171657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458200" cy="4489386"/>
          </a:xfrm>
        </p:spPr>
        <p:txBody>
          <a:bodyPr>
            <a:noAutofit/>
          </a:bodyPr>
          <a:lstStyle/>
          <a:p>
            <a:pPr marL="0" indent="0" algn="ctr">
              <a:lnSpc>
                <a:spcPts val="2800"/>
              </a:lnSpc>
              <a:spcBef>
                <a:spcPts val="0"/>
              </a:spcBef>
              <a:spcAft>
                <a:spcPts val="1800"/>
              </a:spcAft>
              <a:buNone/>
              <a:defRPr/>
            </a:pPr>
            <a:r>
              <a:rPr lang="en-GB" sz="2800" dirty="0" smtClean="0"/>
              <a:t>A r</a:t>
            </a:r>
            <a:r>
              <a:rPr lang="en-GB" sz="2800" kern="1200" dirty="0" smtClean="0"/>
              <a:t>oadmap </a:t>
            </a:r>
            <a:r>
              <a:rPr lang="en-GB" sz="2800" kern="1200" dirty="0"/>
              <a:t>for </a:t>
            </a:r>
            <a:r>
              <a:rPr lang="en-GB" sz="2800" kern="1200" dirty="0" smtClean="0"/>
              <a:t>change </a:t>
            </a:r>
          </a:p>
          <a:p>
            <a:pPr marL="0" indent="0" algn="ctr">
              <a:lnSpc>
                <a:spcPts val="2800"/>
              </a:lnSpc>
              <a:spcBef>
                <a:spcPts val="0"/>
              </a:spcBef>
              <a:spcAft>
                <a:spcPts val="1800"/>
              </a:spcAft>
              <a:buNone/>
              <a:defRPr/>
            </a:pPr>
            <a:r>
              <a:rPr lang="en-US" sz="2800" dirty="0" smtClean="0"/>
              <a:t>A </a:t>
            </a:r>
            <a:r>
              <a:rPr lang="en-US" sz="2800" dirty="0"/>
              <a:t>platform for </a:t>
            </a:r>
            <a:r>
              <a:rPr lang="en-US" sz="2800" dirty="0" err="1" smtClean="0"/>
              <a:t>harmonised</a:t>
            </a:r>
            <a:r>
              <a:rPr lang="en-US" sz="2800" dirty="0" smtClean="0"/>
              <a:t> action </a:t>
            </a:r>
            <a:r>
              <a:rPr lang="en-US" sz="2800" dirty="0"/>
              <a:t>by all partners</a:t>
            </a:r>
          </a:p>
          <a:p>
            <a:pPr marL="265113" indent="-265113">
              <a:lnSpc>
                <a:spcPts val="2800"/>
              </a:lnSpc>
              <a:spcBef>
                <a:spcPts val="0"/>
              </a:spcBef>
              <a:spcAft>
                <a:spcPts val="1800"/>
              </a:spcAft>
              <a:defRPr/>
            </a:pPr>
            <a:r>
              <a:rPr lang="en-US" sz="2400" dirty="0" smtClean="0"/>
              <a:t>Setting out a clear vision</a:t>
            </a:r>
            <a:r>
              <a:rPr lang="en-US" sz="2400" dirty="0"/>
              <a:t> </a:t>
            </a:r>
            <a:r>
              <a:rPr lang="en-US" sz="2400" dirty="0" smtClean="0"/>
              <a:t>with mortality target, strategic directions, and innovative </a:t>
            </a:r>
            <a:r>
              <a:rPr lang="en-US" sz="2400" dirty="0"/>
              <a:t>actions </a:t>
            </a:r>
            <a:r>
              <a:rPr lang="en-US" sz="2400" dirty="0" smtClean="0"/>
              <a:t>within the continuum </a:t>
            </a:r>
            <a:r>
              <a:rPr lang="en-US" sz="2400" dirty="0"/>
              <a:t>of </a:t>
            </a:r>
            <a:r>
              <a:rPr lang="en-US" sz="2400" dirty="0" smtClean="0"/>
              <a:t>care</a:t>
            </a:r>
          </a:p>
          <a:p>
            <a:pPr marL="265113" indent="-265113">
              <a:lnSpc>
                <a:spcPts val="2800"/>
              </a:lnSpc>
              <a:spcBef>
                <a:spcPts val="0"/>
              </a:spcBef>
              <a:spcAft>
                <a:spcPts val="1800"/>
              </a:spcAft>
              <a:defRPr/>
            </a:pPr>
            <a:r>
              <a:rPr lang="en-US" sz="2400" dirty="0" smtClean="0"/>
              <a:t>Supported by evidence on epidemiology, effective interventions, delivery mechanisms and accelerators to progress to be published in The Lancet at the time of the launch in May 2014 </a:t>
            </a:r>
          </a:p>
        </p:txBody>
      </p:sp>
      <p:sp>
        <p:nvSpPr>
          <p:cNvPr id="5" name="Title 1"/>
          <p:cNvSpPr txBox="1">
            <a:spLocks/>
          </p:cNvSpPr>
          <p:nvPr/>
        </p:nvSpPr>
        <p:spPr>
          <a:xfrm>
            <a:off x="0" y="260350"/>
            <a:ext cx="9144000" cy="720725"/>
          </a:xfrm>
          <a:prstGeom prst="rect">
            <a:avLst/>
          </a:prstGeom>
        </p:spPr>
        <p:txBody>
          <a:bodyPr vert="horz" lIns="91440" tIns="45720" rIns="91440" bIns="45720" rtlCol="0" anchor="ctr">
            <a:normAutofit/>
          </a:bodyPr>
          <a:lstStyle/>
          <a:p>
            <a:pPr lvl="0" algn="ctr">
              <a:spcBef>
                <a:spcPct val="0"/>
              </a:spcBef>
            </a:pPr>
            <a:r>
              <a:rPr lang="en-US" sz="3200" b="1" dirty="0">
                <a:solidFill>
                  <a:srgbClr val="302B67"/>
                </a:solidFill>
                <a:latin typeface="+mj-lt"/>
                <a:ea typeface="+mj-ea"/>
                <a:cs typeface="+mj-cs"/>
              </a:rPr>
              <a:t>What is the </a:t>
            </a:r>
            <a:r>
              <a:rPr lang="en-US" sz="3200" b="1" dirty="0" smtClean="0">
                <a:solidFill>
                  <a:srgbClr val="302B67"/>
                </a:solidFill>
                <a:latin typeface="+mj-lt"/>
                <a:ea typeface="+mj-ea"/>
                <a:cs typeface="+mj-cs"/>
              </a:rPr>
              <a:t>Every Newborn </a:t>
            </a:r>
            <a:r>
              <a:rPr lang="en-US" sz="3200" b="1" dirty="0">
                <a:solidFill>
                  <a:srgbClr val="302B67"/>
                </a:solidFill>
                <a:latin typeface="+mj-lt"/>
                <a:ea typeface="+mj-ea"/>
                <a:cs typeface="+mj-cs"/>
              </a:rPr>
              <a:t>Action Plan?</a:t>
            </a:r>
          </a:p>
        </p:txBody>
      </p:sp>
      <p:pic>
        <p:nvPicPr>
          <p:cNvPr id="6" name="Picture 4" descr="Continuum of care 13_10_20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0784" y="4585163"/>
            <a:ext cx="4985685" cy="177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9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p:cNvPicPr/>
          <p:nvPr/>
        </p:nvPicPr>
        <p:blipFill>
          <a:blip r:embed="rId2" cstate="email">
            <a:extLst>
              <a:ext uri="{28A0092B-C50C-407E-A947-70E740481C1C}">
                <a14:useLocalDpi xmlns:a14="http://schemas.microsoft.com/office/drawing/2010/main"/>
              </a:ext>
            </a:extLst>
          </a:blip>
          <a:stretch>
            <a:fillRect/>
          </a:stretch>
        </p:blipFill>
        <p:spPr>
          <a:xfrm>
            <a:off x="8235474" y="54868"/>
            <a:ext cx="873971" cy="849118"/>
          </a:xfrm>
          <a:prstGeom prst="rect">
            <a:avLst/>
          </a:prstGeom>
        </p:spPr>
      </p:pic>
      <p:sp>
        <p:nvSpPr>
          <p:cNvPr id="17" name="Rectangle 16"/>
          <p:cNvSpPr/>
          <p:nvPr/>
        </p:nvSpPr>
        <p:spPr bwMode="auto">
          <a:xfrm>
            <a:off x="7415471" y="853140"/>
            <a:ext cx="1711305" cy="3752178"/>
          </a:xfrm>
          <a:prstGeom prst="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none" lIns="87071" tIns="43536" rIns="87071" bIns="43536" numCol="1" rtlCol="0" anchor="ctr" anchorCtr="0" compatLnSpc="1">
            <a:prstTxWarp prst="textNoShape">
              <a:avLst/>
            </a:prstTxWarp>
          </a:bodyPr>
          <a:lstStyle/>
          <a:p>
            <a:pPr>
              <a:spcBef>
                <a:spcPct val="0"/>
              </a:spcBef>
              <a:spcAft>
                <a:spcPct val="0"/>
              </a:spcAft>
            </a:pPr>
            <a:endParaRPr lang="en-US" sz="1714">
              <a:solidFill>
                <a:srgbClr val="FFFFFF"/>
              </a:solidFill>
              <a:latin typeface="Arial"/>
              <a:cs typeface="Arial" pitchFamily="34" charset="0"/>
            </a:endParaRPr>
          </a:p>
        </p:txBody>
      </p:sp>
      <p:sp>
        <p:nvSpPr>
          <p:cNvPr id="7" name="Rectangle 6"/>
          <p:cNvSpPr/>
          <p:nvPr/>
        </p:nvSpPr>
        <p:spPr bwMode="auto">
          <a:xfrm>
            <a:off x="4946186" y="814235"/>
            <a:ext cx="2346348" cy="3754387"/>
          </a:xfrm>
          <a:prstGeom prst="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none" lIns="87071" tIns="43536" rIns="87071" bIns="43536" numCol="1" rtlCol="0" anchor="ctr" anchorCtr="0" compatLnSpc="1">
            <a:prstTxWarp prst="textNoShape">
              <a:avLst/>
            </a:prstTxWarp>
          </a:bodyPr>
          <a:lstStyle/>
          <a:p>
            <a:pPr>
              <a:spcBef>
                <a:spcPct val="0"/>
              </a:spcBef>
              <a:spcAft>
                <a:spcPct val="0"/>
              </a:spcAft>
            </a:pPr>
            <a:endParaRPr lang="en-US" sz="1714">
              <a:solidFill>
                <a:srgbClr val="FFFFFF"/>
              </a:solidFill>
              <a:latin typeface="Arial"/>
              <a:cs typeface="Arial" pitchFamily="34" charset="0"/>
            </a:endParaRPr>
          </a:p>
        </p:txBody>
      </p:sp>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837"/>
          <a:stretch/>
        </p:blipFill>
        <p:spPr bwMode="auto">
          <a:xfrm>
            <a:off x="212457" y="744301"/>
            <a:ext cx="2073543" cy="389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4953020" y="2667734"/>
            <a:ext cx="2609585" cy="105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6" rIns="87071" bIns="4353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a:lstStyle>
          <a:p>
            <a:r>
              <a:rPr lang="en-US" sz="3428" dirty="0">
                <a:solidFill>
                  <a:srgbClr val="FFFFFF"/>
                </a:solidFill>
                <a:latin typeface="FrankRuehl" pitchFamily="34" charset="-79"/>
                <a:ea typeface="BatangChe" pitchFamily="49" charset="-127"/>
                <a:cs typeface="FrankRuehl" pitchFamily="34" charset="-79"/>
              </a:rPr>
              <a:t>No </a:t>
            </a:r>
          </a:p>
          <a:p>
            <a:r>
              <a:rPr lang="en-US" sz="3428" dirty="0">
                <a:solidFill>
                  <a:srgbClr val="FFFFFF"/>
                </a:solidFill>
                <a:latin typeface="FrankRuehl" pitchFamily="34" charset="-79"/>
                <a:ea typeface="BatangChe" pitchFamily="49" charset="-127"/>
                <a:cs typeface="FrankRuehl" pitchFamily="34" charset="-79"/>
              </a:rPr>
              <a:t>baby </a:t>
            </a:r>
          </a:p>
          <a:p>
            <a:r>
              <a:rPr lang="en-US" sz="3428" dirty="0">
                <a:solidFill>
                  <a:srgbClr val="FFFFFF"/>
                </a:solidFill>
                <a:latin typeface="FrankRuehl" pitchFamily="34" charset="-79"/>
                <a:ea typeface="BatangChe" pitchFamily="49" charset="-127"/>
                <a:cs typeface="FrankRuehl" pitchFamily="34" charset="-79"/>
              </a:rPr>
              <a:t>stillborn</a:t>
            </a:r>
          </a:p>
        </p:txBody>
      </p:sp>
      <p:sp>
        <p:nvSpPr>
          <p:cNvPr id="6" name="Rectangle 3"/>
          <p:cNvSpPr txBox="1">
            <a:spLocks noChangeArrowheads="1"/>
          </p:cNvSpPr>
          <p:nvPr/>
        </p:nvSpPr>
        <p:spPr bwMode="auto">
          <a:xfrm>
            <a:off x="504247" y="18707"/>
            <a:ext cx="8229600" cy="8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6" rIns="87071" bIns="4353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a:lstStyle>
          <a:p>
            <a:pPr eaLnBrk="1" hangingPunct="1"/>
            <a:r>
              <a:rPr lang="en-US" sz="3809" dirty="0">
                <a:solidFill>
                  <a:srgbClr val="3C8DAA"/>
                </a:solidFill>
              </a:rPr>
              <a:t>Our delivery goal</a:t>
            </a:r>
          </a:p>
        </p:txBody>
      </p:sp>
      <p:sp>
        <p:nvSpPr>
          <p:cNvPr id="2" name="Rectangle 1"/>
          <p:cNvSpPr/>
          <p:nvPr/>
        </p:nvSpPr>
        <p:spPr bwMode="auto">
          <a:xfrm>
            <a:off x="2496396" y="807105"/>
            <a:ext cx="2327468" cy="3768647"/>
          </a:xfrm>
          <a:prstGeom prst="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none" lIns="87071" tIns="43536" rIns="87071" bIns="43536" numCol="1" rtlCol="0" anchor="ctr" anchorCtr="0" compatLnSpc="1">
            <a:prstTxWarp prst="textNoShape">
              <a:avLst/>
            </a:prstTxWarp>
          </a:bodyPr>
          <a:lstStyle/>
          <a:p>
            <a:pPr>
              <a:spcBef>
                <a:spcPct val="0"/>
              </a:spcBef>
              <a:spcAft>
                <a:spcPct val="0"/>
              </a:spcAft>
            </a:pPr>
            <a:endParaRPr lang="en-US" sz="1714">
              <a:solidFill>
                <a:srgbClr val="FFFFFF"/>
              </a:solidFill>
              <a:latin typeface="Arial"/>
              <a:cs typeface="Arial" pitchFamily="34" charset="0"/>
            </a:endParaRPr>
          </a:p>
        </p:txBody>
      </p:sp>
      <p:sp>
        <p:nvSpPr>
          <p:cNvPr id="4" name="Title 1"/>
          <p:cNvSpPr>
            <a:spLocks noGrp="1"/>
          </p:cNvSpPr>
          <p:nvPr>
            <p:ph type="title"/>
          </p:nvPr>
        </p:nvSpPr>
        <p:spPr>
          <a:xfrm>
            <a:off x="2362200" y="2640471"/>
            <a:ext cx="2609584" cy="1051504"/>
          </a:xfrm>
        </p:spPr>
        <p:txBody>
          <a:bodyPr>
            <a:normAutofit fontScale="90000"/>
          </a:bodyPr>
          <a:lstStyle/>
          <a:p>
            <a:r>
              <a:rPr lang="en-US" sz="3428" dirty="0">
                <a:solidFill>
                  <a:schemeClr val="bg1"/>
                </a:solidFill>
                <a:latin typeface="FrankRuehl" pitchFamily="34" charset="-79"/>
                <a:ea typeface="Batang" pitchFamily="18" charset="-127"/>
                <a:cs typeface="FrankRuehl" pitchFamily="34" charset="-79"/>
              </a:rPr>
              <a:t>No </a:t>
            </a:r>
            <a:br>
              <a:rPr lang="en-US" sz="3428" dirty="0">
                <a:solidFill>
                  <a:schemeClr val="bg1"/>
                </a:solidFill>
                <a:latin typeface="FrankRuehl" pitchFamily="34" charset="-79"/>
                <a:ea typeface="Batang" pitchFamily="18" charset="-127"/>
                <a:cs typeface="FrankRuehl" pitchFamily="34" charset="-79"/>
              </a:rPr>
            </a:br>
            <a:r>
              <a:rPr lang="en-US" sz="3428" dirty="0">
                <a:solidFill>
                  <a:schemeClr val="bg1"/>
                </a:solidFill>
                <a:latin typeface="FrankRuehl" pitchFamily="34" charset="-79"/>
                <a:ea typeface="Batang" pitchFamily="18" charset="-127"/>
                <a:cs typeface="FrankRuehl" pitchFamily="34" charset="-79"/>
              </a:rPr>
              <a:t>newborn is born to die</a:t>
            </a:r>
          </a:p>
        </p:txBody>
      </p:sp>
      <p:sp>
        <p:nvSpPr>
          <p:cNvPr id="8" name="Rounded Rectangle 7"/>
          <p:cNvSpPr/>
          <p:nvPr/>
        </p:nvSpPr>
        <p:spPr bwMode="auto">
          <a:xfrm>
            <a:off x="7379185" y="4807668"/>
            <a:ext cx="1706515"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a:solidFill>
                  <a:schemeClr val="accent5">
                    <a:lumMod val="25000"/>
                  </a:schemeClr>
                </a:solidFill>
                <a:cs typeface="Arial" pitchFamily="34" charset="0"/>
              </a:rPr>
              <a:t>2.9 million die</a:t>
            </a:r>
          </a:p>
        </p:txBody>
      </p:sp>
      <p:sp>
        <p:nvSpPr>
          <p:cNvPr id="9" name="Rounded Rectangle 8"/>
          <p:cNvSpPr/>
          <p:nvPr/>
        </p:nvSpPr>
        <p:spPr bwMode="auto">
          <a:xfrm>
            <a:off x="152400" y="4807668"/>
            <a:ext cx="2133601"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a:solidFill>
                  <a:schemeClr val="accent5">
                    <a:lumMod val="25000"/>
                  </a:schemeClr>
                </a:solidFill>
                <a:cs typeface="Arial" pitchFamily="34" charset="0"/>
              </a:rPr>
              <a:t>~ </a:t>
            </a:r>
            <a:r>
              <a:rPr lang="en-US" sz="2000" b="1" dirty="0" smtClean="0">
                <a:solidFill>
                  <a:schemeClr val="accent5">
                    <a:lumMod val="25000"/>
                  </a:schemeClr>
                </a:solidFill>
                <a:cs typeface="Arial" pitchFamily="34" charset="0"/>
              </a:rPr>
              <a:t>280,000 </a:t>
            </a:r>
            <a:r>
              <a:rPr lang="en-US" sz="2000" b="1" dirty="0">
                <a:solidFill>
                  <a:schemeClr val="accent5">
                    <a:lumMod val="25000"/>
                  </a:schemeClr>
                </a:solidFill>
                <a:cs typeface="Arial" pitchFamily="34" charset="0"/>
              </a:rPr>
              <a:t>die</a:t>
            </a:r>
          </a:p>
        </p:txBody>
      </p:sp>
      <p:sp>
        <p:nvSpPr>
          <p:cNvPr id="10" name="Rounded Rectangle 9"/>
          <p:cNvSpPr/>
          <p:nvPr/>
        </p:nvSpPr>
        <p:spPr bwMode="auto">
          <a:xfrm>
            <a:off x="5017440" y="4807665"/>
            <a:ext cx="2147655"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a:solidFill>
                  <a:schemeClr val="accent5">
                    <a:lumMod val="25000"/>
                  </a:schemeClr>
                </a:solidFill>
                <a:cs typeface="Arial" pitchFamily="34" charset="0"/>
              </a:rPr>
              <a:t>2.6 million die</a:t>
            </a:r>
          </a:p>
        </p:txBody>
      </p:sp>
      <p:pic>
        <p:nvPicPr>
          <p:cNvPr id="60418" name="Picture 2" descr="C:\Users\Joy Lawn\Desktop\Pictures\Newborn photos\UNICEF strategic guidance note bab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8758" y="816860"/>
            <a:ext cx="2227428" cy="1451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3" descr="030311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6599" y="847139"/>
            <a:ext cx="2372566" cy="1513064"/>
          </a:xfrm>
          <a:prstGeom prst="rect">
            <a:avLst/>
          </a:prstGeom>
          <a:ln>
            <a:noFill/>
          </a:ln>
          <a:effectLst>
            <a:softEdge rad="112500"/>
          </a:effectLst>
        </p:spPr>
      </p:pic>
      <p:pic>
        <p:nvPicPr>
          <p:cNvPr id="1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9320" y="889423"/>
            <a:ext cx="1484778" cy="203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bwMode="auto">
          <a:xfrm>
            <a:off x="7004659" y="3031742"/>
            <a:ext cx="2609585" cy="14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6" rIns="87071" bIns="4353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fontAlgn="base">
              <a:spcBef>
                <a:spcPct val="0"/>
              </a:spcBef>
              <a:spcAft>
                <a:spcPct val="0"/>
              </a:spcAft>
              <a:defRPr sz="4400" b="1">
                <a:solidFill>
                  <a:schemeClr val="tx2"/>
                </a:solidFill>
                <a:latin typeface="Arial" pitchFamily="34" charset="0"/>
              </a:defRPr>
            </a:lvl6pPr>
            <a:lvl7pPr marL="914400" algn="ctr" rtl="0" fontAlgn="base">
              <a:spcBef>
                <a:spcPct val="0"/>
              </a:spcBef>
              <a:spcAft>
                <a:spcPct val="0"/>
              </a:spcAft>
              <a:defRPr sz="4400" b="1">
                <a:solidFill>
                  <a:schemeClr val="tx2"/>
                </a:solidFill>
                <a:latin typeface="Arial" pitchFamily="34" charset="0"/>
              </a:defRPr>
            </a:lvl7pPr>
            <a:lvl8pPr marL="1371600" algn="ctr" rtl="0" fontAlgn="base">
              <a:spcBef>
                <a:spcPct val="0"/>
              </a:spcBef>
              <a:spcAft>
                <a:spcPct val="0"/>
              </a:spcAft>
              <a:defRPr sz="4400" b="1">
                <a:solidFill>
                  <a:schemeClr val="tx2"/>
                </a:solidFill>
                <a:latin typeface="Arial" pitchFamily="34" charset="0"/>
              </a:defRPr>
            </a:lvl8pPr>
            <a:lvl9pPr marL="1828800" algn="ctr" rtl="0" fontAlgn="base">
              <a:spcBef>
                <a:spcPct val="0"/>
              </a:spcBef>
              <a:spcAft>
                <a:spcPct val="0"/>
              </a:spcAft>
              <a:defRPr sz="4400" b="1">
                <a:solidFill>
                  <a:schemeClr val="tx2"/>
                </a:solidFill>
                <a:latin typeface="Arial" pitchFamily="34" charset="0"/>
              </a:defRPr>
            </a:lvl9pPr>
          </a:lstStyle>
          <a:p>
            <a:r>
              <a:rPr lang="en-US" sz="2666" dirty="0">
                <a:solidFill>
                  <a:srgbClr val="FFFFFF"/>
                </a:solidFill>
                <a:latin typeface="FrankRuehl" pitchFamily="34" charset="-79"/>
                <a:ea typeface="BatangChe" pitchFamily="49" charset="-127"/>
                <a:cs typeface="FrankRuehl" pitchFamily="34" charset="-79"/>
              </a:rPr>
              <a:t>No </a:t>
            </a:r>
          </a:p>
          <a:p>
            <a:r>
              <a:rPr lang="en-US" sz="2666" dirty="0">
                <a:solidFill>
                  <a:srgbClr val="FFFFFF"/>
                </a:solidFill>
                <a:latin typeface="FrankRuehl" pitchFamily="34" charset="-79"/>
                <a:ea typeface="BatangChe" pitchFamily="49" charset="-127"/>
                <a:cs typeface="FrankRuehl" pitchFamily="34" charset="-79"/>
              </a:rPr>
              <a:t>child </a:t>
            </a:r>
          </a:p>
          <a:p>
            <a:r>
              <a:rPr lang="en-US" sz="2666" dirty="0">
                <a:solidFill>
                  <a:srgbClr val="FFFFFF"/>
                </a:solidFill>
                <a:latin typeface="FrankRuehl" pitchFamily="34" charset="-79"/>
                <a:ea typeface="BatangChe" pitchFamily="49" charset="-127"/>
                <a:cs typeface="FrankRuehl" pitchFamily="34" charset="-79"/>
              </a:rPr>
              <a:t>stunted </a:t>
            </a:r>
          </a:p>
          <a:p>
            <a:r>
              <a:rPr lang="en-US" sz="2666" dirty="0">
                <a:solidFill>
                  <a:srgbClr val="FFFFFF"/>
                </a:solidFill>
                <a:latin typeface="FrankRuehl" pitchFamily="34" charset="-79"/>
                <a:ea typeface="BatangChe" pitchFamily="49" charset="-127"/>
                <a:cs typeface="FrankRuehl" pitchFamily="34" charset="-79"/>
              </a:rPr>
              <a:t>or dying</a:t>
            </a:r>
          </a:p>
        </p:txBody>
      </p:sp>
      <p:sp>
        <p:nvSpPr>
          <p:cNvPr id="19" name="Rounded Rectangle 18"/>
          <p:cNvSpPr/>
          <p:nvPr/>
        </p:nvSpPr>
        <p:spPr bwMode="auto">
          <a:xfrm>
            <a:off x="2548729" y="4807668"/>
            <a:ext cx="2286000" cy="450686"/>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000" b="1" dirty="0">
                <a:solidFill>
                  <a:schemeClr val="accent5">
                    <a:lumMod val="25000"/>
                  </a:schemeClr>
                </a:solidFill>
                <a:cs typeface="Arial" pitchFamily="34" charset="0"/>
              </a:rPr>
              <a:t>3 million die</a:t>
            </a:r>
          </a:p>
        </p:txBody>
      </p:sp>
      <p:pic>
        <p:nvPicPr>
          <p:cNvPr id="21" name="Picture 20"/>
          <p:cNvPicPr/>
          <p:nvPr/>
        </p:nvPicPr>
        <p:blipFill rotWithShape="1">
          <a:blip r:embed="rId7" cstate="email">
            <a:extLst>
              <a:ext uri="{28A0092B-C50C-407E-A947-70E740481C1C}">
                <a14:useLocalDpi xmlns:a14="http://schemas.microsoft.com/office/drawing/2010/main"/>
              </a:ext>
            </a:extLst>
          </a:blip>
          <a:srcRect l="25574" t="37854" r="23124" b="39949"/>
          <a:stretch/>
        </p:blipFill>
        <p:spPr bwMode="auto">
          <a:xfrm>
            <a:off x="-17880" y="160370"/>
            <a:ext cx="2303880" cy="621120"/>
          </a:xfrm>
          <a:prstGeom prst="rect">
            <a:avLst/>
          </a:prstGeom>
          <a:ln>
            <a:noFill/>
          </a:ln>
          <a:extLst>
            <a:ext uri="{53640926-AAD7-44D8-BBD7-CCE9431645EC}">
              <a14:shadowObscured xmlns:a14="http://schemas.microsoft.com/office/drawing/2010/main"/>
            </a:ext>
          </a:extLst>
        </p:spPr>
      </p:pic>
      <p:sp>
        <p:nvSpPr>
          <p:cNvPr id="22" name="Rounded Rectangle 21"/>
          <p:cNvSpPr/>
          <p:nvPr/>
        </p:nvSpPr>
        <p:spPr bwMode="auto">
          <a:xfrm>
            <a:off x="152399" y="6255358"/>
            <a:ext cx="8933279" cy="403891"/>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800" b="1" dirty="0" smtClean="0">
                <a:solidFill>
                  <a:schemeClr val="accent5">
                    <a:lumMod val="25000"/>
                  </a:schemeClr>
                </a:solidFill>
                <a:cs typeface="Arial" pitchFamily="34" charset="0"/>
              </a:rPr>
              <a:t>3.5 </a:t>
            </a:r>
            <a:r>
              <a:rPr lang="en-US" sz="2800" b="1" dirty="0">
                <a:solidFill>
                  <a:schemeClr val="accent5">
                    <a:lumMod val="25000"/>
                  </a:schemeClr>
                </a:solidFill>
                <a:cs typeface="Arial" pitchFamily="34" charset="0"/>
              </a:rPr>
              <a:t>million </a:t>
            </a:r>
            <a:r>
              <a:rPr lang="en-US" sz="2800" b="1" dirty="0" smtClean="0">
                <a:solidFill>
                  <a:schemeClr val="accent5">
                    <a:lumMod val="25000"/>
                  </a:schemeClr>
                </a:solidFill>
                <a:cs typeface="Arial" pitchFamily="34" charset="0"/>
              </a:rPr>
              <a:t>within a few days of </a:t>
            </a:r>
            <a:r>
              <a:rPr lang="en-US" sz="2800" b="1" dirty="0">
                <a:solidFill>
                  <a:schemeClr val="accent5">
                    <a:lumMod val="25000"/>
                  </a:schemeClr>
                </a:solidFill>
                <a:cs typeface="Arial" pitchFamily="34" charset="0"/>
              </a:rPr>
              <a:t>birth</a:t>
            </a:r>
          </a:p>
        </p:txBody>
      </p:sp>
      <p:sp>
        <p:nvSpPr>
          <p:cNvPr id="12" name="Rounded Rectangle 11"/>
          <p:cNvSpPr/>
          <p:nvPr/>
        </p:nvSpPr>
        <p:spPr bwMode="auto">
          <a:xfrm>
            <a:off x="152400" y="5441471"/>
            <a:ext cx="8933279" cy="403891"/>
          </a:xfrm>
          <a:prstGeom prst="roundRect">
            <a:avLst/>
          </a:prstGeom>
          <a:ln>
            <a:solidFill>
              <a:schemeClr val="accent5">
                <a:lumMod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7071" tIns="43536" rIns="87071" bIns="43536" numCol="1" rtlCol="0" anchor="ctr" anchorCtr="0" compatLnSpc="1">
            <a:prstTxWarp prst="textNoShape">
              <a:avLst/>
            </a:prstTxWarp>
          </a:bodyPr>
          <a:lstStyle/>
          <a:p>
            <a:pPr algn="ctr">
              <a:spcBef>
                <a:spcPct val="0"/>
              </a:spcBef>
              <a:spcAft>
                <a:spcPct val="0"/>
              </a:spcAft>
            </a:pPr>
            <a:r>
              <a:rPr lang="en-US" sz="2800" b="1" dirty="0">
                <a:solidFill>
                  <a:schemeClr val="accent5">
                    <a:lumMod val="25000"/>
                  </a:schemeClr>
                </a:solidFill>
                <a:cs typeface="Arial" pitchFamily="34" charset="0"/>
              </a:rPr>
              <a:t>10 million deaths</a:t>
            </a:r>
          </a:p>
        </p:txBody>
      </p:sp>
    </p:spTree>
    <p:extLst>
      <p:ext uri="{BB962C8B-B14F-4D97-AF65-F5344CB8AC3E}">
        <p14:creationId xmlns:p14="http://schemas.microsoft.com/office/powerpoint/2010/main" val="67592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60418"/>
                                        </p:tgtEl>
                                        <p:attrNameLst>
                                          <p:attrName>style.visibility</p:attrName>
                                        </p:attrNameLst>
                                      </p:cBhvr>
                                      <p:to>
                                        <p:strVal val="visible"/>
                                      </p:to>
                                    </p:set>
                                    <p:animEffect transition="in" filter="fade">
                                      <p:cBhvr>
                                        <p:cTn id="17" dur="500"/>
                                        <p:tgtEl>
                                          <p:spTgt spid="604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5" grpId="0"/>
      <p:bldP spid="2" grpId="0" animBg="1"/>
      <p:bldP spid="4" grpId="0"/>
      <p:bldP spid="8" grpId="0" animBg="1"/>
      <p:bldP spid="9" grpId="0" animBg="1"/>
      <p:bldP spid="10" grpId="0" animBg="1"/>
      <p:bldP spid="18" grpId="0"/>
      <p:bldP spid="19" grpId="0" animBg="1"/>
      <p:bldP spid="22"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4" descr="Arco con testo to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1" y="1073150"/>
            <a:ext cx="8162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1" descr="Info and Ac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213" y="4941889"/>
            <a:ext cx="640873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38"/>
          <p:cNvSpPr/>
          <p:nvPr/>
        </p:nvSpPr>
        <p:spPr bwMode="auto">
          <a:xfrm>
            <a:off x="2254249" y="2498476"/>
            <a:ext cx="1522414" cy="5032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solidFill>
              </a:rPr>
              <a:t>Family Planning Summit </a:t>
            </a:r>
          </a:p>
        </p:txBody>
      </p:sp>
      <p:sp>
        <p:nvSpPr>
          <p:cNvPr id="2" name="Rounded Rectangle 39"/>
          <p:cNvSpPr/>
          <p:nvPr/>
        </p:nvSpPr>
        <p:spPr bwMode="auto">
          <a:xfrm>
            <a:off x="3900869" y="2498476"/>
            <a:ext cx="1609398" cy="5032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2"/>
                </a:solidFill>
              </a:rPr>
              <a:t>Every Newborn</a:t>
            </a:r>
            <a:endParaRPr lang="en-US" sz="1400" dirty="0">
              <a:solidFill>
                <a:schemeClr val="tx2"/>
              </a:solidFill>
            </a:endParaRPr>
          </a:p>
        </p:txBody>
      </p:sp>
      <p:sp>
        <p:nvSpPr>
          <p:cNvPr id="59" name="Rounded Rectangle 58"/>
          <p:cNvSpPr/>
          <p:nvPr/>
        </p:nvSpPr>
        <p:spPr bwMode="auto">
          <a:xfrm>
            <a:off x="5557837" y="2498476"/>
            <a:ext cx="1662113" cy="5032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solidFill>
              </a:rPr>
              <a:t>A Promise Renewed</a:t>
            </a:r>
          </a:p>
        </p:txBody>
      </p:sp>
      <p:sp>
        <p:nvSpPr>
          <p:cNvPr id="34821" name="Rounded Rectangle 40"/>
          <p:cNvSpPr>
            <a:spLocks noChangeArrowheads="1"/>
          </p:cNvSpPr>
          <p:nvPr/>
        </p:nvSpPr>
        <p:spPr bwMode="auto">
          <a:xfrm>
            <a:off x="2254249" y="1718472"/>
            <a:ext cx="4965701" cy="280986"/>
          </a:xfrm>
          <a:prstGeom prst="roundRect">
            <a:avLst>
              <a:gd name="adj" fmla="val 16667"/>
            </a:avLst>
          </a:prstGeom>
          <a:solidFill>
            <a:srgbClr val="4F81BD"/>
          </a:solidFill>
          <a:ln w="25400" algn="ctr">
            <a:solidFill>
              <a:srgbClr val="385D8A"/>
            </a:solidFill>
            <a:round/>
            <a:headEnd/>
            <a:tailEnd/>
          </a:ln>
        </p:spPr>
        <p:txBody>
          <a:bodyPr lIns="91424" tIns="45712" rIns="91424" bIns="45712" anchor="ctr"/>
          <a:lstStyle/>
          <a:p>
            <a:pPr algn="ctr"/>
            <a:r>
              <a:rPr lang="en-US" sz="1600">
                <a:solidFill>
                  <a:schemeClr val="bg1"/>
                </a:solidFill>
                <a:latin typeface="Calibri" pitchFamily="34" charset="0"/>
              </a:rPr>
              <a:t>Country leadership &amp; Implementation</a:t>
            </a:r>
          </a:p>
        </p:txBody>
      </p:sp>
      <p:sp>
        <p:nvSpPr>
          <p:cNvPr id="2058" name="Rounded Rectangle 40"/>
          <p:cNvSpPr>
            <a:spLocks noChangeArrowheads="1"/>
          </p:cNvSpPr>
          <p:nvPr/>
        </p:nvSpPr>
        <p:spPr bwMode="auto">
          <a:xfrm>
            <a:off x="2247140" y="3049440"/>
            <a:ext cx="4972809" cy="698339"/>
          </a:xfrm>
          <a:prstGeom prst="roundRect">
            <a:avLst>
              <a:gd name="adj"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400" dirty="0">
                <a:solidFill>
                  <a:srgbClr val="1F497D"/>
                </a:solidFill>
              </a:rPr>
              <a:t>Global action plans:  </a:t>
            </a:r>
            <a:r>
              <a:rPr lang="en-US" sz="1400" dirty="0" smtClean="0">
                <a:solidFill>
                  <a:srgbClr val="1F497D"/>
                </a:solidFill>
              </a:rPr>
              <a:t>scaling up nutrition</a:t>
            </a:r>
            <a:r>
              <a:rPr lang="en-US" sz="1400" dirty="0">
                <a:solidFill>
                  <a:srgbClr val="1F497D"/>
                </a:solidFill>
              </a:rPr>
              <a:t>, </a:t>
            </a:r>
            <a:endParaRPr lang="en-US" sz="1400" dirty="0" smtClean="0">
              <a:solidFill>
                <a:srgbClr val="1F497D"/>
              </a:solidFill>
            </a:endParaRPr>
          </a:p>
          <a:p>
            <a:pPr algn="ctr">
              <a:defRPr/>
            </a:pPr>
            <a:r>
              <a:rPr lang="en-US" sz="1400" dirty="0" smtClean="0">
                <a:solidFill>
                  <a:srgbClr val="1F497D"/>
                </a:solidFill>
              </a:rPr>
              <a:t>global action plan for pneumonia </a:t>
            </a:r>
            <a:r>
              <a:rPr lang="en-US" sz="1400" dirty="0">
                <a:solidFill>
                  <a:srgbClr val="1F497D"/>
                </a:solidFill>
              </a:rPr>
              <a:t>&amp; diarrhea</a:t>
            </a:r>
            <a:r>
              <a:rPr lang="en-US" sz="1400" dirty="0" smtClean="0">
                <a:solidFill>
                  <a:srgbClr val="1F497D"/>
                </a:solidFill>
              </a:rPr>
              <a:t>, Born Too Soon, WASH for all </a:t>
            </a:r>
            <a:endParaRPr lang="en-US" sz="1400" dirty="0">
              <a:solidFill>
                <a:srgbClr val="1F497D"/>
              </a:solidFill>
            </a:endParaRPr>
          </a:p>
        </p:txBody>
      </p:sp>
      <p:pic>
        <p:nvPicPr>
          <p:cNvPr id="39944" name="Content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0"/>
            <a:ext cx="2362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10"/>
          <p:cNvSpPr>
            <a:spLocks noChangeArrowheads="1"/>
          </p:cNvSpPr>
          <p:nvPr/>
        </p:nvSpPr>
        <p:spPr bwMode="auto">
          <a:xfrm>
            <a:off x="5715000" y="6596742"/>
            <a:ext cx="3429000"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r"/>
            <a:r>
              <a:rPr lang="en-US" sz="1200" i="1" dirty="0" smtClean="0">
                <a:solidFill>
                  <a:srgbClr val="1F497D"/>
                </a:solidFill>
                <a:latin typeface="Calibri" pitchFamily="34" charset="0"/>
              </a:rPr>
              <a:t>www.everywomaneverychild.org </a:t>
            </a:r>
            <a:endParaRPr lang="en-US" sz="1200" dirty="0">
              <a:solidFill>
                <a:srgbClr val="1F497D"/>
              </a:solidFill>
              <a:latin typeface="Calibri" pitchFamily="34" charset="0"/>
            </a:endParaRPr>
          </a:p>
        </p:txBody>
      </p:sp>
      <p:sp>
        <p:nvSpPr>
          <p:cNvPr id="29" name="Rectangle 28"/>
          <p:cNvSpPr/>
          <p:nvPr/>
        </p:nvSpPr>
        <p:spPr>
          <a:xfrm>
            <a:off x="2254249" y="2092652"/>
            <a:ext cx="4965701" cy="303707"/>
          </a:xfrm>
          <a:prstGeom prst="rect">
            <a:avLst/>
          </a:prstGeom>
          <a:solidFill>
            <a:schemeClr val="tx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400" dirty="0">
                <a:solidFill>
                  <a:srgbClr val="FFFFFF"/>
                </a:solidFill>
              </a:rPr>
              <a:t>Key </a:t>
            </a:r>
            <a:r>
              <a:rPr lang="en-US" sz="1400" dirty="0" smtClean="0">
                <a:solidFill>
                  <a:srgbClr val="FFFFFF"/>
                </a:solidFill>
              </a:rPr>
              <a:t>catalytic </a:t>
            </a:r>
            <a:r>
              <a:rPr lang="en-US" sz="1400" dirty="0">
                <a:solidFill>
                  <a:srgbClr val="FFFFFF"/>
                </a:solidFill>
              </a:rPr>
              <a:t>initiatives in support of </a:t>
            </a:r>
            <a:r>
              <a:rPr lang="en-US" sz="1400" i="1" dirty="0" smtClean="0">
                <a:solidFill>
                  <a:srgbClr val="FFFFFF"/>
                </a:solidFill>
              </a:rPr>
              <a:t>Every </a:t>
            </a:r>
            <a:r>
              <a:rPr lang="en-US" sz="1400" i="1" dirty="0">
                <a:solidFill>
                  <a:srgbClr val="FFFFFF"/>
                </a:solidFill>
              </a:rPr>
              <a:t>Woman Every Child</a:t>
            </a:r>
            <a:endParaRPr lang="en-US" sz="1400" dirty="0">
              <a:solidFill>
                <a:srgbClr val="FFFFFF"/>
              </a:solidFill>
            </a:endParaRPr>
          </a:p>
        </p:txBody>
      </p:sp>
      <p:sp>
        <p:nvSpPr>
          <p:cNvPr id="21" name="Rounded Rectangle 40"/>
          <p:cNvSpPr>
            <a:spLocks noChangeArrowheads="1"/>
          </p:cNvSpPr>
          <p:nvPr/>
        </p:nvSpPr>
        <p:spPr bwMode="auto">
          <a:xfrm>
            <a:off x="2247140" y="3810844"/>
            <a:ext cx="4965700" cy="360362"/>
          </a:xfrm>
          <a:prstGeom prst="roundRect">
            <a:avLst>
              <a:gd name="adj"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US" sz="1400" dirty="0">
                <a:solidFill>
                  <a:srgbClr val="1F497D"/>
                </a:solidFill>
              </a:rPr>
              <a:t>Commission on Live-saving Commodities </a:t>
            </a:r>
          </a:p>
        </p:txBody>
      </p:sp>
      <p:sp>
        <p:nvSpPr>
          <p:cNvPr id="3" name="Rectangle 2"/>
          <p:cNvSpPr/>
          <p:nvPr/>
        </p:nvSpPr>
        <p:spPr>
          <a:xfrm>
            <a:off x="265113" y="488391"/>
            <a:ext cx="8878887" cy="584759"/>
          </a:xfrm>
          <a:prstGeom prst="rect">
            <a:avLst/>
          </a:prstGeom>
        </p:spPr>
        <p:txBody>
          <a:bodyPr wrap="square" lIns="91424" tIns="45712" rIns="91424" bIns="45712">
            <a:spAutoFit/>
          </a:bodyPr>
          <a:lstStyle/>
          <a:p>
            <a:pPr algn="ctr">
              <a:defRPr/>
            </a:pPr>
            <a:r>
              <a:rPr lang="en-US" sz="3200" b="1" dirty="0" smtClean="0">
                <a:solidFill>
                  <a:srgbClr val="302B67"/>
                </a:solidFill>
                <a:latin typeface="+mj-lt"/>
                <a:ea typeface="+mj-ea"/>
                <a:cs typeface="+mj-cs"/>
              </a:rPr>
              <a:t>Newborn action supports the Global Strategy </a:t>
            </a:r>
            <a:endParaRPr lang="en-US" sz="3200" b="1" dirty="0">
              <a:solidFill>
                <a:srgbClr val="302B67"/>
              </a:solidFill>
              <a:latin typeface="+mj-lt"/>
              <a:ea typeface="+mj-ea"/>
              <a:cs typeface="+mj-cs"/>
            </a:endParaRPr>
          </a:p>
        </p:txBody>
      </p:sp>
      <p:sp>
        <p:nvSpPr>
          <p:cNvPr id="25" name="Rounded Rectangle 39"/>
          <p:cNvSpPr>
            <a:spLocks noChangeArrowheads="1"/>
          </p:cNvSpPr>
          <p:nvPr/>
        </p:nvSpPr>
        <p:spPr bwMode="auto">
          <a:xfrm>
            <a:off x="4779963" y="5879678"/>
            <a:ext cx="3987800" cy="758825"/>
          </a:xfrm>
          <a:prstGeom prst="roundRect">
            <a:avLst>
              <a:gd name="adj" fmla="val 8991"/>
            </a:avLst>
          </a:prstGeom>
          <a:solidFill>
            <a:srgbClr val="DCE6F2"/>
          </a:solidFill>
          <a:ln w="25400" algn="ctr">
            <a:solidFill>
              <a:srgbClr val="385D8A"/>
            </a:solidFill>
            <a:round/>
            <a:headEnd/>
            <a:tailEnd/>
          </a:ln>
        </p:spPr>
        <p:txBody>
          <a:bodyPr lIns="36000" tIns="36000" rIns="36000" bIns="36000"/>
          <a:lstStyle/>
          <a:p>
            <a:pPr marL="182563" indent="-182563"/>
            <a:endParaRPr lang="en-US" sz="1000">
              <a:solidFill>
                <a:schemeClr val="tx2">
                  <a:lumMod val="75000"/>
                </a:schemeClr>
              </a:solidFill>
              <a:latin typeface="Calibri" pitchFamily="34" charset="0"/>
            </a:endParaRPr>
          </a:p>
        </p:txBody>
      </p:sp>
      <p:sp>
        <p:nvSpPr>
          <p:cNvPr id="26" name="Rounded Rectangle 39"/>
          <p:cNvSpPr>
            <a:spLocks noChangeArrowheads="1"/>
          </p:cNvSpPr>
          <p:nvPr/>
        </p:nvSpPr>
        <p:spPr bwMode="auto">
          <a:xfrm>
            <a:off x="287338" y="5871741"/>
            <a:ext cx="4094162" cy="757237"/>
          </a:xfrm>
          <a:prstGeom prst="roundRect">
            <a:avLst>
              <a:gd name="adj" fmla="val 8991"/>
            </a:avLst>
          </a:prstGeom>
          <a:solidFill>
            <a:srgbClr val="DCE6F2"/>
          </a:solidFill>
          <a:ln w="25400" algn="ctr">
            <a:solidFill>
              <a:srgbClr val="385D8A"/>
            </a:solidFill>
            <a:round/>
            <a:headEnd/>
            <a:tailEnd/>
          </a:ln>
        </p:spPr>
        <p:txBody>
          <a:bodyPr lIns="36000" tIns="36000" rIns="36000" bIns="36000"/>
          <a:lstStyle/>
          <a:p>
            <a:pPr marL="182563" indent="-182563"/>
            <a:endParaRPr lang="en-US" sz="1000">
              <a:solidFill>
                <a:schemeClr val="tx2">
                  <a:lumMod val="75000"/>
                </a:schemeClr>
              </a:solidFill>
              <a:latin typeface="Calibri" pitchFamily="34" charset="0"/>
            </a:endParaRPr>
          </a:p>
        </p:txBody>
      </p:sp>
      <p:sp>
        <p:nvSpPr>
          <p:cNvPr id="27" name="Text Box 54"/>
          <p:cNvSpPr txBox="1">
            <a:spLocks noChangeArrowheads="1"/>
          </p:cNvSpPr>
          <p:nvPr/>
        </p:nvSpPr>
        <p:spPr bwMode="auto">
          <a:xfrm>
            <a:off x="314325" y="5908253"/>
            <a:ext cx="375761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defRPr/>
            </a:pPr>
            <a:r>
              <a:rPr lang="en-US" sz="1050" b="1" dirty="0" smtClean="0">
                <a:solidFill>
                  <a:schemeClr val="tx2">
                    <a:lumMod val="75000"/>
                  </a:schemeClr>
                </a:solidFill>
                <a:latin typeface="Arial" pitchFamily="34" charset="0"/>
                <a:cs typeface="Arial" pitchFamily="34" charset="0"/>
              </a:rPr>
              <a:t>Commission of Information and Accountability Recommendations</a:t>
            </a:r>
            <a:endParaRPr lang="it-IT" sz="1050" b="1" dirty="0" smtClean="0">
              <a:solidFill>
                <a:schemeClr val="tx2">
                  <a:lumMod val="75000"/>
                </a:schemeClr>
              </a:solidFill>
              <a:latin typeface="Arial" pitchFamily="34" charset="0"/>
              <a:cs typeface="Arial" pitchFamily="34" charset="0"/>
            </a:endParaRPr>
          </a:p>
        </p:txBody>
      </p:sp>
      <p:sp>
        <p:nvSpPr>
          <p:cNvPr id="28" name="Rectangle 57"/>
          <p:cNvSpPr>
            <a:spLocks noChangeArrowheads="1"/>
          </p:cNvSpPr>
          <p:nvPr/>
        </p:nvSpPr>
        <p:spPr bwMode="auto">
          <a:xfrm>
            <a:off x="393700" y="6236866"/>
            <a:ext cx="33829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000" dirty="0">
                <a:solidFill>
                  <a:schemeClr val="tx2">
                    <a:lumMod val="75000"/>
                  </a:schemeClr>
                </a:solidFill>
              </a:rPr>
              <a:t>10-part framework for global reporting, oversight and accountability on women's and children's health</a:t>
            </a:r>
          </a:p>
        </p:txBody>
      </p:sp>
      <p:sp>
        <p:nvSpPr>
          <p:cNvPr id="30" name="Text Box 84"/>
          <p:cNvSpPr txBox="1">
            <a:spLocks noChangeArrowheads="1"/>
          </p:cNvSpPr>
          <p:nvPr/>
        </p:nvSpPr>
        <p:spPr bwMode="auto">
          <a:xfrm>
            <a:off x="4979988" y="6152502"/>
            <a:ext cx="321151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000" dirty="0">
                <a:solidFill>
                  <a:schemeClr val="tx2">
                    <a:lumMod val="75000"/>
                  </a:schemeClr>
                </a:solidFill>
              </a:rPr>
              <a:t>Reviewing progress on the Global Strategy and </a:t>
            </a:r>
          </a:p>
          <a:p>
            <a:pPr algn="ctr"/>
            <a:r>
              <a:rPr lang="en-US" sz="1000" dirty="0">
                <a:solidFill>
                  <a:schemeClr val="tx2">
                    <a:lumMod val="75000"/>
                  </a:schemeClr>
                </a:solidFill>
              </a:rPr>
              <a:t>the Commission’s recommendations </a:t>
            </a:r>
          </a:p>
          <a:p>
            <a:pPr eaLnBrk="1" hangingPunct="1">
              <a:lnSpc>
                <a:spcPct val="90000"/>
              </a:lnSpc>
              <a:spcAft>
                <a:spcPct val="10000"/>
              </a:spcAft>
              <a:buClr>
                <a:srgbClr val="1F497D"/>
              </a:buClr>
              <a:buFontTx/>
              <a:buAutoNum type="arabicPeriod"/>
            </a:pPr>
            <a:endParaRPr lang="it-IT" sz="1000" dirty="0">
              <a:solidFill>
                <a:schemeClr val="tx2">
                  <a:lumMod val="75000"/>
                </a:schemeClr>
              </a:solidFill>
              <a:latin typeface="Calibri" pitchFamily="34" charset="0"/>
            </a:endParaRPr>
          </a:p>
        </p:txBody>
      </p:sp>
      <p:sp>
        <p:nvSpPr>
          <p:cNvPr id="31" name="Text Box 87"/>
          <p:cNvSpPr txBox="1">
            <a:spLocks noChangeArrowheads="1"/>
          </p:cNvSpPr>
          <p:nvPr/>
        </p:nvSpPr>
        <p:spPr bwMode="auto">
          <a:xfrm>
            <a:off x="4859338" y="5947941"/>
            <a:ext cx="322103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sz="1000" b="1" dirty="0">
                <a:solidFill>
                  <a:schemeClr val="tx2">
                    <a:lumMod val="75000"/>
                  </a:schemeClr>
                </a:solidFill>
              </a:rPr>
              <a:t>Independent Expert Review Group</a:t>
            </a:r>
            <a:endParaRPr lang="it-IT" sz="1000" dirty="0">
              <a:solidFill>
                <a:schemeClr val="tx2">
                  <a:lumMod val="75000"/>
                </a:schemeClr>
              </a:solidFill>
              <a:latin typeface="Calibri" pitchFamily="34" charset="0"/>
            </a:endParaRPr>
          </a:p>
        </p:txBody>
      </p:sp>
      <p:pic>
        <p:nvPicPr>
          <p:cNvPr id="32" name="Picture 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2625" y="6084466"/>
            <a:ext cx="2444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0875" y="4700762"/>
            <a:ext cx="1243012"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93368" y="4713462"/>
            <a:ext cx="798513" cy="48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4611" y="4726162"/>
            <a:ext cx="798512"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3426" y="4713462"/>
            <a:ext cx="798512"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57312" y="4713462"/>
            <a:ext cx="8969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36331" y="4713462"/>
            <a:ext cx="1243012"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2247140" y="4218019"/>
            <a:ext cx="4972810" cy="444418"/>
          </a:xfrm>
          <a:prstGeom prst="rect">
            <a:avLst/>
          </a:prstGeom>
          <a:solidFill>
            <a:schemeClr val="tx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1"/>
                </a:solidFill>
              </a:rPr>
              <a:t>Who? Global mechanisms for coordinated action and advocacy</a:t>
            </a:r>
          </a:p>
          <a:p>
            <a:pPr algn="ctr">
              <a:defRPr/>
            </a:pPr>
            <a:r>
              <a:rPr lang="en-US" sz="1400" b="1" dirty="0" smtClean="0">
                <a:solidFill>
                  <a:schemeClr val="bg1"/>
                </a:solidFill>
              </a:rPr>
              <a:t> Some examples:</a:t>
            </a:r>
            <a:endParaRPr lang="en-US" sz="1400" b="1" dirty="0">
              <a:solidFill>
                <a:schemeClr val="bg1"/>
              </a:solidFill>
            </a:endParaRPr>
          </a:p>
        </p:txBody>
      </p:sp>
    </p:spTree>
    <p:extLst>
      <p:ext uri="{BB962C8B-B14F-4D97-AF65-F5344CB8AC3E}">
        <p14:creationId xmlns:p14="http://schemas.microsoft.com/office/powerpoint/2010/main" val="345419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9"/>
          <p:cNvSpPr/>
          <p:nvPr/>
        </p:nvSpPr>
        <p:spPr>
          <a:xfrm flipH="1">
            <a:off x="755576" y="764704"/>
            <a:ext cx="7776864" cy="1408941"/>
          </a:xfrm>
          <a:prstGeom prst="blockArc">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Box 8"/>
          <p:cNvSpPr txBox="1"/>
          <p:nvPr/>
        </p:nvSpPr>
        <p:spPr>
          <a:xfrm>
            <a:off x="2721809" y="738833"/>
            <a:ext cx="5832648" cy="461665"/>
          </a:xfrm>
          <a:prstGeom prst="rect">
            <a:avLst/>
          </a:prstGeom>
          <a:noFill/>
        </p:spPr>
        <p:txBody>
          <a:bodyPr wrap="square" rtlCol="0">
            <a:spAutoFit/>
          </a:bodyPr>
          <a:lstStyle/>
          <a:p>
            <a:r>
              <a:rPr lang="en-US" sz="2400" b="1" dirty="0" smtClean="0">
                <a:solidFill>
                  <a:prstClr val="black"/>
                </a:solidFill>
              </a:rPr>
              <a:t>National Health Sector Plans</a:t>
            </a:r>
            <a:endParaRPr lang="en-US" sz="2400" b="1" dirty="0">
              <a:solidFill>
                <a:prstClr val="black"/>
              </a:solidFill>
            </a:endParaRPr>
          </a:p>
        </p:txBody>
      </p:sp>
      <p:sp>
        <p:nvSpPr>
          <p:cNvPr id="11" name="Block Arc 10"/>
          <p:cNvSpPr/>
          <p:nvPr/>
        </p:nvSpPr>
        <p:spPr>
          <a:xfrm flipH="1">
            <a:off x="1321166" y="1700808"/>
            <a:ext cx="6645684" cy="1200270"/>
          </a:xfrm>
          <a:prstGeom prst="blockArc">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TextBox 11"/>
          <p:cNvSpPr txBox="1"/>
          <p:nvPr/>
        </p:nvSpPr>
        <p:spPr>
          <a:xfrm>
            <a:off x="3238183" y="1691569"/>
            <a:ext cx="3672408" cy="400110"/>
          </a:xfrm>
          <a:prstGeom prst="rect">
            <a:avLst/>
          </a:prstGeom>
          <a:noFill/>
        </p:spPr>
        <p:txBody>
          <a:bodyPr wrap="square" rtlCol="0">
            <a:spAutoFit/>
          </a:bodyPr>
          <a:lstStyle/>
          <a:p>
            <a:r>
              <a:rPr lang="en-US" sz="2000" b="1" dirty="0" smtClean="0">
                <a:solidFill>
                  <a:prstClr val="black"/>
                </a:solidFill>
              </a:rPr>
              <a:t>RMNCH Strategic Plan</a:t>
            </a:r>
            <a:endParaRPr lang="en-US" sz="2000" b="1" dirty="0">
              <a:solidFill>
                <a:prstClr val="black"/>
              </a:solidFill>
            </a:endParaRPr>
          </a:p>
        </p:txBody>
      </p:sp>
      <p:sp>
        <p:nvSpPr>
          <p:cNvPr id="13" name="Up Arrow 12"/>
          <p:cNvSpPr/>
          <p:nvPr/>
        </p:nvSpPr>
        <p:spPr>
          <a:xfrm>
            <a:off x="1824687" y="2636912"/>
            <a:ext cx="598081" cy="2472138"/>
          </a:xfrm>
          <a:prstGeom prs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Up Arrow 13"/>
          <p:cNvSpPr/>
          <p:nvPr/>
        </p:nvSpPr>
        <p:spPr>
          <a:xfrm>
            <a:off x="3142848" y="2604366"/>
            <a:ext cx="598081" cy="2472138"/>
          </a:xfrm>
          <a:prstGeom prs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a:off x="4762715" y="2604366"/>
            <a:ext cx="598081" cy="2472138"/>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a:off x="6332792" y="2645062"/>
            <a:ext cx="598081" cy="2472138"/>
          </a:xfrm>
          <a:prstGeom prs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899592" y="5256271"/>
            <a:ext cx="1478046" cy="923330"/>
          </a:xfrm>
          <a:prstGeom prst="rect">
            <a:avLst/>
          </a:prstGeom>
          <a:noFill/>
          <a:ln>
            <a:solidFill>
              <a:schemeClr val="accent1"/>
            </a:solidFill>
          </a:ln>
        </p:spPr>
        <p:txBody>
          <a:bodyPr wrap="square" rtlCol="0">
            <a:spAutoFit/>
          </a:bodyPr>
          <a:lstStyle/>
          <a:p>
            <a:r>
              <a:rPr lang="en-US" b="1" dirty="0" smtClean="0">
                <a:solidFill>
                  <a:prstClr val="black"/>
                </a:solidFill>
              </a:rPr>
              <a:t>Increased access and use of FP</a:t>
            </a:r>
            <a:endParaRPr lang="en-US" b="1" dirty="0">
              <a:solidFill>
                <a:prstClr val="black"/>
              </a:solidFill>
            </a:endParaRPr>
          </a:p>
        </p:txBody>
      </p:sp>
      <p:sp>
        <p:nvSpPr>
          <p:cNvPr id="19" name="TextBox 18"/>
          <p:cNvSpPr txBox="1"/>
          <p:nvPr/>
        </p:nvSpPr>
        <p:spPr>
          <a:xfrm>
            <a:off x="4348864" y="5221858"/>
            <a:ext cx="1728192" cy="923330"/>
          </a:xfrm>
          <a:prstGeom prst="rect">
            <a:avLst/>
          </a:prstGeom>
          <a:noFill/>
          <a:ln>
            <a:solidFill>
              <a:schemeClr val="accent1"/>
            </a:solidFill>
          </a:ln>
        </p:spPr>
        <p:txBody>
          <a:bodyPr wrap="square" rtlCol="0">
            <a:spAutoFit/>
          </a:bodyPr>
          <a:lstStyle/>
          <a:p>
            <a:r>
              <a:rPr lang="en-US" b="1" dirty="0" smtClean="0">
                <a:solidFill>
                  <a:prstClr val="black"/>
                </a:solidFill>
              </a:rPr>
              <a:t>Ending preventable newborn deaths</a:t>
            </a:r>
            <a:endParaRPr lang="en-US" b="1" dirty="0">
              <a:solidFill>
                <a:prstClr val="black"/>
              </a:solidFill>
            </a:endParaRPr>
          </a:p>
        </p:txBody>
      </p:sp>
      <p:sp>
        <p:nvSpPr>
          <p:cNvPr id="21" name="TextBox 20"/>
          <p:cNvSpPr txBox="1"/>
          <p:nvPr/>
        </p:nvSpPr>
        <p:spPr>
          <a:xfrm>
            <a:off x="6156176" y="5244763"/>
            <a:ext cx="1810674" cy="923330"/>
          </a:xfrm>
          <a:prstGeom prst="rect">
            <a:avLst/>
          </a:prstGeom>
          <a:noFill/>
          <a:ln>
            <a:solidFill>
              <a:schemeClr val="accent1"/>
            </a:solidFill>
          </a:ln>
        </p:spPr>
        <p:txBody>
          <a:bodyPr wrap="square" rtlCol="0">
            <a:spAutoFit/>
          </a:bodyPr>
          <a:lstStyle/>
          <a:p>
            <a:r>
              <a:rPr lang="en-US" b="1" dirty="0" smtClean="0">
                <a:solidFill>
                  <a:prstClr val="black"/>
                </a:solidFill>
              </a:rPr>
              <a:t>Ending preventable child deaths </a:t>
            </a:r>
            <a:endParaRPr lang="en-US" b="1" dirty="0">
              <a:solidFill>
                <a:prstClr val="black"/>
              </a:solidFill>
            </a:endParaRPr>
          </a:p>
        </p:txBody>
      </p:sp>
      <p:sp>
        <p:nvSpPr>
          <p:cNvPr id="22" name="TextBox 21"/>
          <p:cNvSpPr txBox="1"/>
          <p:nvPr/>
        </p:nvSpPr>
        <p:spPr>
          <a:xfrm>
            <a:off x="2457951" y="5232823"/>
            <a:ext cx="1826017" cy="923330"/>
          </a:xfrm>
          <a:prstGeom prst="rect">
            <a:avLst/>
          </a:prstGeom>
          <a:noFill/>
          <a:ln>
            <a:solidFill>
              <a:schemeClr val="accent1"/>
            </a:solidFill>
          </a:ln>
        </p:spPr>
        <p:txBody>
          <a:bodyPr wrap="square" rtlCol="0">
            <a:spAutoFit/>
          </a:bodyPr>
          <a:lstStyle/>
          <a:p>
            <a:r>
              <a:rPr lang="en-US" b="1" dirty="0" smtClean="0">
                <a:solidFill>
                  <a:prstClr val="black"/>
                </a:solidFill>
              </a:rPr>
              <a:t>Ending preventable maternal deaths</a:t>
            </a:r>
            <a:endParaRPr lang="en-US" b="1" dirty="0">
              <a:solidFill>
                <a:prstClr val="black"/>
              </a:solidFill>
            </a:endParaRPr>
          </a:p>
        </p:txBody>
      </p:sp>
      <p:sp>
        <p:nvSpPr>
          <p:cNvPr id="23" name="Rectangle 22"/>
          <p:cNvSpPr/>
          <p:nvPr/>
        </p:nvSpPr>
        <p:spPr>
          <a:xfrm>
            <a:off x="1240094" y="6156152"/>
            <a:ext cx="6491194" cy="22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COMMODITIES, HUMAN RESOURCES etc.</a:t>
            </a:r>
            <a:endParaRPr lang="en-US" dirty="0">
              <a:solidFill>
                <a:prstClr val="white"/>
              </a:solidFill>
            </a:endParaRPr>
          </a:p>
        </p:txBody>
      </p:sp>
      <p:sp>
        <p:nvSpPr>
          <p:cNvPr id="16" name="TextBox 15"/>
          <p:cNvSpPr txBox="1"/>
          <p:nvPr/>
        </p:nvSpPr>
        <p:spPr>
          <a:xfrm>
            <a:off x="1727684" y="186383"/>
            <a:ext cx="5832648" cy="461665"/>
          </a:xfrm>
          <a:prstGeom prst="rect">
            <a:avLst/>
          </a:prstGeom>
          <a:noFill/>
        </p:spPr>
        <p:txBody>
          <a:bodyPr wrap="square" rtlCol="0">
            <a:spAutoFit/>
          </a:bodyPr>
          <a:lstStyle/>
          <a:p>
            <a:pPr algn="ctr"/>
            <a:r>
              <a:rPr lang="en-US" sz="2400" b="1" dirty="0" smtClean="0">
                <a:solidFill>
                  <a:prstClr val="black"/>
                </a:solidFill>
              </a:rPr>
              <a:t>How it fits together at Country Level</a:t>
            </a:r>
            <a:endParaRPr lang="en-US" sz="2400" b="1" dirty="0">
              <a:solidFill>
                <a:prstClr val="black"/>
              </a:solidFill>
            </a:endParaRPr>
          </a:p>
        </p:txBody>
      </p:sp>
    </p:spTree>
    <p:extLst>
      <p:ext uri="{BB962C8B-B14F-4D97-AF65-F5344CB8AC3E}">
        <p14:creationId xmlns:p14="http://schemas.microsoft.com/office/powerpoint/2010/main" val="1228208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887194" y="2651558"/>
            <a:ext cx="3276138" cy="2544836"/>
            <a:chOff x="5887194" y="2651558"/>
            <a:chExt cx="3276138" cy="2544836"/>
          </a:xfrm>
        </p:grpSpPr>
        <p:pic>
          <p:nvPicPr>
            <p:cNvPr id="22" name="Picture 24"/>
            <p:cNvPicPr>
              <a:picLocks noChangeAspect="1" noChangeArrowheads="1"/>
            </p:cNvPicPr>
            <p:nvPr>
              <p:custDataLst>
                <p:tags r:id="rId2"/>
              </p:custDataLst>
            </p:nvPr>
          </p:nvPicPr>
          <p:blipFill>
            <a:blip r:embed="rId8"/>
            <a:srcRect/>
            <a:stretch>
              <a:fillRect/>
            </a:stretch>
          </p:blipFill>
          <p:spPr bwMode="gray">
            <a:xfrm>
              <a:off x="7483719" y="2691615"/>
              <a:ext cx="1432459" cy="631499"/>
            </a:xfrm>
            <a:prstGeom prst="rect">
              <a:avLst/>
            </a:prstGeom>
            <a:noFill/>
            <a:ln w="9525">
              <a:noFill/>
              <a:miter lim="800000"/>
              <a:headEnd/>
              <a:tailEnd/>
            </a:ln>
          </p:spPr>
        </p:pic>
        <p:pic>
          <p:nvPicPr>
            <p:cNvPr id="23" name="Picture 29" descr="WHO | World Health Organization"/>
            <p:cNvPicPr>
              <a:picLocks noChangeAspect="1" noChangeArrowheads="1"/>
            </p:cNvPicPr>
            <p:nvPr>
              <p:custDataLst>
                <p:tags r:id="rId3"/>
              </p:custDataLst>
            </p:nvPr>
          </p:nvPicPr>
          <p:blipFill>
            <a:blip r:embed="rId9"/>
            <a:srcRect/>
            <a:stretch>
              <a:fillRect/>
            </a:stretch>
          </p:blipFill>
          <p:spPr bwMode="gray">
            <a:xfrm>
              <a:off x="6028588" y="2651558"/>
              <a:ext cx="1397012" cy="554732"/>
            </a:xfrm>
            <a:prstGeom prst="rect">
              <a:avLst/>
            </a:prstGeom>
            <a:noFill/>
            <a:ln w="9525">
              <a:noFill/>
              <a:miter lim="800000"/>
              <a:headEnd/>
              <a:tailEnd/>
            </a:ln>
          </p:spPr>
        </p:pic>
        <p:pic>
          <p:nvPicPr>
            <p:cNvPr id="24" name="Picture 41" descr="save-the-children1"/>
            <p:cNvPicPr>
              <a:picLocks noChangeAspect="1" noChangeArrowheads="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bwMode="gray">
            <a:xfrm>
              <a:off x="6138581" y="3154127"/>
              <a:ext cx="1076297" cy="453297"/>
            </a:xfrm>
            <a:prstGeom prst="rect">
              <a:avLst/>
            </a:prstGeom>
            <a:noFill/>
            <a:ln w="9525">
              <a:noFill/>
              <a:miter lim="800000"/>
              <a:headEnd/>
              <a:tailEnd/>
            </a:ln>
          </p:spPr>
        </p:pic>
        <p:pic>
          <p:nvPicPr>
            <p:cNvPr id="25" name="Picture 35" descr="logo_BMG"/>
            <p:cNvPicPr>
              <a:picLocks noChangeAspect="1" noChangeArrowheads="1"/>
            </p:cNvPicPr>
            <p:nvPr>
              <p:custDataLst>
                <p:tags r:id="rId5"/>
              </p:custDataLst>
            </p:nvPr>
          </p:nvPicPr>
          <p:blipFill>
            <a:blip r:embed="rId11" cstate="email">
              <a:extLst>
                <a:ext uri="{28A0092B-C50C-407E-A947-70E740481C1C}">
                  <a14:useLocalDpi xmlns:a14="http://schemas.microsoft.com/office/drawing/2010/main"/>
                </a:ext>
              </a:extLst>
            </a:blip>
            <a:srcRect/>
            <a:stretch>
              <a:fillRect/>
            </a:stretch>
          </p:blipFill>
          <p:spPr bwMode="gray">
            <a:xfrm>
              <a:off x="5887194" y="4108890"/>
              <a:ext cx="1519543" cy="433378"/>
            </a:xfrm>
            <a:prstGeom prst="rect">
              <a:avLst/>
            </a:prstGeom>
            <a:noFill/>
            <a:ln w="9525">
              <a:noFill/>
              <a:miter lim="800000"/>
              <a:headEnd/>
              <a:tailEnd/>
            </a:ln>
          </p:spPr>
        </p:pic>
        <p:pic>
          <p:nvPicPr>
            <p:cNvPr id="26" name="Picture 2" descr="http://www.google.com/url?sa=i&amp;source=images&amp;cd=&amp;docid=CrRvW8LWPEWafM&amp;tbnid=X5rW9uZZHb9ziM:&amp;ved=0CAUQjBwwAA&amp;url=http%3A%2F%2Fwww.cartercenter.org%2Fresources%2Fimages%2Flogos%2FCIFF.gif&amp;ei=-htrUfPPOY-LhQfjk4DwBw&amp;psig=AFQjCNEhBPQLVPjqg2FAO0ZYVqzfd1yCAA&amp;ust=136606041102972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493617" y="3993209"/>
              <a:ext cx="1560303" cy="527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USAID: From The American People"/>
            <p:cNvPicPr>
              <a:picLocks noChangeArrowheads="1"/>
            </p:cNvPicPr>
            <p:nvPr>
              <p:custDataLst>
                <p:tags r:id="rId6"/>
              </p:custDataLst>
            </p:nvPr>
          </p:nvPicPr>
          <p:blipFill>
            <a:blip r:embed="rId13"/>
            <a:srcRect/>
            <a:stretch>
              <a:fillRect/>
            </a:stretch>
          </p:blipFill>
          <p:spPr bwMode="gray">
            <a:xfrm>
              <a:off x="7483719" y="3377896"/>
              <a:ext cx="1186363" cy="523507"/>
            </a:xfrm>
            <a:prstGeom prst="rect">
              <a:avLst/>
            </a:prstGeom>
            <a:noFill/>
            <a:ln w="9525">
              <a:noFill/>
              <a:miter lim="800000"/>
              <a:headEnd/>
              <a:tailEnd/>
            </a:ln>
          </p:spPr>
        </p:pic>
        <p:pic>
          <p:nvPicPr>
            <p:cNvPr id="28" name="Picture 27"/>
            <p:cNvPicPr/>
            <p:nvPr/>
          </p:nvPicPr>
          <p:blipFill>
            <a:blip r:embed="rId14" cstate="email">
              <a:extLst>
                <a:ext uri="{28A0092B-C50C-407E-A947-70E740481C1C}">
                  <a14:useLocalDpi xmlns:a14="http://schemas.microsoft.com/office/drawing/2010/main"/>
                </a:ext>
              </a:extLst>
            </a:blip>
            <a:stretch>
              <a:fillRect/>
            </a:stretch>
          </p:blipFill>
          <p:spPr>
            <a:xfrm>
              <a:off x="6227296" y="3581432"/>
              <a:ext cx="1179441" cy="511867"/>
            </a:xfrm>
            <a:prstGeom prst="rect">
              <a:avLst/>
            </a:prstGeom>
          </p:spPr>
        </p:pic>
        <p:pic>
          <p:nvPicPr>
            <p:cNvPr id="19" name="Picture 18" descr="http://www.who.int/entity/pmnch/media/advocacy_materials/pmnch_logo_large.jpg"/>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96432" y="4520592"/>
              <a:ext cx="1866900" cy="647700"/>
            </a:xfrm>
            <a:prstGeom prst="rect">
              <a:avLst/>
            </a:prstGeom>
            <a:noFill/>
            <a:ln>
              <a:noFill/>
            </a:ln>
          </p:spPr>
        </p:pic>
        <p:pic>
          <p:nvPicPr>
            <p:cNvPr id="24578" name="Picture 2" descr="GAPPS"/>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964057" y="4613181"/>
              <a:ext cx="1310892" cy="5832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294332" y="233788"/>
            <a:ext cx="8274050" cy="553663"/>
          </a:xfrm>
        </p:spPr>
        <p:txBody>
          <a:bodyPr>
            <a:normAutofit/>
          </a:bodyPr>
          <a:lstStyle/>
          <a:p>
            <a:pPr algn="l"/>
            <a:r>
              <a:rPr lang="en-US" sz="2800" b="1" dirty="0" smtClean="0"/>
              <a:t>Who is involved to build this movement?</a:t>
            </a:r>
            <a:endParaRPr lang="en-US" sz="2800" b="1" dirty="0"/>
          </a:p>
        </p:txBody>
      </p:sp>
      <p:sp>
        <p:nvSpPr>
          <p:cNvPr id="5" name="Content Placeholder 2"/>
          <p:cNvSpPr txBox="1">
            <a:spLocks/>
          </p:cNvSpPr>
          <p:nvPr/>
        </p:nvSpPr>
        <p:spPr>
          <a:xfrm>
            <a:off x="4" y="787452"/>
            <a:ext cx="6548280" cy="4661136"/>
          </a:xfrm>
          <a:prstGeom prst="rect">
            <a:avLst/>
          </a:prstGeom>
        </p:spPr>
        <p:txBody>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Arial"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buFont typeface="Arial" pitchFamily="34" charset="0"/>
              <a:buChar char="•"/>
              <a:defRPr/>
            </a:pPr>
            <a:r>
              <a:rPr lang="en-US" sz="2000" i="1" dirty="0">
                <a:solidFill>
                  <a:srgbClr val="000000"/>
                </a:solidFill>
              </a:rPr>
              <a:t>Global</a:t>
            </a:r>
            <a:r>
              <a:rPr lang="en-US" sz="2000" dirty="0">
                <a:solidFill>
                  <a:srgbClr val="000000"/>
                </a:solidFill>
              </a:rPr>
              <a:t> </a:t>
            </a:r>
            <a:r>
              <a:rPr lang="en-US" sz="2000" dirty="0" smtClean="0">
                <a:solidFill>
                  <a:srgbClr val="000000"/>
                </a:solidFill>
              </a:rPr>
              <a:t>plan for country action </a:t>
            </a:r>
            <a:r>
              <a:rPr lang="en-US" sz="2000" dirty="0">
                <a:solidFill>
                  <a:srgbClr val="000000"/>
                </a:solidFill>
              </a:rPr>
              <a:t>l</a:t>
            </a:r>
            <a:r>
              <a:rPr lang="en-US" sz="2000" dirty="0" smtClean="0">
                <a:solidFill>
                  <a:srgbClr val="000000"/>
                </a:solidFill>
              </a:rPr>
              <a:t>inked </a:t>
            </a:r>
            <a:r>
              <a:rPr lang="en-US" sz="2000" dirty="0">
                <a:solidFill>
                  <a:srgbClr val="000000"/>
                </a:solidFill>
              </a:rPr>
              <a:t>to </a:t>
            </a:r>
            <a:r>
              <a:rPr lang="en-US" sz="2000" i="1" dirty="0">
                <a:solidFill>
                  <a:srgbClr val="000000"/>
                </a:solidFill>
              </a:rPr>
              <a:t>Every Woman Every Child</a:t>
            </a:r>
            <a:r>
              <a:rPr lang="en-US" sz="2000" dirty="0">
                <a:solidFill>
                  <a:srgbClr val="000000"/>
                </a:solidFill>
              </a:rPr>
              <a:t>, and </a:t>
            </a:r>
            <a:r>
              <a:rPr lang="en-US" sz="2000" dirty="0" smtClean="0">
                <a:solidFill>
                  <a:srgbClr val="000000"/>
                </a:solidFill>
              </a:rPr>
              <a:t>to A Promise Renewed, following </a:t>
            </a:r>
            <a:r>
              <a:rPr lang="en-US" sz="2000" i="1" dirty="0" smtClean="0">
                <a:solidFill>
                  <a:srgbClr val="000000"/>
                </a:solidFill>
              </a:rPr>
              <a:t>Born Too Soon </a:t>
            </a:r>
            <a:r>
              <a:rPr lang="en-US" sz="2000" dirty="0" smtClean="0">
                <a:solidFill>
                  <a:srgbClr val="000000"/>
                </a:solidFill>
              </a:rPr>
              <a:t>report and World Prematurity Day movement</a:t>
            </a:r>
            <a:endParaRPr lang="en-GB" sz="2000" dirty="0" smtClean="0">
              <a:solidFill>
                <a:srgbClr val="000000"/>
              </a:solidFill>
            </a:endParaRPr>
          </a:p>
          <a:p>
            <a:pPr marL="285750" indent="-285750">
              <a:buFont typeface="Arial" pitchFamily="34" charset="0"/>
              <a:buChar char="•"/>
              <a:defRPr/>
            </a:pPr>
            <a:endParaRPr lang="en-GB" sz="1050" dirty="0" smtClean="0">
              <a:solidFill>
                <a:srgbClr val="000000"/>
              </a:solidFill>
            </a:endParaRPr>
          </a:p>
          <a:p>
            <a:pPr marL="285750" indent="-285750">
              <a:buFont typeface="Arial" pitchFamily="34" charset="0"/>
              <a:buChar char="•"/>
              <a:defRPr/>
            </a:pPr>
            <a:r>
              <a:rPr lang="en-GB" sz="2000" i="1" dirty="0" smtClean="0">
                <a:solidFill>
                  <a:srgbClr val="000000"/>
                </a:solidFill>
              </a:rPr>
              <a:t>Global </a:t>
            </a:r>
            <a:r>
              <a:rPr lang="en-GB" sz="2000" dirty="0" smtClean="0">
                <a:solidFill>
                  <a:srgbClr val="000000"/>
                </a:solidFill>
              </a:rPr>
              <a:t>partnership with multiple organizations including:</a:t>
            </a:r>
          </a:p>
          <a:p>
            <a:pPr marL="855663" lvl="2" indent="-515938">
              <a:defRPr/>
            </a:pPr>
            <a:r>
              <a:rPr lang="en-US" sz="2000" dirty="0" smtClean="0">
                <a:solidFill>
                  <a:srgbClr val="000000"/>
                </a:solidFill>
              </a:rPr>
              <a:t>Country governments and </a:t>
            </a:r>
            <a:r>
              <a:rPr lang="en-US" sz="2000" dirty="0" err="1" smtClean="0">
                <a:solidFill>
                  <a:srgbClr val="000000"/>
                </a:solidFill>
              </a:rPr>
              <a:t>parliementarians</a:t>
            </a:r>
            <a:endParaRPr lang="en-US" sz="2000" dirty="0" smtClean="0">
              <a:solidFill>
                <a:srgbClr val="000000"/>
              </a:solidFill>
            </a:endParaRPr>
          </a:p>
          <a:p>
            <a:pPr marL="855663" lvl="2" indent="-515938">
              <a:defRPr/>
            </a:pPr>
            <a:r>
              <a:rPr lang="en-US" sz="2000" dirty="0" smtClean="0">
                <a:solidFill>
                  <a:srgbClr val="000000"/>
                </a:solidFill>
              </a:rPr>
              <a:t>United Nations </a:t>
            </a:r>
          </a:p>
          <a:p>
            <a:pPr marL="855663" lvl="2" indent="-515938">
              <a:defRPr/>
            </a:pPr>
            <a:r>
              <a:rPr lang="en-US" sz="2000" dirty="0" smtClean="0">
                <a:solidFill>
                  <a:srgbClr val="000000"/>
                </a:solidFill>
              </a:rPr>
              <a:t>NGOs</a:t>
            </a:r>
          </a:p>
          <a:p>
            <a:pPr marL="855663" lvl="2" indent="-515938">
              <a:defRPr/>
            </a:pPr>
            <a:r>
              <a:rPr lang="en-US" sz="2000" dirty="0" smtClean="0">
                <a:solidFill>
                  <a:srgbClr val="000000"/>
                </a:solidFill>
              </a:rPr>
              <a:t>Universities and Professional organizations</a:t>
            </a:r>
          </a:p>
          <a:p>
            <a:pPr marL="855663" lvl="2" indent="-515938">
              <a:defRPr/>
            </a:pPr>
            <a:r>
              <a:rPr lang="en-US" sz="2000" dirty="0" smtClean="0">
                <a:solidFill>
                  <a:srgbClr val="000000"/>
                </a:solidFill>
              </a:rPr>
              <a:t>Donors and foundations</a:t>
            </a:r>
          </a:p>
          <a:p>
            <a:pPr marL="855663" lvl="2" indent="-515938">
              <a:defRPr/>
            </a:pPr>
            <a:r>
              <a:rPr lang="en-US" sz="2000" dirty="0" smtClean="0">
                <a:solidFill>
                  <a:srgbClr val="000000"/>
                </a:solidFill>
              </a:rPr>
              <a:t>All the PMNCH 500+ constituencies</a:t>
            </a:r>
          </a:p>
          <a:p>
            <a:pPr marL="1358900" lvl="2" indent="-514350">
              <a:defRPr/>
            </a:pPr>
            <a:endParaRPr lang="en-GB" sz="1000" dirty="0">
              <a:solidFill>
                <a:srgbClr val="000000"/>
              </a:solidFill>
            </a:endParaRPr>
          </a:p>
          <a:p>
            <a:pPr marL="400050" lvl="1" indent="0">
              <a:buFont typeface="Arial" pitchFamily="34" charset="0"/>
              <a:buNone/>
              <a:defRPr/>
            </a:pPr>
            <a:endParaRPr lang="en-GB" sz="2000" dirty="0" smtClean="0">
              <a:solidFill>
                <a:srgbClr val="000000"/>
              </a:solidFill>
            </a:endParaRPr>
          </a:p>
          <a:p>
            <a:pPr marL="914400" lvl="1" indent="-514350">
              <a:defRPr/>
            </a:pPr>
            <a:endParaRPr lang="en-GB" sz="1200" dirty="0" smtClean="0">
              <a:solidFill>
                <a:srgbClr val="000000"/>
              </a:solidFill>
            </a:endParaRPr>
          </a:p>
        </p:txBody>
      </p:sp>
      <p:sp>
        <p:nvSpPr>
          <p:cNvPr id="9" name="TextBox 8"/>
          <p:cNvSpPr txBox="1"/>
          <p:nvPr/>
        </p:nvSpPr>
        <p:spPr>
          <a:xfrm>
            <a:off x="19332" y="5879426"/>
            <a:ext cx="9144000" cy="461665"/>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400" b="1" i="1" dirty="0" smtClean="0">
                <a:solidFill>
                  <a:srgbClr val="221951">
                    <a:lumMod val="60000"/>
                    <a:lumOff val="40000"/>
                  </a:srgbClr>
                </a:solidFill>
              </a:rPr>
              <a:t>NATIONAL </a:t>
            </a:r>
            <a:r>
              <a:rPr lang="en-US" sz="2200" b="1" dirty="0" smtClean="0">
                <a:solidFill>
                  <a:srgbClr val="221951">
                    <a:lumMod val="60000"/>
                    <a:lumOff val="40000"/>
                  </a:srgbClr>
                </a:solidFill>
              </a:rPr>
              <a:t>action by professionals</a:t>
            </a:r>
            <a:r>
              <a:rPr lang="en-US" sz="2200" b="1" dirty="0">
                <a:solidFill>
                  <a:srgbClr val="221951">
                    <a:lumMod val="60000"/>
                    <a:lumOff val="40000"/>
                  </a:srgbClr>
                </a:solidFill>
              </a:rPr>
              <a:t>, policymakers and </a:t>
            </a:r>
            <a:r>
              <a:rPr lang="en-US" sz="2200" b="1" dirty="0" smtClean="0">
                <a:solidFill>
                  <a:srgbClr val="221951">
                    <a:lumMod val="60000"/>
                    <a:lumOff val="40000"/>
                  </a:srgbClr>
                </a:solidFill>
              </a:rPr>
              <a:t>parents = ALL OF US !!</a:t>
            </a:r>
            <a:endParaRPr lang="en-US" sz="2200" b="1" dirty="0">
              <a:solidFill>
                <a:srgbClr val="221951">
                  <a:lumMod val="60000"/>
                  <a:lumOff val="40000"/>
                </a:srgbClr>
              </a:solidFill>
            </a:endParaRPr>
          </a:p>
        </p:txBody>
      </p:sp>
      <p:sp>
        <p:nvSpPr>
          <p:cNvPr id="10" name="TextBox 9"/>
          <p:cNvSpPr txBox="1"/>
          <p:nvPr/>
        </p:nvSpPr>
        <p:spPr>
          <a:xfrm>
            <a:off x="-7012" y="5391155"/>
            <a:ext cx="9144000" cy="430887"/>
          </a:xfrm>
          <a:prstGeom prst="rect">
            <a:avLst/>
          </a:prstGeom>
          <a:solidFill>
            <a:srgbClr val="00B0F0"/>
          </a:solidFill>
          <a:ln w="38100">
            <a:noFill/>
          </a:ln>
        </p:spPr>
        <p:txBody>
          <a:bodyPr anchor="ctr">
            <a:spAutoFit/>
          </a:bodyPr>
          <a:lstStyle/>
          <a:p>
            <a:pPr algn="ctr" fontAlgn="base">
              <a:spcBef>
                <a:spcPct val="0"/>
              </a:spcBef>
              <a:spcAft>
                <a:spcPct val="0"/>
              </a:spcAft>
              <a:defRPr/>
            </a:pPr>
            <a:r>
              <a:rPr lang="en-US" sz="2200" b="1" i="1" dirty="0">
                <a:solidFill>
                  <a:srgbClr val="FFFFFF"/>
                </a:solidFill>
              </a:rPr>
              <a:t>Global</a:t>
            </a:r>
            <a:r>
              <a:rPr lang="en-US" sz="2200" b="1" dirty="0">
                <a:solidFill>
                  <a:srgbClr val="FFFFFF"/>
                </a:solidFill>
              </a:rPr>
              <a:t> launch </a:t>
            </a:r>
            <a:r>
              <a:rPr lang="en-US" sz="2200" b="1" dirty="0" smtClean="0">
                <a:solidFill>
                  <a:srgbClr val="FFFFFF"/>
                </a:solidFill>
              </a:rPr>
              <a:t>May 2014 linked to the World Health Assembly</a:t>
            </a:r>
            <a:endParaRPr lang="en-US" sz="2200" b="1" dirty="0">
              <a:solidFill>
                <a:srgbClr val="FFFFFF"/>
              </a:solidFill>
            </a:endParaRPr>
          </a:p>
        </p:txBody>
      </p:sp>
      <p:pic>
        <p:nvPicPr>
          <p:cNvPr id="11"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24049" y="0"/>
            <a:ext cx="600253" cy="8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012" y="4980951"/>
            <a:ext cx="9144000" cy="430887"/>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200" b="1" i="1" dirty="0" smtClean="0">
                <a:solidFill>
                  <a:srgbClr val="221951">
                    <a:lumMod val="60000"/>
                    <a:lumOff val="40000"/>
                  </a:srgbClr>
                </a:solidFill>
              </a:rPr>
              <a:t>Country </a:t>
            </a:r>
            <a:r>
              <a:rPr lang="en-US" sz="2200" b="1" dirty="0" smtClean="0">
                <a:solidFill>
                  <a:srgbClr val="221951">
                    <a:lumMod val="60000"/>
                    <a:lumOff val="40000"/>
                  </a:srgbClr>
                </a:solidFill>
              </a:rPr>
              <a:t>consultations and global communities </a:t>
            </a:r>
            <a:endParaRPr lang="en-US" sz="2200" b="1" dirty="0">
              <a:solidFill>
                <a:srgbClr val="221951">
                  <a:lumMod val="60000"/>
                  <a:lumOff val="40000"/>
                </a:srgbClr>
              </a:solidFill>
            </a:endParaRPr>
          </a:p>
        </p:txBody>
      </p:sp>
      <p:sp>
        <p:nvSpPr>
          <p:cNvPr id="21" name="Slide Number Placeholder 2"/>
          <p:cNvSpPr txBox="1">
            <a:spLocks/>
          </p:cNvSpPr>
          <p:nvPr>
            <p:custDataLst>
              <p:tags r:id="rId1"/>
            </p:custDataLst>
          </p:nvPr>
        </p:nvSpPr>
        <p:spPr>
          <a:xfrm>
            <a:off x="8899528" y="6467426"/>
            <a:ext cx="139700" cy="145119"/>
          </a:xfrm>
          <a:prstGeom prst="rect">
            <a:avLst/>
          </a:prstGeom>
          <a:noFill/>
          <a:ln>
            <a:miter lim="800000"/>
            <a:headEnd/>
            <a:tailEnd/>
          </a:ln>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9E99F7-9EB5-4FDE-B868-5291CA4B454A}" type="slidenum">
              <a:rPr lang="en-US" smtClean="0">
                <a:solidFill>
                  <a:prstClr val="black">
                    <a:tint val="75000"/>
                  </a:prstClr>
                </a:solidFill>
              </a:rPr>
              <a:pPr/>
              <a:t>32</a:t>
            </a:fld>
            <a:endParaRPr lang="en-US" smtClean="0">
              <a:solidFill>
                <a:prstClr val="black">
                  <a:tint val="75000"/>
                </a:prstClr>
              </a:solidFill>
            </a:endParaRPr>
          </a:p>
        </p:txBody>
      </p:sp>
      <p:pic>
        <p:nvPicPr>
          <p:cNvPr id="17" name="Image 7" descr="Slide1.jpg"/>
          <p:cNvPicPr>
            <a:picLocks noChangeAspect="1"/>
          </p:cNvPicPr>
          <p:nvPr/>
        </p:nvPicPr>
        <p:blipFill>
          <a:blip r:embed="rId18" cstate="email">
            <a:extLst>
              <a:ext uri="{28A0092B-C50C-407E-A947-70E740481C1C}">
                <a14:useLocalDpi xmlns:a14="http://schemas.microsoft.com/office/drawing/2010/main"/>
              </a:ext>
            </a:extLst>
          </a:blip>
          <a:srcRect r="48367"/>
          <a:stretch>
            <a:fillRect/>
          </a:stretch>
        </p:blipFill>
        <p:spPr>
          <a:xfrm>
            <a:off x="7859888" y="0"/>
            <a:ext cx="1056290" cy="1786584"/>
          </a:xfrm>
          <a:prstGeom prst="rect">
            <a:avLst/>
          </a:prstGeom>
        </p:spPr>
      </p:pic>
      <p:pic>
        <p:nvPicPr>
          <p:cNvPr id="29" name="Content Placeholder 5"/>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763247" y="2229172"/>
            <a:ext cx="1922110" cy="46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3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8229600" cy="677917"/>
          </a:xfrm>
        </p:spPr>
        <p:txBody>
          <a:bodyPr>
            <a:normAutofit/>
          </a:bodyPr>
          <a:lstStyle/>
          <a:p>
            <a:r>
              <a:rPr lang="en-US" sz="2800" b="1" i="1" dirty="0" smtClean="0"/>
              <a:t>Every Newborn </a:t>
            </a:r>
            <a:r>
              <a:rPr lang="en-US" sz="2800" b="1" dirty="0" smtClean="0"/>
              <a:t>Country Consultation</a:t>
            </a:r>
            <a:endParaRPr lang="en-US" sz="2800" b="1" dirty="0"/>
          </a:p>
        </p:txBody>
      </p:sp>
      <p:sp>
        <p:nvSpPr>
          <p:cNvPr id="3" name="Text Placeholder 2"/>
          <p:cNvSpPr>
            <a:spLocks noGrp="1"/>
          </p:cNvSpPr>
          <p:nvPr>
            <p:ph type="body" sz="quarter" idx="10"/>
          </p:nvPr>
        </p:nvSpPr>
        <p:spPr>
          <a:xfrm>
            <a:off x="434976" y="634375"/>
            <a:ext cx="5675538" cy="5817476"/>
          </a:xfrm>
        </p:spPr>
        <p:txBody>
          <a:bodyPr>
            <a:normAutofit/>
          </a:bodyPr>
          <a:lstStyle/>
          <a:p>
            <a:pPr marL="0" indent="0">
              <a:buNone/>
            </a:pPr>
            <a:endParaRPr lang="en-US" sz="1600" dirty="0" smtClean="0"/>
          </a:p>
          <a:p>
            <a:r>
              <a:rPr lang="en-GB" sz="2000" dirty="0" smtClean="0"/>
              <a:t>Stimulate </a:t>
            </a:r>
            <a:r>
              <a:rPr lang="en-GB" sz="2000" dirty="0"/>
              <a:t>national </a:t>
            </a:r>
            <a:r>
              <a:rPr lang="en-GB" sz="2000" dirty="0" smtClean="0"/>
              <a:t>dialogue and action </a:t>
            </a:r>
            <a:r>
              <a:rPr lang="en-GB" sz="2000" dirty="0"/>
              <a:t>to </a:t>
            </a:r>
            <a:r>
              <a:rPr lang="en-GB" sz="2000" dirty="0" smtClean="0"/>
              <a:t>accelerate progress for newborn health and stillbirth reduction by all key country </a:t>
            </a:r>
            <a:r>
              <a:rPr lang="en-GB" sz="2000" dirty="0"/>
              <a:t>stakeholders </a:t>
            </a:r>
            <a:endParaRPr lang="en-GB" sz="2000" dirty="0" smtClean="0"/>
          </a:p>
          <a:p>
            <a:endParaRPr lang="en-GB" sz="2000" dirty="0" smtClean="0"/>
          </a:p>
          <a:p>
            <a:r>
              <a:rPr lang="en-GB" sz="2000" dirty="0" smtClean="0"/>
              <a:t>Systematically assess status for high impact interventions and plan how to overcome bottlenecks for scale-up and ensure reflected in government plans  with adequate funding</a:t>
            </a:r>
          </a:p>
          <a:p>
            <a:endParaRPr lang="en-GB" sz="2000" dirty="0" smtClean="0"/>
          </a:p>
          <a:p>
            <a:r>
              <a:rPr lang="en-GB" sz="2000" dirty="0" smtClean="0"/>
              <a:t>Enable countries to feedback on the </a:t>
            </a:r>
            <a:r>
              <a:rPr lang="en-GB" sz="2000" i="1" dirty="0" smtClean="0"/>
              <a:t>Every Newborn</a:t>
            </a:r>
            <a:r>
              <a:rPr lang="en-GB" sz="2000" dirty="0" smtClean="0"/>
              <a:t> plan content, goals and actions so this is truly grounded in real change (country up, not a global down plan</a:t>
            </a:r>
          </a:p>
          <a:p>
            <a:endParaRPr lang="en-US" sz="2000" dirty="0"/>
          </a:p>
          <a:p>
            <a:endParaRPr lang="en-US" sz="600" dirty="0"/>
          </a:p>
          <a:p>
            <a:pPr marL="0" indent="0">
              <a:buNone/>
            </a:pPr>
            <a:endParaRPr lang="en-US" sz="1600" dirty="0" smtClean="0"/>
          </a:p>
          <a:p>
            <a:endParaRPr lang="en-US" sz="1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7354" y="1938328"/>
            <a:ext cx="2992132" cy="4469728"/>
          </a:xfrm>
          <a:prstGeom prst="rect">
            <a:avLst/>
          </a:prstGeom>
        </p:spPr>
      </p:pic>
      <p:sp>
        <p:nvSpPr>
          <p:cNvPr id="8" name="TextBox 7"/>
          <p:cNvSpPr txBox="1"/>
          <p:nvPr/>
        </p:nvSpPr>
        <p:spPr>
          <a:xfrm>
            <a:off x="0" y="5931629"/>
            <a:ext cx="9144000" cy="430887"/>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200" b="1" i="1" dirty="0" smtClean="0">
                <a:solidFill>
                  <a:srgbClr val="221951">
                    <a:lumMod val="60000"/>
                    <a:lumOff val="40000"/>
                  </a:srgbClr>
                </a:solidFill>
              </a:rPr>
              <a:t>Country  and regional </a:t>
            </a:r>
            <a:r>
              <a:rPr lang="en-US" sz="2200" b="1" dirty="0" smtClean="0">
                <a:solidFill>
                  <a:srgbClr val="221951">
                    <a:lumMod val="60000"/>
                    <a:lumOff val="40000"/>
                  </a:srgbClr>
                </a:solidFill>
              </a:rPr>
              <a:t>consultations from June – September 2013</a:t>
            </a:r>
            <a:endParaRPr lang="en-US" sz="2200" b="1" dirty="0">
              <a:solidFill>
                <a:srgbClr val="221951">
                  <a:lumMod val="60000"/>
                  <a:lumOff val="40000"/>
                </a:srgbClr>
              </a:solidFill>
            </a:endParaRPr>
          </a:p>
        </p:txBody>
      </p:sp>
    </p:spTree>
    <p:extLst>
      <p:ext uri="{BB962C8B-B14F-4D97-AF65-F5344CB8AC3E}">
        <p14:creationId xmlns:p14="http://schemas.microsoft.com/office/powerpoint/2010/main" val="22084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8229600" cy="677917"/>
          </a:xfrm>
        </p:spPr>
        <p:txBody>
          <a:bodyPr>
            <a:normAutofit/>
          </a:bodyPr>
          <a:lstStyle/>
          <a:p>
            <a:r>
              <a:rPr lang="en-US" sz="2800" b="1" dirty="0" smtClean="0"/>
              <a:t>Country Consultations – which countries and when?</a:t>
            </a:r>
            <a:endParaRPr lang="en-US" sz="2800" b="1" dirty="0"/>
          </a:p>
        </p:txBody>
      </p:sp>
      <p:sp>
        <p:nvSpPr>
          <p:cNvPr id="3" name="Text Placeholder 2"/>
          <p:cNvSpPr>
            <a:spLocks noGrp="1"/>
          </p:cNvSpPr>
          <p:nvPr>
            <p:ph type="body" sz="quarter" idx="10"/>
          </p:nvPr>
        </p:nvSpPr>
        <p:spPr>
          <a:xfrm>
            <a:off x="434974" y="723020"/>
            <a:ext cx="8418739" cy="5817476"/>
          </a:xfrm>
        </p:spPr>
        <p:txBody>
          <a:bodyPr>
            <a:noAutofit/>
          </a:bodyPr>
          <a:lstStyle/>
          <a:p>
            <a:r>
              <a:rPr lang="en-GB" sz="2400" dirty="0" smtClean="0"/>
              <a:t>20 “analysis” countries selected as follows:</a:t>
            </a:r>
          </a:p>
          <a:p>
            <a:pPr lvl="1"/>
            <a:r>
              <a:rPr lang="en-GB" sz="2000" dirty="0" smtClean="0"/>
              <a:t>2 fastest </a:t>
            </a:r>
            <a:r>
              <a:rPr lang="en-GB" sz="2000" dirty="0" err="1" smtClean="0"/>
              <a:t>progressors</a:t>
            </a:r>
            <a:r>
              <a:rPr lang="en-GB" sz="2000" dirty="0" smtClean="0"/>
              <a:t> for NMR reduction for 4 regions  (8), will have country case study, several linked to Countdown to 2015 case studies</a:t>
            </a:r>
          </a:p>
          <a:p>
            <a:pPr lvl="1"/>
            <a:r>
              <a:rPr lang="en-GB" sz="2000" dirty="0" smtClean="0"/>
              <a:t>12 highest burden countries  (2 of which are also  fast </a:t>
            </a:r>
            <a:r>
              <a:rPr lang="en-GB" sz="2000" dirty="0" err="1" smtClean="0"/>
              <a:t>progressors</a:t>
            </a:r>
            <a:r>
              <a:rPr lang="en-GB" sz="2000" dirty="0" smtClean="0"/>
              <a:t> – Bangladesh and China), will have detailed bottleneck analysis for 8 high impact interventions/packages</a:t>
            </a:r>
          </a:p>
          <a:p>
            <a:pPr>
              <a:buNone/>
            </a:pPr>
            <a:endParaRPr lang="en-GB" sz="1100" dirty="0" smtClean="0"/>
          </a:p>
          <a:p>
            <a:r>
              <a:rPr lang="en-GB" sz="2400" dirty="0" smtClean="0"/>
              <a:t>Country/ Regional consultations in:</a:t>
            </a:r>
          </a:p>
          <a:p>
            <a:pPr lvl="1"/>
            <a:r>
              <a:rPr lang="en-GB" sz="1800" dirty="0" smtClean="0"/>
              <a:t>Uganda – this week!</a:t>
            </a:r>
          </a:p>
          <a:p>
            <a:pPr lvl="1"/>
            <a:r>
              <a:rPr lang="en-GB" sz="1800" dirty="0" smtClean="0"/>
              <a:t>West Africa (UNICEF Dakar office) 9</a:t>
            </a:r>
            <a:r>
              <a:rPr lang="en-GB" sz="1800" baseline="30000" dirty="0" smtClean="0"/>
              <a:t>th</a:t>
            </a:r>
            <a:r>
              <a:rPr lang="en-GB" sz="1800" dirty="0" smtClean="0"/>
              <a:t>-12</a:t>
            </a:r>
            <a:r>
              <a:rPr lang="en-GB" sz="1800" baseline="30000" dirty="0" smtClean="0"/>
              <a:t>th</a:t>
            </a:r>
            <a:r>
              <a:rPr lang="en-GB" sz="1800" dirty="0" smtClean="0"/>
              <a:t> July</a:t>
            </a:r>
          </a:p>
          <a:p>
            <a:pPr lvl="1"/>
            <a:r>
              <a:rPr lang="en-GB" sz="1800" dirty="0" smtClean="0"/>
              <a:t>Asia (Kathmandu UNICEF office)  late August</a:t>
            </a:r>
          </a:p>
          <a:p>
            <a:pPr lvl="1"/>
            <a:r>
              <a:rPr lang="en-GB" sz="1800" dirty="0" smtClean="0"/>
              <a:t>India  in progress</a:t>
            </a:r>
            <a:endParaRPr lang="en-US" sz="2400" dirty="0" smtClean="0"/>
          </a:p>
          <a:p>
            <a:pPr lvl="1"/>
            <a:endParaRPr lang="en-US" sz="1050" dirty="0" smtClean="0"/>
          </a:p>
          <a:p>
            <a:r>
              <a:rPr lang="en-US" sz="2400" dirty="0" smtClean="0"/>
              <a:t>Other countries are moving ahead based on interest </a:t>
            </a:r>
            <a:r>
              <a:rPr lang="en-US" sz="2400" dirty="0" err="1" smtClean="0"/>
              <a:t>eg</a:t>
            </a:r>
            <a:r>
              <a:rPr lang="en-US" sz="2400" dirty="0" smtClean="0"/>
              <a:t> Zambia, </a:t>
            </a:r>
            <a:endParaRPr lang="en-US" sz="2400" dirty="0"/>
          </a:p>
        </p:txBody>
      </p:sp>
      <p:sp>
        <p:nvSpPr>
          <p:cNvPr id="12" name="TextBox 11"/>
          <p:cNvSpPr txBox="1"/>
          <p:nvPr/>
        </p:nvSpPr>
        <p:spPr>
          <a:xfrm>
            <a:off x="0" y="6022525"/>
            <a:ext cx="9144000" cy="430887"/>
          </a:xfrm>
          <a:prstGeom prst="rect">
            <a:avLst/>
          </a:prstGeom>
          <a:solidFill>
            <a:srgbClr val="00B0F0"/>
          </a:solidFill>
          <a:ln w="38100">
            <a:noFill/>
          </a:ln>
        </p:spPr>
        <p:txBody>
          <a:bodyPr anchor="ctr">
            <a:spAutoFit/>
          </a:bodyPr>
          <a:lstStyle/>
          <a:p>
            <a:pPr algn="ctr" fontAlgn="base">
              <a:spcBef>
                <a:spcPct val="0"/>
              </a:spcBef>
              <a:spcAft>
                <a:spcPct val="0"/>
              </a:spcAft>
              <a:defRPr/>
            </a:pPr>
            <a:r>
              <a:rPr lang="en-US" sz="2200" b="1" i="1" dirty="0" smtClean="0">
                <a:solidFill>
                  <a:srgbClr val="FFFFFF"/>
                </a:solidFill>
              </a:rPr>
              <a:t>Every Newborn </a:t>
            </a:r>
            <a:r>
              <a:rPr lang="en-US" sz="2200" b="1" dirty="0" smtClean="0">
                <a:solidFill>
                  <a:srgbClr val="FFFFFF"/>
                </a:solidFill>
              </a:rPr>
              <a:t>Toolkit provides supporting materials for planning</a:t>
            </a:r>
            <a:endParaRPr lang="en-US" sz="2200" b="1" dirty="0">
              <a:solidFill>
                <a:srgbClr val="FFFFFF"/>
              </a:solidFill>
            </a:endParaRPr>
          </a:p>
        </p:txBody>
      </p:sp>
    </p:spTree>
    <p:extLst>
      <p:ext uri="{BB962C8B-B14F-4D97-AF65-F5344CB8AC3E}">
        <p14:creationId xmlns:p14="http://schemas.microsoft.com/office/powerpoint/2010/main" val="2208430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7714" y="260351"/>
            <a:ext cx="9144000" cy="720725"/>
          </a:xfrm>
          <a:prstGeom prst="rect">
            <a:avLst/>
          </a:prstGeom>
        </p:spPr>
        <p:txBody>
          <a:bodyPr vert="horz" lIns="91440" tIns="45720" rIns="91440" bIns="45720" rtlCol="0" anchor="ctr">
            <a:normAutofit/>
          </a:bodyPr>
          <a:lstStyle/>
          <a:p>
            <a:pPr lvl="0">
              <a:spcBef>
                <a:spcPct val="0"/>
              </a:spcBef>
            </a:pPr>
            <a:r>
              <a:rPr lang="en-GB" sz="3200" b="1" dirty="0" smtClean="0">
                <a:solidFill>
                  <a:srgbClr val="302B67"/>
                </a:solidFill>
              </a:rPr>
              <a:t>Every Newborn Toolkit</a:t>
            </a:r>
            <a:endParaRPr lang="en-US" sz="3200" b="1" dirty="0" smtClean="0">
              <a:solidFill>
                <a:srgbClr val="302B67"/>
              </a:solidFill>
              <a:latin typeface="+mj-lt"/>
              <a:ea typeface="+mj-ea"/>
              <a:cs typeface="+mj-cs"/>
            </a:endParaRPr>
          </a:p>
        </p:txBody>
      </p:sp>
      <p:sp>
        <p:nvSpPr>
          <p:cNvPr id="3" name="Content Placeholder 2"/>
          <p:cNvSpPr>
            <a:spLocks noGrp="1"/>
          </p:cNvSpPr>
          <p:nvPr>
            <p:ph idx="1"/>
          </p:nvPr>
        </p:nvSpPr>
        <p:spPr>
          <a:xfrm>
            <a:off x="217714" y="1204686"/>
            <a:ext cx="6164317" cy="5095862"/>
          </a:xfrm>
        </p:spPr>
        <p:txBody>
          <a:bodyPr>
            <a:noAutofit/>
          </a:bodyPr>
          <a:lstStyle/>
          <a:p>
            <a:pPr marL="514350" indent="-514350">
              <a:spcBef>
                <a:spcPts val="0"/>
              </a:spcBef>
              <a:buFont typeface="+mj-lt"/>
              <a:buAutoNum type="arabicPeriod"/>
              <a:defRPr/>
            </a:pPr>
            <a:r>
              <a:rPr lang="en-US" sz="2000" dirty="0"/>
              <a:t>Overview of </a:t>
            </a:r>
            <a:r>
              <a:rPr lang="en-US" sz="2000" i="1" dirty="0"/>
              <a:t>Every </a:t>
            </a:r>
            <a:r>
              <a:rPr lang="en-US" sz="2000" i="1" dirty="0" smtClean="0"/>
              <a:t>Newborn</a:t>
            </a:r>
          </a:p>
          <a:p>
            <a:pPr marL="914400" lvl="1" indent="-514350">
              <a:spcBef>
                <a:spcPts val="0"/>
              </a:spcBef>
              <a:defRPr/>
            </a:pPr>
            <a:r>
              <a:rPr lang="en-US" sz="1800" dirty="0" smtClean="0"/>
              <a:t>Cover letter</a:t>
            </a:r>
          </a:p>
          <a:p>
            <a:pPr marL="914400" lvl="1" indent="-514350">
              <a:spcBef>
                <a:spcPts val="0"/>
              </a:spcBef>
              <a:defRPr/>
            </a:pPr>
            <a:r>
              <a:rPr lang="en-US" sz="1800" dirty="0" smtClean="0"/>
              <a:t>Advocacy brief</a:t>
            </a:r>
          </a:p>
          <a:p>
            <a:pPr marL="914400" lvl="1" indent="-514350">
              <a:spcBef>
                <a:spcPts val="0"/>
              </a:spcBef>
              <a:defRPr/>
            </a:pPr>
            <a:r>
              <a:rPr lang="en-US" sz="1800" dirty="0" smtClean="0"/>
              <a:t>Messages</a:t>
            </a:r>
          </a:p>
          <a:p>
            <a:pPr marL="914400" lvl="1" indent="-514350">
              <a:spcBef>
                <a:spcPts val="0"/>
              </a:spcBef>
              <a:defRPr/>
            </a:pPr>
            <a:r>
              <a:rPr lang="en-US" sz="1800" dirty="0" smtClean="0"/>
              <a:t>Actions</a:t>
            </a:r>
            <a:endParaRPr lang="en-US" sz="1800" dirty="0"/>
          </a:p>
          <a:p>
            <a:pPr marL="914400" lvl="1" indent="-514350">
              <a:spcBef>
                <a:spcPts val="0"/>
              </a:spcBef>
              <a:defRPr/>
            </a:pPr>
            <a:endParaRPr lang="en-US" sz="900" dirty="0"/>
          </a:p>
          <a:p>
            <a:pPr marL="514350" indent="-514350">
              <a:spcBef>
                <a:spcPts val="0"/>
              </a:spcBef>
              <a:buFont typeface="+mj-lt"/>
              <a:buAutoNum type="arabicPeriod"/>
              <a:defRPr/>
            </a:pPr>
            <a:r>
              <a:rPr lang="en-US" sz="2000" dirty="0"/>
              <a:t>Consultation process and </a:t>
            </a:r>
            <a:r>
              <a:rPr lang="en-US" sz="2000" dirty="0" smtClean="0"/>
              <a:t>events</a:t>
            </a:r>
          </a:p>
          <a:p>
            <a:pPr marL="914400" lvl="1" indent="-514350">
              <a:spcBef>
                <a:spcPts val="0"/>
              </a:spcBef>
              <a:defRPr/>
            </a:pPr>
            <a:r>
              <a:rPr lang="en-US" sz="1800" dirty="0" smtClean="0"/>
              <a:t>Country consultation overview</a:t>
            </a:r>
          </a:p>
          <a:p>
            <a:pPr marL="914400" lvl="1" indent="-514350">
              <a:spcBef>
                <a:spcPts val="0"/>
              </a:spcBef>
              <a:defRPr/>
            </a:pPr>
            <a:r>
              <a:rPr lang="en-US" sz="1800" dirty="0" smtClean="0"/>
              <a:t>Calendar</a:t>
            </a:r>
            <a:endParaRPr lang="en-US" sz="1800" dirty="0"/>
          </a:p>
          <a:p>
            <a:pPr marL="514350" indent="-514350">
              <a:spcBef>
                <a:spcPts val="0"/>
              </a:spcBef>
              <a:buFont typeface="+mj-lt"/>
              <a:buAutoNum type="arabicPeriod"/>
              <a:defRPr/>
            </a:pPr>
            <a:endParaRPr lang="en-US" sz="900" dirty="0"/>
          </a:p>
          <a:p>
            <a:pPr marL="514350" indent="-514350">
              <a:spcBef>
                <a:spcPts val="0"/>
              </a:spcBef>
              <a:buFont typeface="+mj-lt"/>
              <a:buAutoNum type="arabicPeriod"/>
              <a:defRPr/>
            </a:pPr>
            <a:r>
              <a:rPr lang="en-US" sz="2000" dirty="0"/>
              <a:t>Tools </a:t>
            </a:r>
            <a:r>
              <a:rPr lang="en-US" sz="2000" dirty="0" smtClean="0"/>
              <a:t>for consultations</a:t>
            </a:r>
          </a:p>
          <a:p>
            <a:pPr marL="914400" lvl="1" indent="-514350">
              <a:spcBef>
                <a:spcPts val="0"/>
              </a:spcBef>
              <a:defRPr/>
            </a:pPr>
            <a:r>
              <a:rPr lang="en-US" sz="1800" dirty="0" smtClean="0"/>
              <a:t>Maternal-newborn bottleneck tool</a:t>
            </a:r>
          </a:p>
          <a:p>
            <a:pPr marL="914400" lvl="1" indent="-514350">
              <a:spcBef>
                <a:spcPts val="0"/>
              </a:spcBef>
              <a:defRPr/>
            </a:pPr>
            <a:r>
              <a:rPr lang="en-US" sz="1800" dirty="0" smtClean="0"/>
              <a:t>Overview of other tools</a:t>
            </a:r>
            <a:endParaRPr lang="en-US" sz="1800" dirty="0"/>
          </a:p>
          <a:p>
            <a:pPr marL="514350" indent="-514350">
              <a:spcBef>
                <a:spcPts val="0"/>
              </a:spcBef>
              <a:buFont typeface="+mj-lt"/>
              <a:buAutoNum type="arabicPeriod"/>
              <a:defRPr/>
            </a:pPr>
            <a:endParaRPr lang="en-US" sz="900" dirty="0"/>
          </a:p>
          <a:p>
            <a:pPr marL="514350" indent="-514350">
              <a:spcBef>
                <a:spcPts val="0"/>
              </a:spcBef>
              <a:buFont typeface="+mj-lt"/>
              <a:buAutoNum type="arabicPeriod"/>
              <a:defRPr/>
            </a:pPr>
            <a:r>
              <a:rPr lang="en-US" sz="2000" dirty="0"/>
              <a:t>Other materials to support consultation </a:t>
            </a:r>
            <a:r>
              <a:rPr lang="en-US" sz="2000" dirty="0" smtClean="0"/>
              <a:t>process</a:t>
            </a:r>
          </a:p>
          <a:p>
            <a:pPr marL="914400" lvl="1" indent="-514350">
              <a:spcBef>
                <a:spcPts val="0"/>
              </a:spcBef>
              <a:defRPr/>
            </a:pPr>
            <a:r>
              <a:rPr lang="en-US" sz="1800" dirty="0" smtClean="0">
                <a:latin typeface="+mj-lt"/>
              </a:rPr>
              <a:t>Plan outline for consultation</a:t>
            </a:r>
          </a:p>
          <a:p>
            <a:pPr marL="914400" lvl="1" indent="-514350">
              <a:spcBef>
                <a:spcPts val="0"/>
              </a:spcBef>
              <a:defRPr/>
            </a:pPr>
            <a:r>
              <a:rPr lang="en-US" sz="1800" dirty="0" smtClean="0">
                <a:latin typeface="+mj-lt"/>
              </a:rPr>
              <a:t>PPTs</a:t>
            </a:r>
          </a:p>
          <a:p>
            <a:pPr marL="914400" lvl="1" indent="-514350">
              <a:spcBef>
                <a:spcPts val="0"/>
              </a:spcBef>
              <a:defRPr/>
            </a:pPr>
            <a:r>
              <a:rPr lang="en-US" sz="1800" dirty="0" smtClean="0">
                <a:latin typeface="+mj-lt"/>
              </a:rPr>
              <a:t>Country fact sheets</a:t>
            </a:r>
          </a:p>
          <a:p>
            <a:pPr marL="914400" lvl="1" indent="-514350">
              <a:spcBef>
                <a:spcPts val="0"/>
              </a:spcBef>
              <a:defRPr/>
            </a:pPr>
            <a:r>
              <a:rPr lang="en-US" sz="1800" dirty="0" smtClean="0">
                <a:latin typeface="+mj-lt"/>
              </a:rPr>
              <a:t>Library on newborn health</a:t>
            </a:r>
          </a:p>
          <a:p>
            <a:pPr>
              <a:lnSpc>
                <a:spcPts val="2800"/>
              </a:lnSpc>
              <a:spcBef>
                <a:spcPts val="0"/>
              </a:spcBef>
              <a:spcAft>
                <a:spcPts val="1800"/>
              </a:spcAft>
              <a:defRPr/>
            </a:pPr>
            <a:endParaRPr lang="en-US" sz="2400" dirty="0">
              <a:latin typeface="+mj-lt"/>
            </a:endParaRPr>
          </a:p>
          <a:p>
            <a:pPr lvl="2">
              <a:lnSpc>
                <a:spcPts val="2800"/>
              </a:lnSpc>
              <a:spcBef>
                <a:spcPts val="0"/>
              </a:spcBef>
              <a:spcAft>
                <a:spcPts val="1800"/>
              </a:spcAft>
              <a:defRPr/>
            </a:pPr>
            <a:endParaRPr lang="en-US" sz="2800" dirty="0">
              <a:latin typeface="+mj-lt"/>
            </a:endParaRPr>
          </a:p>
          <a:p>
            <a:pPr>
              <a:lnSpc>
                <a:spcPts val="2800"/>
              </a:lnSpc>
              <a:spcBef>
                <a:spcPts val="0"/>
              </a:spcBef>
              <a:spcAft>
                <a:spcPts val="1800"/>
              </a:spcAft>
              <a:defRPr/>
            </a:pPr>
            <a:endParaRPr lang="en-US" sz="2800" dirty="0">
              <a:latin typeface="+mj-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819" y="0"/>
            <a:ext cx="4144181" cy="6476621"/>
          </a:xfrm>
          <a:prstGeom prst="rect">
            <a:avLst/>
          </a:prstGeom>
        </p:spPr>
      </p:pic>
    </p:spTree>
    <p:extLst>
      <p:ext uri="{BB962C8B-B14F-4D97-AF65-F5344CB8AC3E}">
        <p14:creationId xmlns:p14="http://schemas.microsoft.com/office/powerpoint/2010/main" val="102108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108" y="923019"/>
            <a:ext cx="5007738" cy="5005368"/>
          </a:xfrm>
        </p:spPr>
        <p:txBody>
          <a:bodyPr>
            <a:noAutofit/>
          </a:bodyPr>
          <a:lstStyle/>
          <a:p>
            <a:pPr marL="265113" indent="-265113">
              <a:spcBef>
                <a:spcPts val="0"/>
              </a:spcBef>
              <a:buNone/>
            </a:pPr>
            <a:r>
              <a:rPr lang="en-US" sz="2400" b="1" dirty="0" smtClean="0"/>
              <a:t>May </a:t>
            </a:r>
            <a:r>
              <a:rPr lang="en-US" sz="2400" b="1" dirty="0"/>
              <a:t>– September </a:t>
            </a:r>
            <a:r>
              <a:rPr lang="en-US" sz="2400" b="1" dirty="0" smtClean="0"/>
              <a:t>2013</a:t>
            </a:r>
          </a:p>
          <a:p>
            <a:pPr marL="265113" indent="-265113">
              <a:spcBef>
                <a:spcPts val="0"/>
              </a:spcBef>
            </a:pPr>
            <a:r>
              <a:rPr lang="en-US" sz="1800" dirty="0" smtClean="0"/>
              <a:t>Global and regional events</a:t>
            </a:r>
          </a:p>
          <a:p>
            <a:pPr marL="265113" indent="-265113">
              <a:spcBef>
                <a:spcPts val="0"/>
              </a:spcBef>
            </a:pPr>
            <a:r>
              <a:rPr lang="en-US" sz="1800" dirty="0"/>
              <a:t>National and regional consultations</a:t>
            </a:r>
            <a:r>
              <a:rPr lang="en-US" sz="1800" dirty="0" smtClean="0"/>
              <a:t/>
            </a:r>
            <a:br>
              <a:rPr lang="en-US" sz="1800" dirty="0" smtClean="0"/>
            </a:br>
            <a:endParaRPr lang="en-US" sz="1800" dirty="0" smtClean="0"/>
          </a:p>
          <a:p>
            <a:pPr marL="265113" indent="-265113">
              <a:spcBef>
                <a:spcPts val="0"/>
              </a:spcBef>
              <a:buNone/>
            </a:pPr>
            <a:r>
              <a:rPr lang="en-US" sz="2400" b="1" dirty="0" smtClean="0"/>
              <a:t>October 2013 – May 2014</a:t>
            </a:r>
          </a:p>
          <a:p>
            <a:pPr marL="265113" indent="-265113">
              <a:spcBef>
                <a:spcPts val="0"/>
              </a:spcBef>
            </a:pPr>
            <a:r>
              <a:rPr lang="en-US" sz="1800" dirty="0" smtClean="0"/>
              <a:t>Present to the WHO Executive Board</a:t>
            </a:r>
          </a:p>
          <a:p>
            <a:pPr marL="265113" indent="-265113">
              <a:spcBef>
                <a:spcPts val="0"/>
              </a:spcBef>
            </a:pPr>
            <a:r>
              <a:rPr lang="en-US" sz="1800" dirty="0" smtClean="0"/>
              <a:t>Finalize </a:t>
            </a:r>
            <a:r>
              <a:rPr lang="en-US" sz="1800" i="1" dirty="0" smtClean="0"/>
              <a:t>Every Newborn </a:t>
            </a:r>
            <a:r>
              <a:rPr lang="en-US" sz="1800" dirty="0" smtClean="0"/>
              <a:t>including production and translations </a:t>
            </a:r>
          </a:p>
          <a:p>
            <a:pPr marL="665163" lvl="1" indent="-265113">
              <a:spcBef>
                <a:spcPts val="0"/>
              </a:spcBef>
            </a:pPr>
            <a:endParaRPr lang="en-US" sz="1600" dirty="0" smtClean="0"/>
          </a:p>
          <a:p>
            <a:pPr marL="265113" indent="-265113">
              <a:spcBef>
                <a:spcPts val="0"/>
              </a:spcBef>
              <a:buNone/>
            </a:pPr>
            <a:r>
              <a:rPr lang="en-US" sz="2400" b="1" dirty="0" smtClean="0"/>
              <a:t>May </a:t>
            </a:r>
            <a:r>
              <a:rPr lang="en-US" sz="2400" b="1" dirty="0"/>
              <a:t>2014 </a:t>
            </a:r>
            <a:endParaRPr lang="en-US" sz="2400" b="1" dirty="0" smtClean="0"/>
          </a:p>
          <a:p>
            <a:pPr marL="265113" indent="-265113">
              <a:spcBef>
                <a:spcPts val="0"/>
              </a:spcBef>
            </a:pPr>
            <a:r>
              <a:rPr lang="en-US" sz="1800" dirty="0" smtClean="0"/>
              <a:t>Launch linked to 67</a:t>
            </a:r>
            <a:r>
              <a:rPr lang="en-US" sz="1800" baseline="30000" dirty="0" smtClean="0"/>
              <a:t>th</a:t>
            </a:r>
            <a:r>
              <a:rPr lang="en-US" sz="1800" dirty="0" smtClean="0"/>
              <a:t> </a:t>
            </a:r>
            <a:r>
              <a:rPr lang="en-US" sz="1800" dirty="0"/>
              <a:t>World </a:t>
            </a:r>
            <a:r>
              <a:rPr lang="en-US" sz="1800" dirty="0" smtClean="0"/>
              <a:t>Health Assembly</a:t>
            </a:r>
          </a:p>
          <a:p>
            <a:pPr marL="265113" indent="-265113">
              <a:spcBef>
                <a:spcPts val="0"/>
              </a:spcBef>
            </a:pPr>
            <a:r>
              <a:rPr lang="en-US" sz="1800" i="1" dirty="0" smtClean="0"/>
              <a:t>Lancet </a:t>
            </a:r>
            <a:r>
              <a:rPr lang="en-US" sz="1800" dirty="0" smtClean="0"/>
              <a:t>series (update from 2005 and giving the analyses which are the basis for the  </a:t>
            </a:r>
            <a:r>
              <a:rPr lang="en-US" sz="1800" i="1" dirty="0" smtClean="0"/>
              <a:t>Every Newborn</a:t>
            </a:r>
            <a:r>
              <a:rPr lang="en-US" sz="1800" dirty="0" smtClean="0"/>
              <a:t>)</a:t>
            </a:r>
            <a:endParaRPr lang="en-US" sz="1800" dirty="0"/>
          </a:p>
          <a:p>
            <a:pPr marL="265113" indent="-265113">
              <a:spcBef>
                <a:spcPts val="0"/>
              </a:spcBef>
              <a:buNone/>
            </a:pPr>
            <a:endParaRPr lang="en-US" sz="1800" dirty="0" smtClean="0"/>
          </a:p>
          <a:p>
            <a:pPr marL="265113" indent="-265113">
              <a:spcBef>
                <a:spcPts val="0"/>
              </a:spcBef>
              <a:buNone/>
            </a:pPr>
            <a:r>
              <a:rPr lang="en-US" sz="1800" dirty="0" smtClean="0"/>
              <a:t>Online: </a:t>
            </a:r>
            <a:r>
              <a:rPr lang="en-US" sz="1800" dirty="0" smtClean="0">
                <a:hlinkClick r:id="rId3"/>
              </a:rPr>
              <a:t>www.globalnewbornaction.org</a:t>
            </a:r>
            <a:endParaRPr lang="en-US" sz="1800" dirty="0" smtClean="0"/>
          </a:p>
          <a:p>
            <a:pPr marL="265113" indent="-265113">
              <a:spcBef>
                <a:spcPts val="0"/>
              </a:spcBef>
              <a:buNone/>
            </a:pPr>
            <a:endParaRPr lang="en-US" sz="1800" dirty="0" smtClean="0"/>
          </a:p>
          <a:p>
            <a:pPr marL="265113" indent="-265113">
              <a:spcBef>
                <a:spcPts val="0"/>
              </a:spcBef>
              <a:buNone/>
            </a:pPr>
            <a:r>
              <a:rPr lang="en-US" sz="1800" dirty="0" smtClean="0"/>
              <a:t>#</a:t>
            </a:r>
            <a:r>
              <a:rPr lang="en-US" sz="1800" dirty="0" err="1" smtClean="0"/>
              <a:t>NewbornActionPlan</a:t>
            </a:r>
            <a:endParaRPr lang="en-US" sz="1200" dirty="0"/>
          </a:p>
        </p:txBody>
      </p:sp>
      <p:sp>
        <p:nvSpPr>
          <p:cNvPr id="4" name="Title 1"/>
          <p:cNvSpPr txBox="1">
            <a:spLocks/>
          </p:cNvSpPr>
          <p:nvPr/>
        </p:nvSpPr>
        <p:spPr>
          <a:xfrm>
            <a:off x="0" y="146050"/>
            <a:ext cx="5581650" cy="720725"/>
          </a:xfrm>
          <a:prstGeom prst="rect">
            <a:avLst/>
          </a:prstGeom>
        </p:spPr>
        <p:txBody>
          <a:bodyPr vert="horz" lIns="91440" tIns="45720" rIns="91440" bIns="45720" rtlCol="0" anchor="ctr">
            <a:normAutofit/>
          </a:bodyPr>
          <a:lstStyle/>
          <a:p>
            <a:pPr lvl="0" algn="ctr">
              <a:spcBef>
                <a:spcPct val="0"/>
              </a:spcBef>
            </a:pPr>
            <a:r>
              <a:rPr lang="en-US" sz="3200" b="1" i="1" dirty="0" smtClean="0">
                <a:solidFill>
                  <a:srgbClr val="302B67"/>
                </a:solidFill>
              </a:rPr>
              <a:t>Every Newborn </a:t>
            </a:r>
            <a:r>
              <a:rPr lang="en-US" sz="3200" b="1" dirty="0" smtClean="0">
                <a:solidFill>
                  <a:srgbClr val="302B67"/>
                </a:solidFill>
              </a:rPr>
              <a:t>Timeline</a:t>
            </a:r>
          </a:p>
        </p:txBody>
      </p:sp>
      <p:pic>
        <p:nvPicPr>
          <p:cNvPr id="6" name="Immagine 5" descr="Newborn 2013 Conference Flyer_910.jpg"/>
          <p:cNvPicPr>
            <a:picLocks noChangeAspect="1"/>
          </p:cNvPicPr>
          <p:nvPr/>
        </p:nvPicPr>
        <p:blipFill>
          <a:blip r:embed="rId4"/>
          <a:srcRect l="6712"/>
          <a:stretch>
            <a:fillRect/>
          </a:stretch>
        </p:blipFill>
        <p:spPr>
          <a:xfrm>
            <a:off x="5225845" y="-31097"/>
            <a:ext cx="3918155" cy="6461615"/>
          </a:xfrm>
          <a:prstGeom prst="rect">
            <a:avLst/>
          </a:prstGeom>
        </p:spPr>
      </p:pic>
      <p:sp>
        <p:nvSpPr>
          <p:cNvPr id="5" name="TextBox 4"/>
          <p:cNvSpPr txBox="1"/>
          <p:nvPr/>
        </p:nvSpPr>
        <p:spPr>
          <a:xfrm>
            <a:off x="-42604" y="5986443"/>
            <a:ext cx="5268449" cy="461665"/>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defRPr/>
            </a:pPr>
            <a:r>
              <a:rPr lang="en-US" sz="2400" b="1" i="1" dirty="0" smtClean="0">
                <a:solidFill>
                  <a:srgbClr val="221951">
                    <a:lumMod val="60000"/>
                    <a:lumOff val="40000"/>
                  </a:srgbClr>
                </a:solidFill>
              </a:rPr>
              <a:t>Send your inputs! Join the action!</a:t>
            </a:r>
            <a:endParaRPr lang="en-US" sz="2200" b="1" dirty="0">
              <a:solidFill>
                <a:srgbClr val="221951">
                  <a:lumMod val="60000"/>
                  <a:lumOff val="40000"/>
                </a:srgbClr>
              </a:solidFill>
            </a:endParaRPr>
          </a:p>
        </p:txBody>
      </p:sp>
    </p:spTree>
    <p:extLst>
      <p:ext uri="{BB962C8B-B14F-4D97-AF65-F5344CB8AC3E}">
        <p14:creationId xmlns:p14="http://schemas.microsoft.com/office/powerpoint/2010/main" val="111976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15" y="90714"/>
            <a:ext cx="8229600" cy="1143000"/>
          </a:xfrm>
        </p:spPr>
        <p:txBody>
          <a:bodyPr>
            <a:normAutofit/>
          </a:bodyPr>
          <a:lstStyle/>
          <a:p>
            <a:pPr algn="l"/>
            <a:r>
              <a:rPr lang="en-US" sz="4000" dirty="0" smtClean="0">
                <a:solidFill>
                  <a:schemeClr val="accent1">
                    <a:lumMod val="75000"/>
                  </a:schemeClr>
                </a:solidFill>
                <a:latin typeface="Calibri" panose="020F0502020204030204" pitchFamily="34" charset="0"/>
              </a:rPr>
              <a:t>Implications and discussion</a:t>
            </a:r>
            <a:endParaRPr lang="en-US" sz="4000" dirty="0">
              <a:solidFill>
                <a:schemeClr val="accent1">
                  <a:lumMod val="75000"/>
                </a:schemeClr>
              </a:solidFill>
              <a:latin typeface="Calibri" panose="020F0502020204030204" pitchFamily="34" charset="0"/>
            </a:endParaRPr>
          </a:p>
        </p:txBody>
      </p:sp>
      <p:sp>
        <p:nvSpPr>
          <p:cNvPr id="6" name="Content Placeholder 5"/>
          <p:cNvSpPr>
            <a:spLocks noGrp="1"/>
          </p:cNvSpPr>
          <p:nvPr>
            <p:ph idx="1"/>
          </p:nvPr>
        </p:nvSpPr>
        <p:spPr>
          <a:xfrm>
            <a:off x="457200" y="1233714"/>
            <a:ext cx="8229600" cy="4525963"/>
          </a:xfrm>
        </p:spPr>
        <p:txBody>
          <a:bodyPr>
            <a:normAutofit/>
          </a:bodyPr>
          <a:lstStyle/>
          <a:p>
            <a:pPr marL="0" indent="0">
              <a:spcBef>
                <a:spcPts val="0"/>
              </a:spcBef>
              <a:buNone/>
            </a:pPr>
            <a:r>
              <a:rPr lang="en-GB" sz="2600" b="1" dirty="0" smtClean="0">
                <a:solidFill>
                  <a:srgbClr val="FF0000"/>
                </a:solidFill>
                <a:latin typeface="Calibri" pitchFamily="34" charset="0"/>
              </a:rPr>
              <a:t>Customise slide to audience to get discussion on implications for that country, or specific audience and feedback on </a:t>
            </a:r>
            <a:r>
              <a:rPr lang="en-GB" sz="2600" b="1" i="1" dirty="0" smtClean="0">
                <a:solidFill>
                  <a:srgbClr val="FF0000"/>
                </a:solidFill>
                <a:latin typeface="Calibri" pitchFamily="34" charset="0"/>
              </a:rPr>
              <a:t>“Every Newborn” </a:t>
            </a:r>
            <a:endParaRPr lang="en-GB" sz="2400" i="1" dirty="0">
              <a:solidFill>
                <a:srgbClr val="FF0000"/>
              </a:solidFill>
            </a:endParaRPr>
          </a:p>
        </p:txBody>
      </p:sp>
      <p:pic>
        <p:nvPicPr>
          <p:cNvPr id="4" name="Picture 2" descr="Shahnaz Gul,LHW, visits 6-day-old Naveed and mother in Muzzafargarh District, Pakistan. SC have trained a number of LHWs to be able to identify, screen and refer children in the community to Outpatient Therapeutic Programme sites.">
            <a:hlinkClick r:id="rId3"/>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7699961" y="48271"/>
            <a:ext cx="1596307" cy="978814"/>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75132"/>
            <a:ext cx="9144000" cy="520261"/>
          </a:xfrm>
          <a:prstGeom prst="rect">
            <a:avLst/>
          </a:prstGeom>
          <a:solidFill>
            <a:srgbClr val="7030A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000" b="1" dirty="0" smtClean="0">
                <a:solidFill>
                  <a:srgbClr val="FFFFFF"/>
                </a:solidFill>
              </a:rPr>
              <a:t>Your discussions and feedback are welcome!</a:t>
            </a:r>
            <a:endParaRPr lang="en-US" b="1" dirty="0">
              <a:solidFill>
                <a:srgbClr val="FFFFFF"/>
              </a:solidFill>
            </a:endParaRPr>
          </a:p>
        </p:txBody>
      </p:sp>
    </p:spTree>
    <p:extLst>
      <p:ext uri="{BB962C8B-B14F-4D97-AF65-F5344CB8AC3E}">
        <p14:creationId xmlns:p14="http://schemas.microsoft.com/office/powerpoint/2010/main" val="23845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5" y="358042"/>
            <a:ext cx="8274050" cy="553663"/>
          </a:xfrm>
        </p:spPr>
        <p:txBody>
          <a:bodyPr>
            <a:normAutofit fontScale="90000"/>
          </a:bodyPr>
          <a:lstStyle/>
          <a:p>
            <a:endParaRPr lang="en-US" dirty="0"/>
          </a:p>
        </p:txBody>
      </p:sp>
      <p:sp>
        <p:nvSpPr>
          <p:cNvPr id="6" name="TextBox 3"/>
          <p:cNvSpPr txBox="1">
            <a:spLocks noChangeArrowheads="1"/>
          </p:cNvSpPr>
          <p:nvPr/>
        </p:nvSpPr>
        <p:spPr bwMode="auto">
          <a:xfrm>
            <a:off x="104346" y="4626038"/>
            <a:ext cx="5003682" cy="1446550"/>
          </a:xfrm>
          <a:prstGeom prst="rect">
            <a:avLst/>
          </a:prstGeom>
          <a:noFill/>
          <a:ln w="9525">
            <a:noFill/>
            <a:miter lim="800000"/>
            <a:headEnd/>
            <a:tailEnd/>
          </a:ln>
        </p:spPr>
        <p:txBody>
          <a:bodyPr wrap="square">
            <a:spAutoFit/>
          </a:bodyPr>
          <a:lstStyle/>
          <a:p>
            <a:pPr algn="r"/>
            <a:r>
              <a:rPr lang="en-US" sz="4400" dirty="0" smtClean="0">
                <a:solidFill>
                  <a:srgbClr val="0070C0"/>
                </a:solidFill>
                <a:latin typeface="Gill Sans MT" pitchFamily="34" charset="0"/>
                <a:cs typeface="Arial" pitchFamily="34" charset="0"/>
              </a:rPr>
              <a:t>Be part of the action for newborns</a:t>
            </a:r>
            <a:endParaRPr lang="en-US" sz="3200" dirty="0">
              <a:solidFill>
                <a:srgbClr val="0070C0"/>
              </a:solidFill>
              <a:latin typeface="Gill Sans MT" pitchFamily="34" charset="0"/>
              <a:cs typeface="Arial" pitchFamily="34" charset="0"/>
            </a:endParaRPr>
          </a:p>
        </p:txBody>
      </p:sp>
      <p:sp>
        <p:nvSpPr>
          <p:cNvPr id="7" name="Rectangle 6"/>
          <p:cNvSpPr/>
          <p:nvPr/>
        </p:nvSpPr>
        <p:spPr>
          <a:xfrm>
            <a:off x="666751" y="6028085"/>
            <a:ext cx="1695144" cy="369332"/>
          </a:xfrm>
          <a:prstGeom prst="rect">
            <a:avLst/>
          </a:prstGeom>
        </p:spPr>
        <p:txBody>
          <a:bodyPr wrap="none">
            <a:spAutoFit/>
          </a:bodyPr>
          <a:lstStyle/>
          <a:p>
            <a:r>
              <a:rPr lang="en-US" dirty="0">
                <a:solidFill>
                  <a:srgbClr val="000000"/>
                </a:solidFill>
                <a:latin typeface="Calibri" panose="020F0502020204030204" pitchFamily="34" charset="0"/>
              </a:rPr>
              <a:t>#Newborn2013 </a:t>
            </a:r>
            <a:endParaRPr lang="en-US" dirty="0"/>
          </a:p>
        </p:txBody>
      </p:sp>
      <p:pic>
        <p:nvPicPr>
          <p:cNvPr id="8" name="Picture 2" descr="C:\Users\mcdougalll\AppData\Local\Microsoft\Windows\Temporary Internet Files\Content.Outlook\0MR5C03M\twitter-bird-blue-on-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06" y="5739213"/>
            <a:ext cx="66675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77501" y="5995938"/>
            <a:ext cx="2437334" cy="369332"/>
          </a:xfrm>
          <a:prstGeom prst="rect">
            <a:avLst/>
          </a:prstGeom>
        </p:spPr>
        <p:txBody>
          <a:bodyPr wrap="none">
            <a:spAutoFit/>
          </a:bodyPr>
          <a:lstStyle/>
          <a:p>
            <a:r>
              <a:rPr lang="en-US" dirty="0" smtClean="0">
                <a:solidFill>
                  <a:srgbClr val="000000"/>
                </a:solidFill>
                <a:latin typeface="Calibri" panose="020F0502020204030204" pitchFamily="34" charset="0"/>
              </a:rPr>
              <a:t>#</a:t>
            </a:r>
            <a:r>
              <a:rPr lang="en-US" dirty="0" err="1" smtClean="0">
                <a:solidFill>
                  <a:srgbClr val="000000"/>
                </a:solidFill>
                <a:latin typeface="Calibri" panose="020F0502020204030204" pitchFamily="34" charset="0"/>
              </a:rPr>
              <a:t>GlobalNewbornAction</a:t>
            </a:r>
            <a:r>
              <a:rPr lang="en-US" dirty="0" smtClean="0">
                <a:solidFill>
                  <a:srgbClr val="000000"/>
                </a:solidFill>
                <a:latin typeface="Calibri" panose="020F0502020204030204" pitchFamily="34" charset="0"/>
              </a:rPr>
              <a:t> </a:t>
            </a:r>
            <a:endParaRPr lang="en-US" dirty="0"/>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t="2253" b="10194"/>
          <a:stretch/>
        </p:blipFill>
        <p:spPr>
          <a:xfrm>
            <a:off x="0" y="0"/>
            <a:ext cx="5412482" cy="4692770"/>
          </a:xfrm>
          <a:prstGeom prst="rect">
            <a:avLst/>
          </a:prstGeom>
          <a:noFill/>
          <a:ln>
            <a:noFill/>
          </a:ln>
        </p:spPr>
      </p:pic>
      <p:pic>
        <p:nvPicPr>
          <p:cNvPr id="9" name="Image 7" descr="Slide1.jpg"/>
          <p:cNvPicPr>
            <a:picLocks noChangeAspect="1"/>
          </p:cNvPicPr>
          <p:nvPr/>
        </p:nvPicPr>
        <p:blipFill>
          <a:blip r:embed="rId4" cstate="email">
            <a:extLst>
              <a:ext uri="{28A0092B-C50C-407E-A947-70E740481C1C}">
                <a14:useLocalDpi xmlns:a14="http://schemas.microsoft.com/office/drawing/2010/main"/>
              </a:ext>
            </a:extLst>
          </a:blip>
          <a:srcRect r="48367"/>
          <a:stretch>
            <a:fillRect/>
          </a:stretch>
        </p:blipFill>
        <p:spPr>
          <a:xfrm>
            <a:off x="5412482" y="53869"/>
            <a:ext cx="3731518" cy="6311401"/>
          </a:xfrm>
          <a:prstGeom prst="rect">
            <a:avLst/>
          </a:prstGeom>
        </p:spPr>
      </p:pic>
    </p:spTree>
    <p:extLst>
      <p:ext uri="{BB962C8B-B14F-4D97-AF65-F5344CB8AC3E}">
        <p14:creationId xmlns:p14="http://schemas.microsoft.com/office/powerpoint/2010/main" val="1261021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lide2-END.jpg"/>
          <p:cNvPicPr>
            <a:picLocks noChangeAspect="1"/>
          </p:cNvPicPr>
          <p:nvPr/>
        </p:nvPicPr>
        <p:blipFill>
          <a:blip r:embed="rId7"/>
          <a:srcRect t="13425"/>
          <a:stretch>
            <a:fillRect/>
          </a:stretch>
        </p:blipFill>
        <p:spPr>
          <a:xfrm>
            <a:off x="1593710" y="102687"/>
            <a:ext cx="6395330" cy="5418724"/>
          </a:xfrm>
          <a:prstGeom prst="rect">
            <a:avLst/>
          </a:prstGeom>
        </p:spPr>
      </p:pic>
      <p:pic>
        <p:nvPicPr>
          <p:cNvPr id="3" name="Picture 24"/>
          <p:cNvPicPr>
            <a:picLocks noChangeAspect="1" noChangeArrowheads="1"/>
          </p:cNvPicPr>
          <p:nvPr>
            <p:custDataLst>
              <p:tags r:id="rId1"/>
            </p:custDataLst>
          </p:nvPr>
        </p:nvPicPr>
        <p:blipFill>
          <a:blip r:embed="rId8"/>
          <a:srcRect/>
          <a:stretch>
            <a:fillRect/>
          </a:stretch>
        </p:blipFill>
        <p:spPr bwMode="gray">
          <a:xfrm>
            <a:off x="-52461" y="5759634"/>
            <a:ext cx="1317415" cy="580782"/>
          </a:xfrm>
          <a:prstGeom prst="rect">
            <a:avLst/>
          </a:prstGeom>
          <a:noFill/>
          <a:ln w="9525">
            <a:noFill/>
            <a:miter lim="800000"/>
            <a:headEnd/>
            <a:tailEnd/>
          </a:ln>
        </p:spPr>
      </p:pic>
      <p:pic>
        <p:nvPicPr>
          <p:cNvPr id="4" name="Picture 29" descr="WHO | World Health Organization"/>
          <p:cNvPicPr>
            <a:picLocks noChangeAspect="1" noChangeArrowheads="1"/>
          </p:cNvPicPr>
          <p:nvPr>
            <p:custDataLst>
              <p:tags r:id="rId2"/>
            </p:custDataLst>
          </p:nvPr>
        </p:nvPicPr>
        <p:blipFill>
          <a:blip r:embed="rId9"/>
          <a:srcRect/>
          <a:stretch>
            <a:fillRect/>
          </a:stretch>
        </p:blipFill>
        <p:spPr bwMode="gray">
          <a:xfrm>
            <a:off x="7746988" y="5759634"/>
            <a:ext cx="1397012" cy="554732"/>
          </a:xfrm>
          <a:prstGeom prst="rect">
            <a:avLst/>
          </a:prstGeom>
          <a:noFill/>
          <a:ln w="9525">
            <a:noFill/>
            <a:miter lim="800000"/>
            <a:headEnd/>
            <a:tailEnd/>
          </a:ln>
        </p:spPr>
      </p:pic>
      <p:pic>
        <p:nvPicPr>
          <p:cNvPr id="5" name="Picture 41" descr="save-the-children1"/>
          <p:cNvPicPr>
            <a:picLocks noChangeAspect="1" noChangeArrowheads="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bwMode="gray">
          <a:xfrm>
            <a:off x="5418563" y="5759634"/>
            <a:ext cx="1076297" cy="453297"/>
          </a:xfrm>
          <a:prstGeom prst="rect">
            <a:avLst/>
          </a:prstGeom>
          <a:noFill/>
          <a:ln w="9525">
            <a:noFill/>
            <a:miter lim="800000"/>
            <a:headEnd/>
            <a:tailEnd/>
          </a:ln>
        </p:spPr>
      </p:pic>
      <p:pic>
        <p:nvPicPr>
          <p:cNvPr id="7" name="Picture 35" descr="logo_BMG"/>
          <p:cNvPicPr>
            <a:picLocks noChangeAspect="1" noChangeArrowheads="1"/>
          </p:cNvPicPr>
          <p:nvPr>
            <p:custDataLst>
              <p:tags r:id="rId4"/>
            </p:custDataLst>
          </p:nvPr>
        </p:nvPicPr>
        <p:blipFill>
          <a:blip r:embed="rId11" cstate="email">
            <a:extLst>
              <a:ext uri="{28A0092B-C50C-407E-A947-70E740481C1C}">
                <a14:useLocalDpi xmlns:a14="http://schemas.microsoft.com/office/drawing/2010/main"/>
              </a:ext>
            </a:extLst>
          </a:blip>
          <a:srcRect/>
          <a:stretch>
            <a:fillRect/>
          </a:stretch>
        </p:blipFill>
        <p:spPr bwMode="gray">
          <a:xfrm>
            <a:off x="6650444" y="5908046"/>
            <a:ext cx="1096544" cy="312737"/>
          </a:xfrm>
          <a:prstGeom prst="rect">
            <a:avLst/>
          </a:prstGeom>
          <a:noFill/>
          <a:ln w="9525">
            <a:noFill/>
            <a:miter lim="800000"/>
            <a:headEnd/>
            <a:tailEnd/>
          </a:ln>
        </p:spPr>
      </p:pic>
      <p:pic>
        <p:nvPicPr>
          <p:cNvPr id="8" name="Picture 7"/>
          <p:cNvPicPr/>
          <p:nvPr/>
        </p:nvPicPr>
        <p:blipFill>
          <a:blip r:embed="rId12" cstate="email">
            <a:extLst>
              <a:ext uri="{28A0092B-C50C-407E-A947-70E740481C1C}">
                <a14:useLocalDpi xmlns:a14="http://schemas.microsoft.com/office/drawing/2010/main"/>
              </a:ext>
            </a:extLst>
          </a:blip>
          <a:stretch>
            <a:fillRect/>
          </a:stretch>
        </p:blipFill>
        <p:spPr>
          <a:xfrm>
            <a:off x="2678819" y="5708917"/>
            <a:ext cx="1179441" cy="511867"/>
          </a:xfrm>
          <a:prstGeom prst="rect">
            <a:avLst/>
          </a:prstGeom>
        </p:spPr>
      </p:pic>
      <p:pic>
        <p:nvPicPr>
          <p:cNvPr id="9" name="Picture 2" descr="http://www.google.com/url?sa=i&amp;source=images&amp;cd=&amp;docid=CrRvW8LWPEWafM&amp;tbnid=X5rW9uZZHb9ziM:&amp;ved=0CAUQjBwwAA&amp;url=http%3A%2F%2Fwww.cartercenter.org%2Fresources%2Fimages%2Flogos%2FCIFF.gif&amp;ei=-htrUfPPOY-LhQfjk4DwBw&amp;psig=AFQjCNEhBPQLVPjqg2FAO0ZYVqzfd1yCAA&amp;ust=136606041102972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58260" y="5693401"/>
            <a:ext cx="1560303" cy="527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SAID: From The American People"/>
          <p:cNvPicPr>
            <a:picLocks noChangeArrowheads="1"/>
          </p:cNvPicPr>
          <p:nvPr>
            <p:custDataLst>
              <p:tags r:id="rId5"/>
            </p:custDataLst>
          </p:nvPr>
        </p:nvPicPr>
        <p:blipFill>
          <a:blip r:embed="rId14"/>
          <a:srcRect/>
          <a:stretch>
            <a:fillRect/>
          </a:stretch>
        </p:blipFill>
        <p:spPr bwMode="gray">
          <a:xfrm>
            <a:off x="1379998" y="5724529"/>
            <a:ext cx="1186363" cy="523507"/>
          </a:xfrm>
          <a:prstGeom prst="rect">
            <a:avLst/>
          </a:prstGeom>
          <a:noFill/>
          <a:ln w="9525">
            <a:noFill/>
            <a:miter lim="800000"/>
            <a:headEnd/>
            <a:tailEnd/>
          </a:ln>
        </p:spPr>
      </p:pic>
      <p:pic>
        <p:nvPicPr>
          <p:cNvPr id="11" name="Picture 10" descr="http://www.who.int/entity/pmnch/media/advocacy_materials/pmnch_logo_large.jpg"/>
          <p:cNvPicPr/>
          <p:nvPr/>
        </p:nvPicPr>
        <p:blipFill>
          <a:blip r:embed="rId15" cstate="email">
            <a:extLst>
              <a:ext uri="{28A0092B-C50C-407E-A947-70E740481C1C}">
                <a14:useLocalDpi xmlns:a14="http://schemas.microsoft.com/office/drawing/2010/main"/>
              </a:ext>
            </a:extLst>
          </a:blip>
          <a:srcRect/>
          <a:stretch>
            <a:fillRect/>
          </a:stretch>
        </p:blipFill>
        <p:spPr bwMode="auto">
          <a:xfrm>
            <a:off x="3858260" y="5077331"/>
            <a:ext cx="1866900" cy="647700"/>
          </a:xfrm>
          <a:prstGeom prst="rect">
            <a:avLst/>
          </a:prstGeom>
          <a:noFill/>
          <a:ln>
            <a:noFill/>
          </a:ln>
        </p:spPr>
      </p:pic>
      <p:pic>
        <p:nvPicPr>
          <p:cNvPr id="12" name="Content Placeholder 5"/>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525" y="93461"/>
            <a:ext cx="1370473" cy="32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unicef.org/serbia/a-promise-ren2.gif"/>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l="20999" t="8048" r="24848"/>
          <a:stretch/>
        </p:blipFill>
        <p:spPr bwMode="auto">
          <a:xfrm>
            <a:off x="8099808" y="116112"/>
            <a:ext cx="988402" cy="981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73" name="Picture 45" descr="C:\Users\Joy Lawn\Desktop\Pictures\Newborn photos\mali 9 hr old bisceglie.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5000" contrast="-42000"/>
                    </a14:imgEffect>
                  </a14:imgLayer>
                </a14:imgProps>
              </a:ext>
              <a:ext uri="{28A0092B-C50C-407E-A947-70E740481C1C}">
                <a14:useLocalDpi xmlns:a14="http://schemas.microsoft.com/office/drawing/2010/main"/>
              </a:ext>
            </a:extLst>
          </a:blip>
          <a:srcRect/>
          <a:stretch>
            <a:fillRect/>
          </a:stretch>
        </p:blipFill>
        <p:spPr bwMode="auto">
          <a:xfrm>
            <a:off x="132568" y="1022789"/>
            <a:ext cx="2482135" cy="3934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7485" y="5989572"/>
            <a:ext cx="6618160" cy="400110"/>
          </a:xfrm>
          <a:prstGeom prst="rect">
            <a:avLst/>
          </a:prstGeom>
          <a:noFill/>
        </p:spPr>
        <p:txBody>
          <a:bodyPr wrap="square" rtlCol="0">
            <a:spAutoFit/>
          </a:bodyPr>
          <a:lstStyle/>
          <a:p>
            <a:r>
              <a:rPr lang="en-ZA" sz="1000" dirty="0">
                <a:solidFill>
                  <a:srgbClr val="000000"/>
                </a:solidFill>
              </a:rPr>
              <a:t>Source: </a:t>
            </a:r>
            <a:r>
              <a:rPr lang="en-US" sz="1000" dirty="0">
                <a:solidFill>
                  <a:srgbClr val="000000"/>
                </a:solidFill>
              </a:rPr>
              <a:t>Lawn J,E. et al. 2012. Newborn survival: a multi-country analysis of a decade of change. Health Policy and Planning. 27(Suppl. 3): iii6-ii28. </a:t>
            </a:r>
            <a:r>
              <a:rPr lang="en-ZA" sz="1000" dirty="0"/>
              <a:t>Data sources: UNICEF 2011 </a:t>
            </a:r>
            <a:r>
              <a:rPr lang="en-ZA" sz="1000" dirty="0">
                <a:hlinkClick r:id="rId6"/>
              </a:rPr>
              <a:t>www.childinfo.org</a:t>
            </a:r>
            <a:r>
              <a:rPr lang="en-ZA" sz="1000" dirty="0"/>
              <a:t> , UN </a:t>
            </a:r>
            <a:r>
              <a:rPr lang="en-ZA" sz="1000" dirty="0" err="1"/>
              <a:t>MMR</a:t>
            </a:r>
            <a:r>
              <a:rPr lang="en-ZA" sz="1000" dirty="0"/>
              <a:t> estimates 2012</a:t>
            </a:r>
          </a:p>
        </p:txBody>
      </p:sp>
      <p:pic>
        <p:nvPicPr>
          <p:cNvPr id="1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2568" y="5989572"/>
            <a:ext cx="384917" cy="477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685800" y="68682"/>
            <a:ext cx="8327191" cy="954107"/>
          </a:xfrm>
          <a:prstGeom prst="rect">
            <a:avLst/>
          </a:prstGeom>
          <a:noFill/>
        </p:spPr>
        <p:txBody>
          <a:bodyPr wrap="square" rtlCol="0">
            <a:spAutoFit/>
          </a:bodyPr>
          <a:lstStyle/>
          <a:p>
            <a:pPr algn="ctr"/>
            <a:r>
              <a:rPr lang="en-US" sz="2800" b="1" dirty="0">
                <a:solidFill>
                  <a:schemeClr val="accent1">
                    <a:lumMod val="75000"/>
                  </a:schemeClr>
                </a:solidFill>
              </a:rPr>
              <a:t>Global progress for reducing maternal, newborn and child deaths has accelerated with the </a:t>
            </a:r>
            <a:r>
              <a:rPr lang="en-US" sz="2800" b="1" dirty="0" err="1">
                <a:solidFill>
                  <a:schemeClr val="accent1">
                    <a:lumMod val="75000"/>
                  </a:schemeClr>
                </a:solidFill>
              </a:rPr>
              <a:t>MDGs</a:t>
            </a:r>
            <a:endParaRPr lang="en-US" sz="2800" b="1" dirty="0">
              <a:solidFill>
                <a:schemeClr val="accent1">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0370412"/>
              </p:ext>
            </p:extLst>
          </p:nvPr>
        </p:nvGraphicFramePr>
        <p:xfrm>
          <a:off x="2563501" y="1150251"/>
          <a:ext cx="6475727" cy="3782021"/>
        </p:xfrm>
        <a:graphic>
          <a:graphicData uri="http://schemas.openxmlformats.org/drawingml/2006/table">
            <a:tbl>
              <a:tblPr firstRow="1" bandRow="1">
                <a:tableStyleId>{3C2FFA5D-87B4-456A-9821-1D502468CF0F}</a:tableStyleId>
              </a:tblPr>
              <a:tblGrid>
                <a:gridCol w="4604515"/>
                <a:gridCol w="1871212"/>
              </a:tblGrid>
              <a:tr h="986597">
                <a:tc>
                  <a:txBody>
                    <a:bodyPr/>
                    <a:lstStyle>
                      <a:lvl1pPr marL="0" algn="l" defTabSz="457200" rtl="0" eaLnBrk="1" latinLnBrk="0" hangingPunct="1">
                        <a:defRPr sz="1800" b="1" kern="1200">
                          <a:solidFill>
                            <a:schemeClr val="lt1"/>
                          </a:solidFill>
                          <a:latin typeface="Arial"/>
                          <a:cs typeface="Arial"/>
                        </a:defRPr>
                      </a:lvl1pPr>
                      <a:lvl2pPr marL="457200" algn="l" defTabSz="457200" rtl="0" eaLnBrk="1" latinLnBrk="0" hangingPunct="1">
                        <a:defRPr sz="1800" b="1" kern="1200">
                          <a:solidFill>
                            <a:schemeClr val="lt1"/>
                          </a:solidFill>
                          <a:latin typeface="Arial"/>
                          <a:cs typeface="Arial"/>
                        </a:defRPr>
                      </a:lvl2pPr>
                      <a:lvl3pPr marL="914400" algn="l" defTabSz="457200" rtl="0" eaLnBrk="1" latinLnBrk="0" hangingPunct="1">
                        <a:defRPr sz="1800" b="1" kern="1200">
                          <a:solidFill>
                            <a:schemeClr val="lt1"/>
                          </a:solidFill>
                          <a:latin typeface="Arial"/>
                          <a:cs typeface="Arial"/>
                        </a:defRPr>
                      </a:lvl3pPr>
                      <a:lvl4pPr marL="1371600" algn="l" defTabSz="457200" rtl="0" eaLnBrk="1" latinLnBrk="0" hangingPunct="1">
                        <a:defRPr sz="1800" b="1" kern="1200">
                          <a:solidFill>
                            <a:schemeClr val="lt1"/>
                          </a:solidFill>
                          <a:latin typeface="Arial"/>
                          <a:cs typeface="Arial"/>
                        </a:defRPr>
                      </a:lvl4pPr>
                      <a:lvl5pPr marL="1828800" algn="l" defTabSz="457200" rtl="0" eaLnBrk="1" latinLnBrk="0" hangingPunct="1">
                        <a:defRPr sz="1800" b="1" kern="1200">
                          <a:solidFill>
                            <a:schemeClr val="lt1"/>
                          </a:solidFill>
                          <a:latin typeface="Arial"/>
                          <a:cs typeface="Arial"/>
                        </a:defRPr>
                      </a:lvl5pPr>
                      <a:lvl6pPr marL="2286000" algn="l" defTabSz="457200" rtl="0" eaLnBrk="1" latinLnBrk="0" hangingPunct="1">
                        <a:defRPr sz="1800" b="1" kern="1200">
                          <a:solidFill>
                            <a:schemeClr val="lt1"/>
                          </a:solidFill>
                          <a:latin typeface="Arial"/>
                          <a:cs typeface="Arial"/>
                        </a:defRPr>
                      </a:lvl6pPr>
                      <a:lvl7pPr marL="2743200" algn="l" defTabSz="457200" rtl="0" eaLnBrk="1" latinLnBrk="0" hangingPunct="1">
                        <a:defRPr sz="1800" b="1" kern="1200">
                          <a:solidFill>
                            <a:schemeClr val="lt1"/>
                          </a:solidFill>
                          <a:latin typeface="Arial"/>
                          <a:cs typeface="Arial"/>
                        </a:defRPr>
                      </a:lvl7pPr>
                      <a:lvl8pPr marL="3200400" algn="l" defTabSz="457200" rtl="0" eaLnBrk="1" latinLnBrk="0" hangingPunct="1">
                        <a:defRPr sz="1800" b="1" kern="1200">
                          <a:solidFill>
                            <a:schemeClr val="lt1"/>
                          </a:solidFill>
                          <a:latin typeface="Arial"/>
                          <a:cs typeface="Arial"/>
                        </a:defRPr>
                      </a:lvl8pPr>
                      <a:lvl9pPr marL="3657600" algn="l" defTabSz="457200" rtl="0" eaLnBrk="1" latinLnBrk="0" hangingPunct="1">
                        <a:defRPr sz="1800" b="1" kern="1200">
                          <a:solidFill>
                            <a:schemeClr val="lt1"/>
                          </a:solidFill>
                          <a:latin typeface="Arial"/>
                          <a:cs typeface="Arial"/>
                        </a:defRPr>
                      </a:lvl9pPr>
                    </a:lstStyle>
                    <a:p>
                      <a:endParaRPr lang="en-ZA" sz="2300" dirty="0" smtClean="0">
                        <a:solidFill>
                          <a:schemeClr val="accent2">
                            <a:lumMod val="50000"/>
                          </a:schemeClr>
                        </a:solidFill>
                      </a:endParaRPr>
                    </a:p>
                  </a:txBody>
                  <a:tcPr marT="43536" marB="43536"/>
                </a:tc>
                <a:tc>
                  <a:txBody>
                    <a:bodyPr/>
                    <a:lstStyle>
                      <a:lvl1pPr marL="0" algn="l" defTabSz="457200" rtl="0" eaLnBrk="1" latinLnBrk="0" hangingPunct="1">
                        <a:defRPr sz="1800" b="1" kern="1200">
                          <a:solidFill>
                            <a:schemeClr val="lt1"/>
                          </a:solidFill>
                          <a:latin typeface="Arial"/>
                          <a:cs typeface="Arial"/>
                        </a:defRPr>
                      </a:lvl1pPr>
                      <a:lvl2pPr marL="457200" algn="l" defTabSz="457200" rtl="0" eaLnBrk="1" latinLnBrk="0" hangingPunct="1">
                        <a:defRPr sz="1800" b="1" kern="1200">
                          <a:solidFill>
                            <a:schemeClr val="lt1"/>
                          </a:solidFill>
                          <a:latin typeface="Arial"/>
                          <a:cs typeface="Arial"/>
                        </a:defRPr>
                      </a:lvl2pPr>
                      <a:lvl3pPr marL="914400" algn="l" defTabSz="457200" rtl="0" eaLnBrk="1" latinLnBrk="0" hangingPunct="1">
                        <a:defRPr sz="1800" b="1" kern="1200">
                          <a:solidFill>
                            <a:schemeClr val="lt1"/>
                          </a:solidFill>
                          <a:latin typeface="Arial"/>
                          <a:cs typeface="Arial"/>
                        </a:defRPr>
                      </a:lvl3pPr>
                      <a:lvl4pPr marL="1371600" algn="l" defTabSz="457200" rtl="0" eaLnBrk="1" latinLnBrk="0" hangingPunct="1">
                        <a:defRPr sz="1800" b="1" kern="1200">
                          <a:solidFill>
                            <a:schemeClr val="lt1"/>
                          </a:solidFill>
                          <a:latin typeface="Arial"/>
                          <a:cs typeface="Arial"/>
                        </a:defRPr>
                      </a:lvl4pPr>
                      <a:lvl5pPr marL="1828800" algn="l" defTabSz="457200" rtl="0" eaLnBrk="1" latinLnBrk="0" hangingPunct="1">
                        <a:defRPr sz="1800" b="1" kern="1200">
                          <a:solidFill>
                            <a:schemeClr val="lt1"/>
                          </a:solidFill>
                          <a:latin typeface="Arial"/>
                          <a:cs typeface="Arial"/>
                        </a:defRPr>
                      </a:lvl5pPr>
                      <a:lvl6pPr marL="2286000" algn="l" defTabSz="457200" rtl="0" eaLnBrk="1" latinLnBrk="0" hangingPunct="1">
                        <a:defRPr sz="1800" b="1" kern="1200">
                          <a:solidFill>
                            <a:schemeClr val="lt1"/>
                          </a:solidFill>
                          <a:latin typeface="Arial"/>
                          <a:cs typeface="Arial"/>
                        </a:defRPr>
                      </a:lvl6pPr>
                      <a:lvl7pPr marL="2743200" algn="l" defTabSz="457200" rtl="0" eaLnBrk="1" latinLnBrk="0" hangingPunct="1">
                        <a:defRPr sz="1800" b="1" kern="1200">
                          <a:solidFill>
                            <a:schemeClr val="lt1"/>
                          </a:solidFill>
                          <a:latin typeface="Arial"/>
                          <a:cs typeface="Arial"/>
                        </a:defRPr>
                      </a:lvl7pPr>
                      <a:lvl8pPr marL="3200400" algn="l" defTabSz="457200" rtl="0" eaLnBrk="1" latinLnBrk="0" hangingPunct="1">
                        <a:defRPr sz="1800" b="1" kern="1200">
                          <a:solidFill>
                            <a:schemeClr val="lt1"/>
                          </a:solidFill>
                          <a:latin typeface="Arial"/>
                          <a:cs typeface="Arial"/>
                        </a:defRPr>
                      </a:lvl8pPr>
                      <a:lvl9pPr marL="3657600" algn="l" defTabSz="457200" rtl="0" eaLnBrk="1" latinLnBrk="0" hangingPunct="1">
                        <a:defRPr sz="1800" b="1" kern="1200">
                          <a:solidFill>
                            <a:schemeClr val="lt1"/>
                          </a:solidFill>
                          <a:latin typeface="Arial"/>
                          <a:cs typeface="Arial"/>
                        </a:defRPr>
                      </a:lvl9pPr>
                    </a:lstStyle>
                    <a:p>
                      <a:pPr algn="ctr"/>
                      <a:r>
                        <a:rPr lang="en-ZA" sz="2000" dirty="0" smtClean="0"/>
                        <a:t>Average rate reduction</a:t>
                      </a:r>
                      <a:r>
                        <a:rPr lang="en-ZA" sz="2000" baseline="0" dirty="0" smtClean="0"/>
                        <a:t> </a:t>
                      </a:r>
                    </a:p>
                    <a:p>
                      <a:pPr algn="ctr"/>
                      <a:r>
                        <a:rPr lang="en-ZA" sz="2000" baseline="0" dirty="0" smtClean="0"/>
                        <a:t>1990-2010</a:t>
                      </a:r>
                      <a:endParaRPr lang="en-ZA" sz="2000" baseline="0" dirty="0" smtClean="0">
                        <a:solidFill>
                          <a:schemeClr val="bg1"/>
                        </a:solidFill>
                      </a:endParaRPr>
                    </a:p>
                  </a:txBody>
                  <a:tcPr marT="43536" marB="43536"/>
                </a:tc>
              </a:tr>
              <a:tr h="541144">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r>
                        <a:rPr lang="en-ZA" sz="2300" dirty="0" smtClean="0"/>
                        <a:t>Maternal mortality ratio</a:t>
                      </a:r>
                      <a:endParaRPr lang="en-ZA" sz="2300" b="0" dirty="0">
                        <a:solidFill>
                          <a:srgbClr val="990000"/>
                        </a:solidFill>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2300" dirty="0" smtClean="0"/>
                        <a:t>4.2%</a:t>
                      </a:r>
                      <a:endParaRPr lang="en-ZA" sz="2300" b="0" dirty="0">
                        <a:solidFill>
                          <a:srgbClr val="990000"/>
                        </a:solidFill>
                      </a:endParaRPr>
                    </a:p>
                  </a:txBody>
                  <a:tcPr marL="99060" marR="99060" marT="43536" marB="43536"/>
                </a:tc>
              </a:tr>
              <a:tr h="663181">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r>
                        <a:rPr lang="en-ZA" sz="2300" dirty="0" smtClean="0"/>
                        <a:t>Children</a:t>
                      </a:r>
                      <a:r>
                        <a:rPr lang="en-ZA" sz="2300" baseline="0" dirty="0" smtClean="0"/>
                        <a:t>  aged </a:t>
                      </a:r>
                      <a:r>
                        <a:rPr lang="en-ZA" sz="2300" dirty="0" smtClean="0"/>
                        <a:t>1- 59 months </a:t>
                      </a:r>
                      <a:endParaRPr lang="en-ZA" sz="2300" b="0" dirty="0">
                        <a:solidFill>
                          <a:srgbClr val="990000"/>
                        </a:solidFill>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2300" dirty="0" smtClean="0"/>
                        <a:t>2.5%</a:t>
                      </a:r>
                      <a:endParaRPr lang="en-ZA" sz="2300" b="0" dirty="0">
                        <a:solidFill>
                          <a:srgbClr val="990000"/>
                        </a:solidFill>
                      </a:endParaRPr>
                    </a:p>
                  </a:txBody>
                  <a:tcPr marL="99060" marR="99060" marT="43536" marB="43536"/>
                </a:tc>
              </a:tr>
              <a:tr h="560867">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l"/>
                      <a:r>
                        <a:rPr lang="en-ZA" sz="2300" dirty="0" smtClean="0"/>
                        <a:t>Neonatal mortality </a:t>
                      </a:r>
                    </a:p>
                    <a:p>
                      <a:pPr algn="l"/>
                      <a:r>
                        <a:rPr lang="en-ZA" sz="2300" dirty="0" smtClean="0"/>
                        <a:t>(newborn,</a:t>
                      </a:r>
                      <a:r>
                        <a:rPr lang="en-ZA" sz="2300" baseline="0" dirty="0" smtClean="0"/>
                        <a:t> </a:t>
                      </a:r>
                      <a:r>
                        <a:rPr lang="en-ZA" sz="2300" dirty="0" smtClean="0"/>
                        <a:t>first</a:t>
                      </a:r>
                      <a:r>
                        <a:rPr lang="en-ZA" sz="2300" baseline="0" dirty="0" smtClean="0"/>
                        <a:t> 4 weeks after birth</a:t>
                      </a:r>
                      <a:r>
                        <a:rPr lang="en-ZA" sz="2300" dirty="0" smtClean="0"/>
                        <a:t>)</a:t>
                      </a:r>
                      <a:endParaRPr lang="en-ZA" sz="2300" b="0" dirty="0" smtClean="0">
                        <a:solidFill>
                          <a:srgbClr val="990000"/>
                        </a:solidFill>
                        <a:latin typeface="Arial" pitchFamily="34" charset="0"/>
                        <a:cs typeface="Arial" pitchFamily="34" charset="0"/>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2300" dirty="0" smtClean="0"/>
                        <a:t>1.8%</a:t>
                      </a:r>
                      <a:endParaRPr lang="en-ZA" sz="2300" b="0" dirty="0">
                        <a:solidFill>
                          <a:srgbClr val="990000"/>
                        </a:solidFill>
                      </a:endParaRPr>
                    </a:p>
                  </a:txBody>
                  <a:tcPr marL="99060" marR="99060" marT="43536" marB="43536"/>
                </a:tc>
              </a:tr>
              <a:tr h="560867">
                <a:tc>
                  <a:txBody>
                    <a:bodyPr/>
                    <a:lstStyle/>
                    <a:p>
                      <a:pPr algn="l"/>
                      <a:r>
                        <a:rPr lang="en-ZA" sz="2300" dirty="0" smtClean="0"/>
                        <a:t>Stillbirths</a:t>
                      </a:r>
                      <a:r>
                        <a:rPr lang="en-ZA" sz="2300" baseline="0" dirty="0" smtClean="0"/>
                        <a:t> </a:t>
                      </a:r>
                    </a:p>
                    <a:p>
                      <a:pPr algn="l"/>
                      <a:r>
                        <a:rPr lang="en-ZA" sz="2300" baseline="0" dirty="0" smtClean="0"/>
                        <a:t>(last 3 months of  pregnancy)</a:t>
                      </a:r>
                      <a:endParaRPr lang="en-ZA" sz="2300" b="0" dirty="0" smtClean="0">
                        <a:solidFill>
                          <a:schemeClr val="tx1"/>
                        </a:solidFill>
                        <a:latin typeface="Arial" pitchFamily="34" charset="0"/>
                        <a:cs typeface="Arial" pitchFamily="34" charset="0"/>
                      </a:endParaRPr>
                    </a:p>
                  </a:txBody>
                  <a:tcPr marL="99060" marR="99060" marT="43536" marB="43536"/>
                </a:tc>
                <a:tc>
                  <a:txBody>
                    <a:bodyPr/>
                    <a:lstStyle/>
                    <a:p>
                      <a:pPr algn="ctr"/>
                      <a:r>
                        <a:rPr lang="en-ZA" sz="2300" dirty="0" smtClean="0"/>
                        <a:t>1.0%</a:t>
                      </a:r>
                    </a:p>
                    <a:p>
                      <a:pPr algn="ctr"/>
                      <a:r>
                        <a:rPr lang="en-ZA" sz="2300" dirty="0" smtClean="0"/>
                        <a:t>(1995-2009)</a:t>
                      </a:r>
                      <a:endParaRPr lang="en-ZA" sz="2300" b="0" dirty="0">
                        <a:solidFill>
                          <a:schemeClr val="tx1"/>
                        </a:solidFill>
                      </a:endParaRPr>
                    </a:p>
                  </a:txBody>
                  <a:tcPr marL="99060" marR="99060" marT="43536" marB="43536"/>
                </a:tc>
              </a:tr>
            </a:tbl>
          </a:graphicData>
        </a:graphic>
      </p:graphicFrame>
      <p:sp>
        <p:nvSpPr>
          <p:cNvPr id="20" name="Oval 19"/>
          <p:cNvSpPr/>
          <p:nvPr/>
        </p:nvSpPr>
        <p:spPr>
          <a:xfrm>
            <a:off x="333938" y="4877017"/>
            <a:ext cx="3947776" cy="1512665"/>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Arial" pitchFamily="34" charset="0"/>
                <a:cs typeface="Arial" pitchFamily="34" charset="0"/>
              </a:rPr>
              <a:t>At least 30% slower for</a:t>
            </a:r>
            <a:r>
              <a:rPr kumimoji="0" lang="en-US" sz="2400" b="1" i="0" u="none" strike="noStrike" kern="0" cap="none" spc="0" normalizeH="0" noProof="0" dirty="0" smtClean="0">
                <a:ln>
                  <a:noFill/>
                </a:ln>
                <a:solidFill>
                  <a:srgbClr val="FFFFFF"/>
                </a:solidFill>
                <a:effectLst/>
                <a:uLnTx/>
                <a:uFillTx/>
                <a:latin typeface="Arial" pitchFamily="34" charset="0"/>
                <a:cs typeface="Arial" pitchFamily="34" charset="0"/>
              </a:rPr>
              <a:t> </a:t>
            </a:r>
            <a:r>
              <a:rPr kumimoji="0" lang="en-US" sz="2400" b="1" i="0" u="none" strike="noStrike" kern="0" cap="none" spc="0" normalizeH="0" baseline="0" noProof="0" dirty="0" smtClean="0">
                <a:ln>
                  <a:noFill/>
                </a:ln>
                <a:solidFill>
                  <a:srgbClr val="FFFFFF"/>
                </a:solidFill>
                <a:effectLst/>
                <a:uLnTx/>
                <a:uFillTx/>
                <a:latin typeface="Arial" pitchFamily="34" charset="0"/>
                <a:cs typeface="Arial" pitchFamily="34" charset="0"/>
              </a:rPr>
              <a:t>newborn</a:t>
            </a:r>
            <a:r>
              <a:rPr lang="en-US" sz="2400" b="1" kern="0" dirty="0" smtClean="0">
                <a:solidFill>
                  <a:srgbClr val="FFFFFF"/>
                </a:solidFill>
                <a:latin typeface="Arial" pitchFamily="34" charset="0"/>
                <a:cs typeface="Arial" pitchFamily="34" charset="0"/>
              </a:rPr>
              <a:t> </a:t>
            </a:r>
            <a:r>
              <a:rPr kumimoji="0" lang="en-US" sz="2400" b="1" i="0" u="none" strike="noStrike" kern="0" cap="none" spc="0" normalizeH="0" baseline="0" noProof="0" dirty="0" smtClean="0">
                <a:ln>
                  <a:noFill/>
                </a:ln>
                <a:solidFill>
                  <a:srgbClr val="FFFFFF"/>
                </a:solidFill>
                <a:effectLst/>
                <a:uLnTx/>
                <a:uFillTx/>
                <a:latin typeface="Arial" pitchFamily="34" charset="0"/>
                <a:cs typeface="Arial" pitchFamily="34" charset="0"/>
              </a:rPr>
              <a:t>survival</a:t>
            </a:r>
          </a:p>
        </p:txBody>
      </p:sp>
      <p:sp>
        <p:nvSpPr>
          <p:cNvPr id="10" name="Slide Number Placeholder 2"/>
          <p:cNvSpPr>
            <a:spLocks noGrp="1"/>
          </p:cNvSpPr>
          <p:nvPr>
            <p:ph type="sldNum" sz="quarter" idx="4294967295"/>
            <p:custDataLst>
              <p:tags r:id="rId1"/>
            </p:custDataLst>
          </p:nvPr>
        </p:nvSpPr>
        <p:spPr>
          <a:xfrm>
            <a:off x="8899528" y="6467426"/>
            <a:ext cx="139700" cy="145119"/>
          </a:xfrm>
          <a:prstGeom prst="rect">
            <a:avLst/>
          </a:prstGeom>
          <a:noFill/>
          <a:ln>
            <a:miter lim="800000"/>
            <a:headEnd/>
            <a:tailEnd/>
          </a:ln>
        </p:spPr>
        <p:txBody>
          <a:bodyPr/>
          <a:lstStyle/>
          <a:p>
            <a:fld id="{699E99F7-9EB5-4FDE-B868-5291CA4B454A}" type="slidenum">
              <a:rPr lang="en-US" smtClean="0">
                <a:solidFill>
                  <a:prstClr val="black">
                    <a:tint val="75000"/>
                  </a:prstClr>
                </a:solidFill>
              </a:rPr>
              <a:pPr/>
              <a:t>4</a:t>
            </a:fld>
            <a:endParaRPr lang="en-US" smtClean="0">
              <a:solidFill>
                <a:prstClr val="black">
                  <a:tint val="75000"/>
                </a:prstClr>
              </a:solidFill>
            </a:endParaRPr>
          </a:p>
        </p:txBody>
      </p:sp>
      <p:sp>
        <p:nvSpPr>
          <p:cNvPr id="11" name="Oval 10"/>
          <p:cNvSpPr/>
          <p:nvPr/>
        </p:nvSpPr>
        <p:spPr bwMode="auto">
          <a:xfrm>
            <a:off x="3947776" y="4932272"/>
            <a:ext cx="5196223" cy="1535154"/>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smtClean="0">
                <a:solidFill>
                  <a:srgbClr val="FFFFFF"/>
                </a:solidFill>
                <a:latin typeface="Arial" pitchFamily="34" charset="0"/>
                <a:cs typeface="Arial" pitchFamily="34" charset="0"/>
              </a:rPr>
              <a:t>But there are 3 data-based reasons why change is possible now</a:t>
            </a:r>
            <a:endParaRPr lang="en-GB" sz="2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74531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4" cstate="email">
            <a:extLst>
              <a:ext uri="{28A0092B-C50C-407E-A947-70E740481C1C}">
                <a14:useLocalDpi xmlns:a14="http://schemas.microsoft.com/office/drawing/2010/main"/>
              </a:ext>
            </a:extLst>
          </a:blip>
          <a:srcRect l="5230" t="223"/>
          <a:stretch/>
        </p:blipFill>
        <p:spPr>
          <a:xfrm>
            <a:off x="98467" y="995680"/>
            <a:ext cx="6050235" cy="5006571"/>
          </a:xfrm>
          <a:prstGeom prst="rect">
            <a:avLst/>
          </a:prstGeom>
          <a:ln>
            <a:noFill/>
          </a:ln>
        </p:spPr>
      </p:pic>
      <p:sp>
        <p:nvSpPr>
          <p:cNvPr id="13" name="TextBox 12"/>
          <p:cNvSpPr txBox="1"/>
          <p:nvPr/>
        </p:nvSpPr>
        <p:spPr>
          <a:xfrm>
            <a:off x="4011002" y="3193853"/>
            <a:ext cx="615618" cy="307777"/>
          </a:xfrm>
          <a:prstGeom prst="rect">
            <a:avLst/>
          </a:prstGeom>
          <a:solidFill>
            <a:srgbClr val="FFFF66"/>
          </a:solidFill>
        </p:spPr>
        <p:txBody>
          <a:bodyPr wrap="square" rtlCol="0">
            <a:spAutoFit/>
          </a:bodyPr>
          <a:lstStyle/>
          <a:p>
            <a:r>
              <a:rPr lang="en-US" sz="1400" b="1" dirty="0"/>
              <a:t>43%</a:t>
            </a:r>
            <a:endParaRPr lang="en-ZA" sz="1400" b="1" dirty="0"/>
          </a:p>
        </p:txBody>
      </p:sp>
      <p:sp>
        <p:nvSpPr>
          <p:cNvPr id="2" name="Rectangle 1"/>
          <p:cNvSpPr/>
          <p:nvPr/>
        </p:nvSpPr>
        <p:spPr>
          <a:xfrm>
            <a:off x="0" y="85115"/>
            <a:ext cx="9143999" cy="584775"/>
          </a:xfrm>
          <a:prstGeom prst="rect">
            <a:avLst/>
          </a:prstGeom>
          <a:noFill/>
        </p:spPr>
        <p:txBody>
          <a:bodyPr wrap="square">
            <a:spAutoFit/>
          </a:bodyPr>
          <a:lstStyle/>
          <a:p>
            <a:pPr algn="ctr"/>
            <a:r>
              <a:rPr lang="en-US" sz="3200" b="1" dirty="0" smtClean="0">
                <a:solidFill>
                  <a:schemeClr val="accent1">
                    <a:lumMod val="75000"/>
                  </a:schemeClr>
                </a:solidFill>
                <a:latin typeface="+mj-lt"/>
                <a:ea typeface="+mj-ea"/>
                <a:cs typeface="+mj-cs"/>
              </a:rPr>
              <a:t>We know the causes </a:t>
            </a:r>
            <a:r>
              <a:rPr lang="en-US" sz="3200" b="1" dirty="0">
                <a:solidFill>
                  <a:schemeClr val="accent1">
                    <a:lumMod val="75000"/>
                  </a:schemeClr>
                </a:solidFill>
                <a:latin typeface="+mj-lt"/>
                <a:ea typeface="+mj-ea"/>
                <a:cs typeface="+mj-cs"/>
              </a:rPr>
              <a:t>of </a:t>
            </a:r>
            <a:r>
              <a:rPr lang="en-US" sz="3200" b="1" dirty="0" smtClean="0">
                <a:solidFill>
                  <a:schemeClr val="accent1">
                    <a:lumMod val="75000"/>
                  </a:schemeClr>
                </a:solidFill>
                <a:latin typeface="+mj-lt"/>
                <a:ea typeface="+mj-ea"/>
                <a:cs typeface="+mj-cs"/>
              </a:rPr>
              <a:t>newborn deaths</a:t>
            </a:r>
            <a:endParaRPr lang="en-US" sz="3200" b="1" dirty="0">
              <a:solidFill>
                <a:schemeClr val="accent1">
                  <a:lumMod val="75000"/>
                </a:schemeClr>
              </a:solidFill>
              <a:latin typeface="+mj-lt"/>
              <a:ea typeface="+mj-ea"/>
              <a:cs typeface="+mj-cs"/>
            </a:endParaRPr>
          </a:p>
        </p:txBody>
      </p:sp>
      <p:sp>
        <p:nvSpPr>
          <p:cNvPr id="15" name="TextBox 14"/>
          <p:cNvSpPr txBox="1"/>
          <p:nvPr/>
        </p:nvSpPr>
        <p:spPr>
          <a:xfrm>
            <a:off x="98467" y="6045793"/>
            <a:ext cx="8940761" cy="415498"/>
          </a:xfrm>
          <a:prstGeom prst="rect">
            <a:avLst/>
          </a:prstGeom>
          <a:noFill/>
        </p:spPr>
        <p:txBody>
          <a:bodyPr wrap="square" rtlCol="0">
            <a:spAutoFit/>
          </a:bodyPr>
          <a:lstStyle/>
          <a:p>
            <a:r>
              <a:rPr lang="en-ZA" sz="1050" dirty="0" smtClean="0">
                <a:solidFill>
                  <a:srgbClr val="000000"/>
                </a:solidFill>
              </a:rPr>
              <a:t>Source :CHERG and WHO,  </a:t>
            </a:r>
            <a:r>
              <a:rPr lang="en-US" sz="1050" dirty="0">
                <a:solidFill>
                  <a:srgbClr val="000000"/>
                </a:solidFill>
              </a:rPr>
              <a:t>Liu et al. 2012. Global, regional and national causes of child mortality in 2000-2010</a:t>
            </a:r>
            <a:r>
              <a:rPr lang="en-US" sz="1050" dirty="0" smtClean="0">
                <a:solidFill>
                  <a:srgbClr val="000000"/>
                </a:solidFill>
              </a:rPr>
              <a:t>:.The </a:t>
            </a:r>
            <a:r>
              <a:rPr lang="en-US" sz="1050" dirty="0">
                <a:solidFill>
                  <a:srgbClr val="000000"/>
                </a:solidFill>
              </a:rPr>
              <a:t>Lancet. DOI:10.1016/SO140-60560-1</a:t>
            </a:r>
            <a:r>
              <a:rPr lang="en-US" sz="1050" dirty="0" smtClean="0">
                <a:solidFill>
                  <a:srgbClr val="000000"/>
                </a:solidFill>
              </a:rPr>
              <a:t>.</a:t>
            </a:r>
          </a:p>
          <a:p>
            <a:r>
              <a:rPr lang="en-US" sz="1050" dirty="0" smtClean="0">
                <a:solidFill>
                  <a:srgbClr val="000000"/>
                </a:solidFill>
              </a:rPr>
              <a:t>In 2010 40% of under five deaths were neonatal. In 2011 it as 43%</a:t>
            </a:r>
            <a:endParaRPr lang="en-ZA" sz="1050" dirty="0">
              <a:solidFill>
                <a:srgbClr val="000000"/>
              </a:solidFill>
            </a:endParaRPr>
          </a:p>
        </p:txBody>
      </p:sp>
      <p:sp>
        <p:nvSpPr>
          <p:cNvPr id="16" name="TextBox 15"/>
          <p:cNvSpPr txBox="1"/>
          <p:nvPr/>
        </p:nvSpPr>
        <p:spPr>
          <a:xfrm>
            <a:off x="3390287" y="2650834"/>
            <a:ext cx="928524" cy="338554"/>
          </a:xfrm>
          <a:prstGeom prst="rect">
            <a:avLst/>
          </a:prstGeom>
          <a:solidFill>
            <a:srgbClr val="FFFF99"/>
          </a:solidFill>
        </p:spPr>
        <p:txBody>
          <a:bodyPr wrap="square" rtlCol="0">
            <a:spAutoFit/>
          </a:bodyPr>
          <a:lstStyle/>
          <a:p>
            <a:r>
              <a:rPr lang="en-US" sz="1600" b="1" dirty="0">
                <a:solidFill>
                  <a:srgbClr val="000000"/>
                </a:solidFill>
              </a:rPr>
              <a:t>3 million</a:t>
            </a:r>
            <a:endParaRPr lang="en-ZA" sz="1600" b="1" dirty="0">
              <a:solidFill>
                <a:srgbClr val="000000"/>
              </a:solidFill>
            </a:endParaRPr>
          </a:p>
        </p:txBody>
      </p:sp>
      <p:sp>
        <p:nvSpPr>
          <p:cNvPr id="21" name="Slide Number Placeholder 2"/>
          <p:cNvSpPr txBox="1">
            <a:spLocks/>
          </p:cNvSpPr>
          <p:nvPr>
            <p:custDataLst>
              <p:tags r:id="rId1"/>
            </p:custDataLst>
          </p:nvPr>
        </p:nvSpPr>
        <p:spPr>
          <a:xfrm>
            <a:off x="8899528" y="6507767"/>
            <a:ext cx="139700" cy="145119"/>
          </a:xfrm>
          <a:prstGeom prst="rect">
            <a:avLst/>
          </a:prstGeom>
          <a:noFill/>
          <a:ln>
            <a:miter lim="800000"/>
            <a:headEnd/>
            <a:tailEnd/>
          </a:ln>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9E99F7-9EB5-4FDE-B868-5291CA4B454A}" type="slidenum">
              <a:rPr lang="en-US" smtClean="0">
                <a:solidFill>
                  <a:prstClr val="black">
                    <a:tint val="75000"/>
                  </a:prstClr>
                </a:solidFill>
              </a:rPr>
              <a:pPr/>
              <a:t>5</a:t>
            </a:fld>
            <a:endParaRPr lang="en-US" smtClean="0">
              <a:solidFill>
                <a:prstClr val="black">
                  <a:tint val="75000"/>
                </a:prstClr>
              </a:solidFill>
            </a:endParaRPr>
          </a:p>
        </p:txBody>
      </p:sp>
      <p:sp>
        <p:nvSpPr>
          <p:cNvPr id="9" name="TextBox 8"/>
          <p:cNvSpPr txBox="1"/>
          <p:nvPr/>
        </p:nvSpPr>
        <p:spPr>
          <a:xfrm>
            <a:off x="0" y="1039222"/>
            <a:ext cx="1169894"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6197252" y="966652"/>
            <a:ext cx="2702276" cy="3785652"/>
          </a:xfrm>
          <a:prstGeom prst="rect">
            <a:avLst/>
          </a:prstGeom>
          <a:noFill/>
          <a:ln w="38100">
            <a:solidFill>
              <a:schemeClr val="accent3">
                <a:lumMod val="75000"/>
              </a:schemeClr>
            </a:solidFill>
          </a:ln>
        </p:spPr>
        <p:txBody>
          <a:bodyPr wrap="square" rtlCol="0">
            <a:spAutoFit/>
          </a:bodyPr>
          <a:lstStyle/>
          <a:p>
            <a:r>
              <a:rPr lang="en-GB" sz="2200" dirty="0" smtClean="0"/>
              <a:t>3 main killers of newborns are known &amp; addressable :  </a:t>
            </a:r>
          </a:p>
          <a:p>
            <a:endParaRPr lang="en-GB" sz="1000" dirty="0" smtClean="0"/>
          </a:p>
          <a:p>
            <a:pPr marL="457200" indent="-457200">
              <a:buFont typeface="+mj-lt"/>
              <a:buAutoNum type="arabicPeriod"/>
            </a:pPr>
            <a:r>
              <a:rPr lang="en-GB" sz="2400" dirty="0" smtClean="0"/>
              <a:t>Preterm birth (born too soon)</a:t>
            </a:r>
          </a:p>
          <a:p>
            <a:pPr marL="457200" indent="-457200">
              <a:buFont typeface="+mj-lt"/>
              <a:buAutoNum type="arabicPeriod"/>
            </a:pPr>
            <a:endParaRPr lang="en-GB" sz="1000" dirty="0"/>
          </a:p>
          <a:p>
            <a:pPr marL="457200" indent="-457200">
              <a:buFont typeface="+mj-lt"/>
              <a:buAutoNum type="arabicPeriod"/>
            </a:pPr>
            <a:r>
              <a:rPr lang="en-GB" sz="2400" dirty="0" smtClean="0"/>
              <a:t>Birth complications </a:t>
            </a:r>
          </a:p>
          <a:p>
            <a:pPr marL="457200" indent="-457200">
              <a:buFont typeface="+mj-lt"/>
              <a:buAutoNum type="arabicPeriod"/>
            </a:pPr>
            <a:endParaRPr lang="en-GB" sz="1000" dirty="0"/>
          </a:p>
          <a:p>
            <a:pPr marL="457200" indent="-457200">
              <a:buFont typeface="+mj-lt"/>
              <a:buAutoNum type="arabicPeriod"/>
            </a:pPr>
            <a:r>
              <a:rPr lang="en-GB" sz="2400" dirty="0" smtClean="0"/>
              <a:t>Neonatal infections </a:t>
            </a:r>
            <a:endParaRPr lang="en-GB" sz="2400" dirty="0"/>
          </a:p>
        </p:txBody>
      </p:sp>
      <p:sp>
        <p:nvSpPr>
          <p:cNvPr id="11" name="Rectangle 6"/>
          <p:cNvSpPr>
            <a:spLocks noChangeArrowheads="1"/>
          </p:cNvSpPr>
          <p:nvPr/>
        </p:nvSpPr>
        <p:spPr bwMode="auto">
          <a:xfrm>
            <a:off x="6148702" y="4741219"/>
            <a:ext cx="2750826" cy="1304574"/>
          </a:xfrm>
          <a:prstGeom prst="rect">
            <a:avLst/>
          </a:prstGeom>
          <a:solidFill>
            <a:srgbClr val="92D050"/>
          </a:solidFill>
          <a:ln w="9525">
            <a:noFill/>
            <a:miter lim="800000"/>
            <a:headEnd/>
            <a:tailEnd/>
          </a:ln>
        </p:spPr>
        <p:txBody>
          <a:bodyPr anchor="ctr"/>
          <a:lstStyle/>
          <a:p>
            <a:pPr>
              <a:lnSpc>
                <a:spcPct val="90000"/>
              </a:lnSpc>
              <a:spcBef>
                <a:spcPct val="20000"/>
              </a:spcBef>
              <a:spcAft>
                <a:spcPct val="30000"/>
              </a:spcAft>
              <a:defRPr/>
            </a:pPr>
            <a:r>
              <a:rPr lang="en-US" sz="2400" kern="0" dirty="0"/>
              <a:t>Newborn deaths invisible in </a:t>
            </a:r>
            <a:r>
              <a:rPr lang="en-US" sz="2400" kern="0" dirty="0" smtClean="0"/>
              <a:t>global estimates until 2005 – now visible</a:t>
            </a:r>
            <a:endParaRPr lang="en-US" sz="2400" kern="0" dirty="0"/>
          </a:p>
        </p:txBody>
      </p:sp>
      <p:sp>
        <p:nvSpPr>
          <p:cNvPr id="12" name="Oval 11"/>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a:solidFill>
                  <a:srgbClr val="FFFFFF"/>
                </a:solidFill>
                <a:latin typeface="Arial" pitchFamily="34" charset="0"/>
                <a:cs typeface="Arial" pitchFamily="34" charset="0"/>
              </a:rPr>
              <a:t>CHANGE </a:t>
            </a:r>
            <a:r>
              <a:rPr lang="en-US" sz="1200" b="1" dirty="0" smtClean="0">
                <a:solidFill>
                  <a:srgbClr val="FFFFFF"/>
                </a:solidFill>
                <a:latin typeface="Arial" pitchFamily="34" charset="0"/>
                <a:cs typeface="Arial" pitchFamily="34" charset="0"/>
              </a:rPr>
              <a:t>1</a:t>
            </a:r>
            <a:endParaRPr lang="en-GB"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4021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26137" y="71454"/>
            <a:ext cx="9180512" cy="77615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Aft>
                <a:spcPct val="0"/>
              </a:spcAft>
            </a:pPr>
            <a:r>
              <a:rPr lang="en-US" sz="2800" b="1" dirty="0" smtClean="0">
                <a:solidFill>
                  <a:srgbClr val="FFFFFF"/>
                </a:solidFill>
                <a:effectLst>
                  <a:outerShdw blurRad="38100" dist="38100" dir="2700000" algn="tl">
                    <a:srgbClr val="000000">
                      <a:alpha val="43137"/>
                    </a:srgbClr>
                  </a:outerShdw>
                </a:effectLst>
              </a:rPr>
              <a:t>  We can reduce the main causes of death</a:t>
            </a:r>
          </a:p>
          <a:p>
            <a:pPr algn="r">
              <a:spcAft>
                <a:spcPct val="0"/>
              </a:spcAft>
            </a:pPr>
            <a:r>
              <a:rPr lang="en-US" sz="2000" b="1" dirty="0" smtClean="0">
                <a:solidFill>
                  <a:srgbClr val="FFFFFF"/>
                </a:solidFill>
              </a:rPr>
              <a:t>Newborn Survival Solutions – 3 by 2</a:t>
            </a:r>
            <a:endParaRPr lang="en-US" sz="2000" b="1" dirty="0" smtClean="0">
              <a:solidFill>
                <a:srgbClr val="FFFFFF"/>
              </a:solidFill>
              <a:cs typeface="Arial" pitchFamily="34" charset="0"/>
            </a:endParaRPr>
          </a:p>
        </p:txBody>
      </p:sp>
      <p:sp>
        <p:nvSpPr>
          <p:cNvPr id="41987" name="Rectangle 3"/>
          <p:cNvSpPr>
            <a:spLocks noGrp="1" noChangeArrowheads="1"/>
          </p:cNvSpPr>
          <p:nvPr>
            <p:ph type="body" idx="4294967295"/>
          </p:nvPr>
        </p:nvSpPr>
        <p:spPr>
          <a:xfrm>
            <a:off x="552080" y="840263"/>
            <a:ext cx="8686800" cy="6278642"/>
          </a:xfrm>
          <a:prstGeom prst="rect">
            <a:avLst/>
          </a:prstGeom>
        </p:spPr>
        <p:txBody>
          <a:bodyPr>
            <a:noAutofit/>
          </a:bodyPr>
          <a:lstStyle/>
          <a:p>
            <a:pPr marL="0" indent="0" eaLnBrk="1" hangingPunct="1">
              <a:spcBef>
                <a:spcPts val="400"/>
              </a:spcBef>
              <a:buNone/>
            </a:pPr>
            <a:r>
              <a:rPr lang="en-US" sz="2800" dirty="0" smtClean="0">
                <a:solidFill>
                  <a:srgbClr val="C00000"/>
                </a:solidFill>
              </a:rPr>
              <a:t>Preterm birth</a:t>
            </a:r>
          </a:p>
          <a:p>
            <a:pPr marL="457200" indent="-457200" eaLnBrk="1" hangingPunct="1">
              <a:spcBef>
                <a:spcPts val="400"/>
              </a:spcBef>
              <a:buFont typeface="+mj-lt"/>
              <a:buAutoNum type="arabicPeriod"/>
            </a:pPr>
            <a:r>
              <a:rPr lang="en-US" sz="2400" dirty="0"/>
              <a:t>P</a:t>
            </a:r>
            <a:r>
              <a:rPr lang="en-US" sz="2400" dirty="0" smtClean="0"/>
              <a:t>reterm labor management including antenatal corticosteroids*</a:t>
            </a:r>
          </a:p>
          <a:p>
            <a:pPr marL="457200" indent="-457200" eaLnBrk="1" hangingPunct="1">
              <a:spcBef>
                <a:spcPts val="400"/>
              </a:spcBef>
              <a:buFont typeface="+mj-lt"/>
              <a:buAutoNum type="arabicPeriod"/>
            </a:pPr>
            <a:r>
              <a:rPr lang="en-US" sz="2400" dirty="0" smtClean="0"/>
              <a:t>Care including Kangaroo mother care, </a:t>
            </a:r>
            <a:r>
              <a:rPr lang="en-US" sz="2400" dirty="0" smtClean="0">
                <a:solidFill>
                  <a:srgbClr val="00B050"/>
                </a:solidFill>
              </a:rPr>
              <a:t>essential newborn care </a:t>
            </a:r>
          </a:p>
          <a:p>
            <a:pPr eaLnBrk="1" hangingPunct="1">
              <a:spcBef>
                <a:spcPts val="400"/>
              </a:spcBef>
            </a:pPr>
            <a:endParaRPr lang="en-US" sz="700" dirty="0"/>
          </a:p>
          <a:p>
            <a:pPr marL="0" indent="0" eaLnBrk="1" hangingPunct="1">
              <a:spcBef>
                <a:spcPts val="400"/>
              </a:spcBef>
              <a:buNone/>
            </a:pPr>
            <a:r>
              <a:rPr lang="en-US" sz="2800" dirty="0" smtClean="0">
                <a:solidFill>
                  <a:srgbClr val="C00000"/>
                </a:solidFill>
              </a:rPr>
              <a:t>Birth complications (and intrapartum stillbirths)</a:t>
            </a:r>
          </a:p>
          <a:p>
            <a:pPr marL="457200" indent="-457200" eaLnBrk="1" hangingPunct="1">
              <a:spcBef>
                <a:spcPts val="400"/>
              </a:spcBef>
              <a:buFont typeface="+mj-lt"/>
              <a:buAutoNum type="arabicPeriod"/>
            </a:pPr>
            <a:r>
              <a:rPr lang="en-US" sz="2400" dirty="0" smtClean="0"/>
              <a:t>Prevention with obstetric care *</a:t>
            </a:r>
          </a:p>
          <a:p>
            <a:pPr marL="457200" indent="-457200">
              <a:spcBef>
                <a:spcPts val="400"/>
              </a:spcBef>
              <a:buFont typeface="+mj-lt"/>
              <a:buAutoNum type="arabicPeriod"/>
            </a:pPr>
            <a:r>
              <a:rPr lang="en-US" sz="2400" dirty="0" smtClean="0">
                <a:solidFill>
                  <a:srgbClr val="00B050"/>
                </a:solidFill>
              </a:rPr>
              <a:t>Essential </a:t>
            </a:r>
            <a:r>
              <a:rPr lang="en-US" sz="2400" dirty="0">
                <a:solidFill>
                  <a:srgbClr val="00B050"/>
                </a:solidFill>
              </a:rPr>
              <a:t>newborn care</a:t>
            </a:r>
            <a:r>
              <a:rPr lang="en-US" sz="2400" dirty="0"/>
              <a:t>, </a:t>
            </a:r>
            <a:r>
              <a:rPr lang="en-US" sz="2400" dirty="0" smtClean="0"/>
              <a:t>and resuscitation* </a:t>
            </a:r>
          </a:p>
          <a:p>
            <a:pPr eaLnBrk="1" hangingPunct="1">
              <a:spcBef>
                <a:spcPts val="400"/>
              </a:spcBef>
            </a:pPr>
            <a:endParaRPr lang="en-US" sz="900" dirty="0"/>
          </a:p>
          <a:p>
            <a:pPr marL="0" indent="0" eaLnBrk="1" hangingPunct="1">
              <a:spcBef>
                <a:spcPts val="400"/>
              </a:spcBef>
              <a:buNone/>
            </a:pPr>
            <a:r>
              <a:rPr lang="en-US" sz="2800" dirty="0" smtClean="0">
                <a:solidFill>
                  <a:srgbClr val="C00000"/>
                </a:solidFill>
              </a:rPr>
              <a:t>Neonatal infections</a:t>
            </a:r>
          </a:p>
          <a:p>
            <a:pPr marL="457200" indent="-457200">
              <a:spcBef>
                <a:spcPts val="400"/>
              </a:spcBef>
              <a:buFont typeface="+mj-lt"/>
              <a:buAutoNum type="arabicPeriod"/>
            </a:pPr>
            <a:r>
              <a:rPr lang="en-US" sz="2400" dirty="0"/>
              <a:t>P</a:t>
            </a:r>
            <a:r>
              <a:rPr lang="en-US" sz="2400" dirty="0" smtClean="0"/>
              <a:t>revention, </a:t>
            </a:r>
            <a:r>
              <a:rPr lang="en-US" sz="2400" dirty="0">
                <a:solidFill>
                  <a:srgbClr val="00B050"/>
                </a:solidFill>
              </a:rPr>
              <a:t>essential </a:t>
            </a:r>
            <a:r>
              <a:rPr lang="en-US" sz="2400" dirty="0" smtClean="0">
                <a:solidFill>
                  <a:srgbClr val="00B050"/>
                </a:solidFill>
              </a:rPr>
              <a:t>newborn care</a:t>
            </a:r>
            <a:r>
              <a:rPr lang="en-US" sz="2400" dirty="0" smtClean="0"/>
              <a:t> especially breastfeeding, </a:t>
            </a:r>
            <a:r>
              <a:rPr lang="en-US" sz="2400" dirty="0" err="1" smtClean="0"/>
              <a:t>Chlorhexidine</a:t>
            </a:r>
            <a:r>
              <a:rPr lang="en-US" sz="2400" dirty="0" smtClean="0"/>
              <a:t> where appropriate*</a:t>
            </a:r>
          </a:p>
          <a:p>
            <a:pPr marL="457200" indent="-457200" eaLnBrk="1" hangingPunct="1">
              <a:spcBef>
                <a:spcPts val="400"/>
              </a:spcBef>
              <a:buFont typeface="+mj-lt"/>
              <a:buAutoNum type="arabicPeriod"/>
            </a:pPr>
            <a:r>
              <a:rPr lang="en-US" sz="2400" dirty="0" smtClean="0"/>
              <a:t>Case management of neonatal sepsis *</a:t>
            </a:r>
            <a:endParaRPr lang="en-GB" sz="2400" dirty="0" smtClean="0"/>
          </a:p>
          <a:p>
            <a:pPr lvl="1">
              <a:spcBef>
                <a:spcPts val="400"/>
              </a:spcBef>
            </a:pPr>
            <a:endParaRPr lang="en-GB" sz="2400" dirty="0" smtClean="0"/>
          </a:p>
          <a:p>
            <a:pPr>
              <a:spcBef>
                <a:spcPts val="400"/>
              </a:spcBef>
            </a:pPr>
            <a:endParaRPr lang="en-GB" sz="2400" dirty="0" smtClean="0"/>
          </a:p>
          <a:p>
            <a:pPr>
              <a:spcBef>
                <a:spcPts val="400"/>
              </a:spcBef>
              <a:buFontTx/>
              <a:buNone/>
            </a:pPr>
            <a:r>
              <a:rPr lang="en-GB" sz="2400" dirty="0" smtClean="0"/>
              <a:t>		</a:t>
            </a:r>
          </a:p>
          <a:p>
            <a:pPr lvl="4" eaLnBrk="1" hangingPunct="1">
              <a:spcBef>
                <a:spcPts val="400"/>
              </a:spcBef>
              <a:buFontTx/>
              <a:buNone/>
            </a:pPr>
            <a:endParaRPr lang="en-GB" sz="2400" dirty="0" smtClean="0"/>
          </a:p>
        </p:txBody>
      </p:sp>
      <p:sp>
        <p:nvSpPr>
          <p:cNvPr id="13" name="Oval 2"/>
          <p:cNvSpPr>
            <a:spLocks noChangeArrowheads="1"/>
          </p:cNvSpPr>
          <p:nvPr/>
        </p:nvSpPr>
        <p:spPr bwMode="gray">
          <a:xfrm>
            <a:off x="268927" y="1023132"/>
            <a:ext cx="281214" cy="295275"/>
          </a:xfrm>
          <a:prstGeom prst="ellipse">
            <a:avLst/>
          </a:prstGeom>
          <a:solidFill>
            <a:srgbClr val="C00000"/>
          </a:solidFill>
          <a:ln w="9525" algn="ctr">
            <a:noFill/>
            <a:round/>
            <a:headEnd/>
            <a:tailEnd/>
          </a:ln>
        </p:spPr>
        <p:txBody>
          <a:bodyPr wrap="none" lIns="0" tIns="0" rIns="0" bIns="0" anchor="ctr"/>
          <a:lstStyle/>
          <a:p>
            <a:pPr algn="ctr" fontAlgn="base">
              <a:spcBef>
                <a:spcPct val="0"/>
              </a:spcBef>
              <a:spcAft>
                <a:spcPct val="0"/>
              </a:spcAft>
            </a:pPr>
            <a:r>
              <a:rPr lang="en-US" sz="2000" b="1" dirty="0">
                <a:solidFill>
                  <a:srgbClr val="FFFFFF"/>
                </a:solidFill>
              </a:rPr>
              <a:t>1</a:t>
            </a:r>
          </a:p>
        </p:txBody>
      </p:sp>
      <p:sp>
        <p:nvSpPr>
          <p:cNvPr id="17" name="Oval 2"/>
          <p:cNvSpPr>
            <a:spLocks noChangeArrowheads="1"/>
          </p:cNvSpPr>
          <p:nvPr/>
        </p:nvSpPr>
        <p:spPr bwMode="gray">
          <a:xfrm>
            <a:off x="242335" y="2487563"/>
            <a:ext cx="281214" cy="295275"/>
          </a:xfrm>
          <a:prstGeom prst="ellipse">
            <a:avLst/>
          </a:prstGeom>
          <a:solidFill>
            <a:srgbClr val="C00000"/>
          </a:solidFill>
          <a:ln w="9525" algn="ctr">
            <a:noFill/>
            <a:round/>
            <a:headEnd/>
            <a:tailEnd/>
          </a:ln>
        </p:spPr>
        <p:txBody>
          <a:bodyPr wrap="none" lIns="0" tIns="0" rIns="0" bIns="0" anchor="ctr"/>
          <a:lstStyle/>
          <a:p>
            <a:pPr algn="ctr" fontAlgn="base">
              <a:spcBef>
                <a:spcPct val="0"/>
              </a:spcBef>
              <a:spcAft>
                <a:spcPct val="0"/>
              </a:spcAft>
            </a:pPr>
            <a:r>
              <a:rPr lang="en-US" sz="2000" b="1" dirty="0">
                <a:solidFill>
                  <a:srgbClr val="FFFFFF"/>
                </a:solidFill>
              </a:rPr>
              <a:t>2</a:t>
            </a:r>
          </a:p>
        </p:txBody>
      </p:sp>
      <p:sp>
        <p:nvSpPr>
          <p:cNvPr id="18" name="Oval 2"/>
          <p:cNvSpPr>
            <a:spLocks noChangeArrowheads="1"/>
          </p:cNvSpPr>
          <p:nvPr/>
        </p:nvSpPr>
        <p:spPr bwMode="gray">
          <a:xfrm>
            <a:off x="219654" y="3937260"/>
            <a:ext cx="281214" cy="295275"/>
          </a:xfrm>
          <a:prstGeom prst="ellipse">
            <a:avLst/>
          </a:prstGeom>
          <a:solidFill>
            <a:srgbClr val="C00000"/>
          </a:solidFill>
          <a:ln w="9525" algn="ctr">
            <a:noFill/>
            <a:round/>
            <a:headEnd/>
            <a:tailEnd/>
          </a:ln>
        </p:spPr>
        <p:txBody>
          <a:bodyPr wrap="none" lIns="0" tIns="0" rIns="0" bIns="0" anchor="ctr"/>
          <a:lstStyle/>
          <a:p>
            <a:pPr algn="ctr" fontAlgn="base">
              <a:spcBef>
                <a:spcPct val="0"/>
              </a:spcBef>
              <a:spcAft>
                <a:spcPct val="0"/>
              </a:spcAft>
            </a:pPr>
            <a:r>
              <a:rPr lang="en-US" sz="2000" b="1" dirty="0">
                <a:solidFill>
                  <a:srgbClr val="FFFFFF"/>
                </a:solidFill>
              </a:rPr>
              <a:t>3</a:t>
            </a:r>
          </a:p>
        </p:txBody>
      </p:sp>
      <p:sp>
        <p:nvSpPr>
          <p:cNvPr id="19" name="TextBox 8"/>
          <p:cNvSpPr txBox="1">
            <a:spLocks noChangeArrowheads="1"/>
          </p:cNvSpPr>
          <p:nvPr/>
        </p:nvSpPr>
        <p:spPr bwMode="auto">
          <a:xfrm>
            <a:off x="-85129" y="5574514"/>
            <a:ext cx="8734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2555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buClr>
                <a:srgbClr val="FF953E"/>
              </a:buClr>
              <a:buFont typeface="Georgia" pitchFamily="18" charset="0"/>
              <a:buNone/>
            </a:pPr>
            <a:r>
              <a:rPr lang="en-US" sz="1400" dirty="0" smtClean="0">
                <a:solidFill>
                  <a:srgbClr val="000000"/>
                </a:solidFill>
              </a:rPr>
              <a:t>* </a:t>
            </a:r>
            <a:r>
              <a:rPr lang="en-US" sz="1400" dirty="0" err="1" smtClean="0">
                <a:solidFill>
                  <a:srgbClr val="000000"/>
                </a:solidFill>
              </a:rPr>
              <a:t>Prioritised</a:t>
            </a:r>
            <a:r>
              <a:rPr lang="en-US" sz="1400" dirty="0" smtClean="0">
                <a:solidFill>
                  <a:srgbClr val="000000"/>
                </a:solidFill>
              </a:rPr>
              <a:t> by the UN Commission on Life Saving Commodities for Women and Children </a:t>
            </a:r>
            <a:endParaRPr lang="en-US" sz="1600" dirty="0">
              <a:solidFill>
                <a:srgbClr val="000000"/>
              </a:solidFill>
            </a:endParaRPr>
          </a:p>
        </p:txBody>
      </p:sp>
      <p:sp>
        <p:nvSpPr>
          <p:cNvPr id="12" name="Oval 11"/>
          <p:cNvSpPr/>
          <p:nvPr/>
        </p:nvSpPr>
        <p:spPr bwMode="auto">
          <a:xfrm rot="19712705">
            <a:off x="-64346" y="120567"/>
            <a:ext cx="1228450" cy="727737"/>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a:solidFill>
                  <a:srgbClr val="FFFFFF"/>
                </a:solidFill>
                <a:latin typeface="Arial" pitchFamily="34" charset="0"/>
                <a:cs typeface="Arial" pitchFamily="34" charset="0"/>
              </a:rPr>
              <a:t>CHANGE </a:t>
            </a:r>
            <a:r>
              <a:rPr lang="en-US" sz="1200" b="1" dirty="0" smtClean="0">
                <a:solidFill>
                  <a:srgbClr val="FFFFFF"/>
                </a:solidFill>
                <a:latin typeface="Arial" pitchFamily="34" charset="0"/>
                <a:cs typeface="Arial" pitchFamily="34" charset="0"/>
              </a:rPr>
              <a:t>2</a:t>
            </a:r>
            <a:endParaRPr lang="en-GB" sz="1600" b="1" dirty="0">
              <a:solidFill>
                <a:srgbClr val="FFFFFF"/>
              </a:solidFill>
              <a:latin typeface="Arial" pitchFamily="34" charset="0"/>
              <a:cs typeface="Arial" pitchFamily="34" charset="0"/>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515" y="1589337"/>
            <a:ext cx="414034" cy="59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noChangeArrowheads="1"/>
          </p:cNvSpPr>
          <p:nvPr/>
        </p:nvSpPr>
        <p:spPr bwMode="auto">
          <a:xfrm>
            <a:off x="-36512" y="5917840"/>
            <a:ext cx="9229129" cy="942887"/>
          </a:xfrm>
          <a:prstGeom prst="rect">
            <a:avLst/>
          </a:prstGeom>
          <a:solidFill>
            <a:srgbClr val="92D050"/>
          </a:solidFill>
          <a:ln w="9525">
            <a:noFill/>
            <a:miter lim="800000"/>
            <a:headEnd/>
            <a:tailEnd/>
          </a:ln>
        </p:spPr>
        <p:txBody>
          <a:bodyPr/>
          <a:lstStyle/>
          <a:p>
            <a:pPr marL="808038" indent="-350838" algn="ctr"/>
            <a:r>
              <a:rPr lang="en-US" sz="2800" b="1" dirty="0">
                <a:solidFill>
                  <a:schemeClr val="tx2">
                    <a:lumMod val="50000"/>
                  </a:schemeClr>
                </a:solidFill>
              </a:rPr>
              <a:t>Over two-thirds of newborn deaths </a:t>
            </a:r>
            <a:r>
              <a:rPr lang="en-US" sz="2800" b="1" dirty="0" smtClean="0">
                <a:solidFill>
                  <a:schemeClr val="tx2">
                    <a:lumMod val="50000"/>
                  </a:schemeClr>
                </a:solidFill>
              </a:rPr>
              <a:t>preventable – </a:t>
            </a:r>
            <a:r>
              <a:rPr lang="en-US" sz="2400" b="1" dirty="0" smtClean="0">
                <a:solidFill>
                  <a:schemeClr val="tx2">
                    <a:lumMod val="50000"/>
                  </a:schemeClr>
                </a:solidFill>
              </a:rPr>
              <a:t>actionable now without intensive care </a:t>
            </a:r>
            <a:endParaRPr lang="en-GB" sz="2800" b="1" dirty="0">
              <a:solidFill>
                <a:schemeClr val="tx2">
                  <a:lumMod val="50000"/>
                </a:schemeClr>
              </a:solidFill>
            </a:endParaRPr>
          </a:p>
        </p:txBody>
      </p:sp>
    </p:spTree>
    <p:extLst>
      <p:ext uri="{BB962C8B-B14F-4D97-AF65-F5344CB8AC3E}">
        <p14:creationId xmlns:p14="http://schemas.microsoft.com/office/powerpoint/2010/main" val="4053241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77240860"/>
              </p:ext>
            </p:extLst>
          </p:nvPr>
        </p:nvGraphicFramePr>
        <p:xfrm>
          <a:off x="195195" y="3421118"/>
          <a:ext cx="8763000" cy="2679236"/>
        </p:xfrm>
        <a:graphic>
          <a:graphicData uri="http://schemas.openxmlformats.org/drawingml/2006/table">
            <a:tbl>
              <a:tblPr firstRow="1" bandRow="1">
                <a:tableStyleId>{B301B821-A1FF-4177-AEE7-76D212191A09}</a:tableStyleId>
              </a:tblPr>
              <a:tblGrid>
                <a:gridCol w="2450183"/>
                <a:gridCol w="1324912"/>
                <a:gridCol w="1406504"/>
                <a:gridCol w="3581401"/>
              </a:tblGrid>
              <a:tr h="756744">
                <a:tc>
                  <a:txBody>
                    <a:bodyPr/>
                    <a:lstStyle/>
                    <a:p>
                      <a:endParaRPr lang="en-ZA" sz="2400" dirty="0" smtClean="0"/>
                    </a:p>
                  </a:txBody>
                  <a:tcPr>
                    <a:solidFill>
                      <a:srgbClr val="666699"/>
                    </a:solidFill>
                  </a:tcPr>
                </a:tc>
                <a:tc>
                  <a:txBody>
                    <a:bodyPr/>
                    <a:lstStyle/>
                    <a:p>
                      <a:pPr algn="ctr"/>
                      <a:r>
                        <a:rPr lang="en-ZA" sz="2400" dirty="0" err="1" smtClean="0"/>
                        <a:t>MDG</a:t>
                      </a:r>
                      <a:r>
                        <a:rPr lang="en-ZA" sz="2400" dirty="0" smtClean="0"/>
                        <a:t> 4</a:t>
                      </a:r>
                    </a:p>
                  </a:txBody>
                  <a:tcPr>
                    <a:solidFill>
                      <a:srgbClr val="666699"/>
                    </a:solidFill>
                  </a:tcPr>
                </a:tc>
                <a:tc>
                  <a:txBody>
                    <a:bodyPr/>
                    <a:lstStyle/>
                    <a:p>
                      <a:pPr algn="ctr"/>
                      <a:r>
                        <a:rPr lang="en-ZA" sz="2400" dirty="0" err="1" smtClean="0"/>
                        <a:t>MDG</a:t>
                      </a:r>
                      <a:r>
                        <a:rPr lang="en-ZA" sz="2400" dirty="0" smtClean="0"/>
                        <a:t> 5</a:t>
                      </a:r>
                      <a:endParaRPr lang="en-ZA" sz="2400" dirty="0"/>
                    </a:p>
                  </a:txBody>
                  <a:tcPr>
                    <a:solidFill>
                      <a:srgbClr val="666699"/>
                    </a:solidFill>
                  </a:tcPr>
                </a:tc>
                <a:tc>
                  <a:txBody>
                    <a:bodyPr/>
                    <a:lstStyle/>
                    <a:p>
                      <a:pPr algn="ctr"/>
                      <a:r>
                        <a:rPr lang="en-ZA" sz="2400" dirty="0" smtClean="0"/>
                        <a:t>Neonatal mortality</a:t>
                      </a:r>
                      <a:r>
                        <a:rPr lang="en-ZA" sz="2400" baseline="0" dirty="0" smtClean="0"/>
                        <a:t> rate</a:t>
                      </a:r>
                    </a:p>
                    <a:p>
                      <a:pPr algn="ctr"/>
                      <a:r>
                        <a:rPr lang="en-ZA" sz="1800" dirty="0" smtClean="0"/>
                        <a:t>Av annual</a:t>
                      </a:r>
                      <a:r>
                        <a:rPr lang="en-ZA" sz="1800" baseline="0" dirty="0" smtClean="0"/>
                        <a:t> </a:t>
                      </a:r>
                      <a:r>
                        <a:rPr lang="en-ZA" sz="1800" dirty="0" smtClean="0"/>
                        <a:t>change</a:t>
                      </a:r>
                      <a:r>
                        <a:rPr lang="en-ZA" sz="1800" baseline="0" dirty="0" smtClean="0"/>
                        <a:t> 2000-2010 </a:t>
                      </a:r>
                      <a:endParaRPr lang="en-ZA" sz="1800" dirty="0"/>
                    </a:p>
                  </a:txBody>
                  <a:tcPr>
                    <a:solidFill>
                      <a:srgbClr val="666699"/>
                    </a:solidFill>
                  </a:tcPr>
                </a:tc>
              </a:tr>
              <a:tr h="480623">
                <a:tc>
                  <a:txBody>
                    <a:bodyPr/>
                    <a:lstStyle/>
                    <a:p>
                      <a:r>
                        <a:rPr lang="en-ZA" sz="2400" dirty="0" smtClean="0"/>
                        <a:t>Rwanda</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algn="ctr"/>
                      <a:r>
                        <a:rPr lang="en-ZA" sz="1800" dirty="0" smtClean="0"/>
                        <a:t>Progressing</a:t>
                      </a:r>
                      <a:endParaRPr lang="en-ZA" sz="1800" dirty="0"/>
                    </a:p>
                  </a:txBody>
                  <a:tcPr marL="99060" marR="99060"/>
                </a:tc>
                <a:tc>
                  <a:txBody>
                    <a:bodyPr/>
                    <a:lstStyle/>
                    <a:p>
                      <a:pPr algn="ctr"/>
                      <a:r>
                        <a:rPr lang="en-ZA" sz="2400" dirty="0" smtClean="0"/>
                        <a:t>6.2%</a:t>
                      </a:r>
                      <a:endParaRPr lang="en-ZA" sz="2400" dirty="0"/>
                    </a:p>
                  </a:txBody>
                  <a:tcPr marL="99060" marR="99060"/>
                </a:tc>
              </a:tr>
              <a:tr h="480623">
                <a:tc>
                  <a:txBody>
                    <a:bodyPr/>
                    <a:lstStyle/>
                    <a:p>
                      <a:r>
                        <a:rPr lang="en-ZA" sz="2400" dirty="0" smtClean="0"/>
                        <a:t>Bangladesh</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marL="342900" indent="-342900" algn="ctr">
                        <a:buFont typeface="Wingdings" pitchFamily="2" charset="2"/>
                        <a:buChar char="ü"/>
                      </a:pPr>
                      <a:r>
                        <a:rPr lang="en-ZA" sz="2400" b="1" dirty="0" smtClean="0"/>
                        <a:t> </a:t>
                      </a:r>
                      <a:endParaRPr lang="en-ZA" sz="2400" b="1" dirty="0"/>
                    </a:p>
                  </a:txBody>
                  <a:tcPr marL="99060" marR="99060"/>
                </a:tc>
                <a:tc>
                  <a:txBody>
                    <a:bodyPr/>
                    <a:lstStyle/>
                    <a:p>
                      <a:pPr algn="ctr"/>
                      <a:r>
                        <a:rPr lang="en-ZA" sz="2400" dirty="0" smtClean="0"/>
                        <a:t>4.0%</a:t>
                      </a:r>
                      <a:endParaRPr lang="en-ZA" sz="2400" dirty="0"/>
                    </a:p>
                  </a:txBody>
                  <a:tcPr marL="99060" marR="99060"/>
                </a:tc>
              </a:tr>
              <a:tr h="480623">
                <a:tc>
                  <a:txBody>
                    <a:bodyPr/>
                    <a:lstStyle/>
                    <a:p>
                      <a:r>
                        <a:rPr lang="en-ZA" sz="2400" dirty="0" smtClean="0"/>
                        <a:t>Nepal</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algn="ctr"/>
                      <a:r>
                        <a:rPr lang="en-ZA" sz="2400" dirty="0" smtClean="0"/>
                        <a:t>3.6%</a:t>
                      </a:r>
                      <a:endParaRPr lang="en-ZA" sz="2400" dirty="0"/>
                    </a:p>
                  </a:txBody>
                  <a:tcPr marL="99060" marR="99060"/>
                </a:tc>
              </a:tr>
              <a:tr h="480623">
                <a:tc>
                  <a:txBody>
                    <a:bodyPr/>
                    <a:lstStyle/>
                    <a:p>
                      <a:r>
                        <a:rPr lang="en-ZA" sz="2400" dirty="0" smtClean="0"/>
                        <a:t>Malawi</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algn="ctr"/>
                      <a:r>
                        <a:rPr lang="en-ZA" sz="1600" dirty="0" smtClean="0"/>
                        <a:t>Progressing</a:t>
                      </a:r>
                      <a:endParaRPr lang="en-ZA" sz="1600" dirty="0"/>
                    </a:p>
                  </a:txBody>
                  <a:tcPr marL="99060" marR="99060"/>
                </a:tc>
                <a:tc>
                  <a:txBody>
                    <a:bodyPr/>
                    <a:lstStyle/>
                    <a:p>
                      <a:pPr algn="ctr"/>
                      <a:r>
                        <a:rPr lang="en-ZA" sz="2400" dirty="0" smtClean="0"/>
                        <a:t>3.5%</a:t>
                      </a:r>
                      <a:endParaRPr lang="en-ZA" sz="2400" dirty="0"/>
                    </a:p>
                  </a:txBody>
                  <a:tcPr marL="99060" marR="99060"/>
                </a:tc>
              </a:tr>
            </a:tbl>
          </a:graphicData>
        </a:graphic>
      </p:graphicFrame>
      <p:sp>
        <p:nvSpPr>
          <p:cNvPr id="4" name="Rectangle 2"/>
          <p:cNvSpPr txBox="1">
            <a:spLocks noChangeArrowheads="1"/>
          </p:cNvSpPr>
          <p:nvPr/>
        </p:nvSpPr>
        <p:spPr>
          <a:xfrm>
            <a:off x="-13561" y="-27384"/>
            <a:ext cx="9180512" cy="1195408"/>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2800" b="1" dirty="0" smtClean="0">
                <a:solidFill>
                  <a:srgbClr val="FFFFFF"/>
                </a:solidFill>
              </a:rPr>
              <a:t>We have proof of change at scale</a:t>
            </a:r>
          </a:p>
          <a:p>
            <a:pPr algn="r"/>
            <a:r>
              <a:rPr lang="en-ZA" sz="2400" b="1" dirty="0" smtClean="0">
                <a:solidFill>
                  <a:srgbClr val="FFFFFF"/>
                </a:solidFill>
              </a:rPr>
              <a:t>Some countries are “bending the curve” </a:t>
            </a:r>
          </a:p>
          <a:p>
            <a:pPr algn="r"/>
            <a:r>
              <a:rPr lang="en-ZA" sz="2400" b="1" dirty="0" smtClean="0">
                <a:solidFill>
                  <a:srgbClr val="FFFFFF"/>
                </a:solidFill>
              </a:rPr>
              <a:t>for newborn survival despite low income</a:t>
            </a:r>
          </a:p>
        </p:txBody>
      </p:sp>
      <p:pic>
        <p:nvPicPr>
          <p:cNvPr id="6" name="Picture 3" descr="C:\Users\mkinney\Desktop\telling the story\Telling The Story\HPP country graphics\Bangladesh fla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1817" y="4759857"/>
            <a:ext cx="548640" cy="329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856" y="5711413"/>
            <a:ext cx="548640" cy="365148"/>
          </a:xfrm>
          <a:prstGeom prst="rect">
            <a:avLst/>
          </a:prstGeom>
        </p:spPr>
      </p:pic>
      <p:pic>
        <p:nvPicPr>
          <p:cNvPr id="9" name="Picture 2" descr="C:\Users\mkinney\Desktop\telling the story\Telling The Story\HPP country graphics\Nepal fla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3653" y="5182196"/>
            <a:ext cx="287542" cy="351511"/>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0864" y="6533022"/>
            <a:ext cx="7303955" cy="253916"/>
          </a:xfrm>
          <a:prstGeom prst="rect">
            <a:avLst/>
          </a:prstGeom>
          <a:noFill/>
        </p:spPr>
        <p:txBody>
          <a:bodyPr wrap="square" rtlCol="0">
            <a:spAutoFit/>
          </a:bodyPr>
          <a:lstStyle/>
          <a:p>
            <a:r>
              <a:rPr lang="en-ZA" sz="1050" dirty="0">
                <a:solidFill>
                  <a:srgbClr val="000000"/>
                </a:solidFill>
              </a:rPr>
              <a:t>Source: </a:t>
            </a:r>
            <a:r>
              <a:rPr lang="en-US" sz="1050" dirty="0">
                <a:solidFill>
                  <a:srgbClr val="000000"/>
                </a:solidFill>
              </a:rPr>
              <a:t>Newborn survival decade of change analysis: Health Policy and Planning. 27(Suppl. 3) papers 3 to 7</a:t>
            </a:r>
            <a:endParaRPr lang="en-ZA" sz="1050" dirty="0">
              <a:solidFill>
                <a:srgbClr val="000000"/>
              </a:solidFill>
            </a:endParaRPr>
          </a:p>
        </p:txBody>
      </p:sp>
      <p:sp>
        <p:nvSpPr>
          <p:cNvPr id="13" name="Oval 12"/>
          <p:cNvSpPr/>
          <p:nvPr/>
        </p:nvSpPr>
        <p:spPr bwMode="auto">
          <a:xfrm rot="19712705">
            <a:off x="-18604" y="181123"/>
            <a:ext cx="1463129" cy="650389"/>
          </a:xfrm>
          <a:prstGeom prst="ellipse">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dirty="0" smtClean="0">
                <a:solidFill>
                  <a:srgbClr val="FFFFFF"/>
                </a:solidFill>
                <a:latin typeface="Arial" pitchFamily="34" charset="0"/>
                <a:cs typeface="Arial" pitchFamily="34" charset="0"/>
              </a:rPr>
              <a:t>CHANGE 3</a:t>
            </a:r>
            <a:endParaRPr lang="en-GB" b="1" dirty="0" smtClean="0">
              <a:solidFill>
                <a:srgbClr val="FFFFFF"/>
              </a:solidFill>
              <a:latin typeface="Arial" pitchFamily="34" charset="0"/>
              <a:cs typeface="Arial" pitchFamily="34" charset="0"/>
            </a:endParaRPr>
          </a:p>
        </p:txBody>
      </p:sp>
      <p:sp>
        <p:nvSpPr>
          <p:cNvPr id="15" name="Oval 14"/>
          <p:cNvSpPr/>
          <p:nvPr/>
        </p:nvSpPr>
        <p:spPr bwMode="auto">
          <a:xfrm>
            <a:off x="228605" y="1205148"/>
            <a:ext cx="8863996" cy="2247900"/>
          </a:xfrm>
          <a:prstGeom prst="ellipse">
            <a:avLst/>
          </a:prstGeom>
          <a:solidFill>
            <a:srgbClr val="C9E7A7"/>
          </a:solid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dirty="0" smtClean="0">
                <a:solidFill>
                  <a:srgbClr val="000000"/>
                </a:solidFill>
                <a:latin typeface="Arial" pitchFamily="34" charset="0"/>
                <a:cs typeface="Arial" pitchFamily="34" charset="0"/>
              </a:rPr>
              <a:t>Over the </a:t>
            </a:r>
            <a:r>
              <a:rPr lang="en-US" sz="2000" b="1" dirty="0">
                <a:solidFill>
                  <a:srgbClr val="000000"/>
                </a:solidFill>
                <a:latin typeface="Arial" pitchFamily="34" charset="0"/>
                <a:cs typeface="Arial" pitchFamily="34" charset="0"/>
              </a:rPr>
              <a:t>last decade </a:t>
            </a:r>
            <a:endParaRPr lang="en-US" sz="2000" b="1" dirty="0" smtClean="0">
              <a:solidFill>
                <a:srgbClr val="000000"/>
              </a:solidFill>
              <a:latin typeface="Arial" pitchFamily="34" charset="0"/>
              <a:cs typeface="Arial" pitchFamily="34" charset="0"/>
            </a:endParaRPr>
          </a:p>
          <a:p>
            <a:pPr algn="ctr"/>
            <a:r>
              <a:rPr lang="en-US" sz="2000" b="1" dirty="0" smtClean="0">
                <a:solidFill>
                  <a:srgbClr val="000000"/>
                </a:solidFill>
                <a:latin typeface="Arial" pitchFamily="34" charset="0"/>
                <a:cs typeface="Arial" pitchFamily="34" charset="0"/>
              </a:rPr>
              <a:t>77 countries reduced </a:t>
            </a:r>
            <a:r>
              <a:rPr lang="en-US" sz="2000" b="1" dirty="0" err="1" smtClean="0">
                <a:solidFill>
                  <a:srgbClr val="000000"/>
                </a:solidFill>
                <a:latin typeface="Arial" pitchFamily="34" charset="0"/>
                <a:cs typeface="Arial" pitchFamily="34" charset="0"/>
              </a:rPr>
              <a:t>NMR</a:t>
            </a:r>
            <a:r>
              <a:rPr lang="en-US" sz="2000" b="1" dirty="0" smtClean="0">
                <a:solidFill>
                  <a:srgbClr val="000000"/>
                </a:solidFill>
                <a:latin typeface="Arial" pitchFamily="34" charset="0"/>
                <a:cs typeface="Arial" pitchFamily="34" charset="0"/>
              </a:rPr>
              <a:t> by &gt;25%</a:t>
            </a:r>
          </a:p>
          <a:p>
            <a:pPr algn="ctr"/>
            <a:r>
              <a:rPr lang="en-US" sz="2000" b="1" dirty="0">
                <a:solidFill>
                  <a:srgbClr val="000000"/>
                </a:solidFill>
                <a:latin typeface="Arial" pitchFamily="34" charset="0"/>
                <a:cs typeface="Arial" pitchFamily="34" charset="0"/>
              </a:rPr>
              <a:t>i</a:t>
            </a:r>
            <a:r>
              <a:rPr lang="en-US" sz="2000" b="1" dirty="0" smtClean="0">
                <a:solidFill>
                  <a:srgbClr val="000000"/>
                </a:solidFill>
                <a:latin typeface="Arial" pitchFamily="34" charset="0"/>
                <a:cs typeface="Arial" pitchFamily="34" charset="0"/>
              </a:rPr>
              <a:t>ncluding  at least 13 low income countries </a:t>
            </a:r>
          </a:p>
          <a:p>
            <a:pPr algn="ctr"/>
            <a:endParaRPr lang="en-US" sz="2000" b="1" dirty="0" smtClean="0">
              <a:solidFill>
                <a:srgbClr val="000000"/>
              </a:solidFill>
              <a:latin typeface="Arial" pitchFamily="34" charset="0"/>
              <a:cs typeface="Arial" pitchFamily="34" charset="0"/>
            </a:endParaRPr>
          </a:p>
          <a:p>
            <a:pPr algn="ctr"/>
            <a:r>
              <a:rPr lang="en-US" b="1" dirty="0" smtClean="0">
                <a:solidFill>
                  <a:srgbClr val="000000"/>
                </a:solidFill>
                <a:latin typeface="Arial" pitchFamily="34" charset="0"/>
                <a:cs typeface="Arial" pitchFamily="34" charset="0"/>
              </a:rPr>
              <a:t>Bangladesh, Bolivia, Eritrea, Guatemala, Indonesia, Nepal, Madagascar, Malawi, Morocco, Senegal, Rwanda, Tanzania, Vietnam</a:t>
            </a:r>
            <a:endParaRPr lang="en-GB" b="1" dirty="0" smtClean="0">
              <a:solidFill>
                <a:srgbClr val="000000"/>
              </a:solidFill>
              <a:latin typeface="Arial" pitchFamily="34" charset="0"/>
              <a:cs typeface="Arial" pitchFamily="34" charset="0"/>
            </a:endParaRPr>
          </a:p>
        </p:txBody>
      </p:sp>
      <p:cxnSp>
        <p:nvCxnSpPr>
          <p:cNvPr id="16" name="Straight Arrow Connector 15"/>
          <p:cNvCxnSpPr/>
          <p:nvPr/>
        </p:nvCxnSpPr>
        <p:spPr bwMode="auto">
          <a:xfrm flipH="1">
            <a:off x="4628974" y="3423277"/>
            <a:ext cx="17855" cy="351149"/>
          </a:xfrm>
          <a:prstGeom prst="straightConnector1">
            <a:avLst/>
          </a:prstGeom>
          <a:solidFill>
            <a:schemeClr val="accent1"/>
          </a:solidFill>
          <a:ln w="9525" cap="flat" cmpd="sng" algn="ctr">
            <a:solidFill>
              <a:srgbClr val="92D050"/>
            </a:solidFill>
            <a:prstDash val="solid"/>
            <a:round/>
            <a:headEnd type="none" w="med" len="med"/>
            <a:tailEnd type="arrow"/>
          </a:ln>
          <a:effectLst/>
        </p:spPr>
      </p:cxnSp>
      <p:pic>
        <p:nvPicPr>
          <p:cNvPr id="2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18" y="6431712"/>
            <a:ext cx="326973" cy="426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12" descr="National flag of Rwanda -larger printer versi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46418" y="4193754"/>
            <a:ext cx="548640" cy="342750"/>
          </a:xfrm>
          <a:prstGeom prst="rect">
            <a:avLst/>
          </a:prstGeom>
          <a:noFill/>
          <a:ln w="9525">
            <a:noFill/>
            <a:miter lim="800000"/>
            <a:headEnd/>
            <a:tailEnd/>
          </a:ln>
        </p:spPr>
      </p:pic>
    </p:spTree>
    <p:extLst>
      <p:ext uri="{BB962C8B-B14F-4D97-AF65-F5344CB8AC3E}">
        <p14:creationId xmlns:p14="http://schemas.microsoft.com/office/powerpoint/2010/main" val="178298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48142" y="1596065"/>
            <a:ext cx="8783503" cy="784527"/>
          </a:xfrm>
          <a:prstGeom prst="rect">
            <a:avLst/>
          </a:prstGeom>
          <a:solidFill>
            <a:schemeClr val="accent3">
              <a:lumMod val="20000"/>
              <a:lumOff val="80000"/>
            </a:schemeClr>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smtClean="0">
              <a:solidFill>
                <a:schemeClr val="tx1"/>
              </a:solidFill>
              <a:effectLst/>
              <a:latin typeface="+mn-lt"/>
              <a:cs typeface="+mn-cs"/>
            </a:endParaRPr>
          </a:p>
        </p:txBody>
      </p:sp>
      <p:graphicFrame>
        <p:nvGraphicFramePr>
          <p:cNvPr id="62" name="Object 61" hidden="1"/>
          <p:cNvGraphicFramePr>
            <a:graphicFrameLocks noChangeAspect="1"/>
          </p:cNvGraphicFramePr>
          <p:nvPr>
            <p:custDataLst>
              <p:tags r:id="rId2"/>
            </p:custDataLst>
          </p:nvPr>
        </p:nvGraphicFramePr>
        <p:xfrm>
          <a:off x="0" y="163826"/>
          <a:ext cx="151165" cy="151165"/>
        </p:xfrm>
        <a:graphic>
          <a:graphicData uri="http://schemas.openxmlformats.org/presentationml/2006/ole">
            <mc:AlternateContent xmlns:mc="http://schemas.openxmlformats.org/markup-compatibility/2006">
              <mc:Choice xmlns:v="urn:schemas-microsoft-com:vml" Requires="v">
                <p:oleObj spid="_x0000_s21518" name="think-cell Slide" r:id="rId6" imgW="360" imgH="360" progId="">
                  <p:embed/>
                </p:oleObj>
              </mc:Choice>
              <mc:Fallback>
                <p:oleObj name="think-cell Slide" r:id="rId6" imgW="360" imgH="36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3826"/>
                        <a:ext cx="151165" cy="1511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itle 1"/>
          <p:cNvSpPr>
            <a:spLocks noGrp="1"/>
          </p:cNvSpPr>
          <p:nvPr>
            <p:ph type="title"/>
            <p:custDataLst>
              <p:tags r:id="rId3"/>
            </p:custDataLst>
          </p:nvPr>
        </p:nvSpPr>
        <p:spPr>
          <a:xfrm>
            <a:off x="245772" y="209204"/>
            <a:ext cx="8274050" cy="527211"/>
          </a:xfrm>
        </p:spPr>
        <p:txBody>
          <a:bodyPr>
            <a:normAutofit fontScale="90000"/>
          </a:bodyPr>
          <a:lstStyle/>
          <a:p>
            <a:r>
              <a:rPr lang="en-US" sz="3200" dirty="0" smtClean="0">
                <a:solidFill>
                  <a:schemeClr val="accent1">
                    <a:lumMod val="75000"/>
                  </a:schemeClr>
                </a:solidFill>
              </a:rPr>
              <a:t>Outline</a:t>
            </a:r>
            <a:endParaRPr lang="en-US" sz="3200" dirty="0">
              <a:solidFill>
                <a:schemeClr val="accent1">
                  <a:lumMod val="75000"/>
                </a:schemeClr>
              </a:solidFill>
            </a:endParaRPr>
          </a:p>
        </p:txBody>
      </p:sp>
      <p:sp>
        <p:nvSpPr>
          <p:cNvPr id="8" name="Oval 7"/>
          <p:cNvSpPr/>
          <p:nvPr/>
        </p:nvSpPr>
        <p:spPr bwMode="auto">
          <a:xfrm>
            <a:off x="245772" y="170520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2</a:t>
            </a:r>
            <a:endParaRPr lang="en-US" b="1" dirty="0">
              <a:solidFill>
                <a:srgbClr val="FFFFFF"/>
              </a:solidFill>
            </a:endParaRPr>
          </a:p>
        </p:txBody>
      </p:sp>
      <p:pic>
        <p:nvPicPr>
          <p:cNvPr id="11" name="Picture 2" descr="Shahnaz Gul,LHW, visits 6-day-old Naveed and mother in Muzzafargarh District, Pakistan. SC have trained a number of LHWs to be able to identify, screen and refer children in the community to Outpatient Therapeutic Programme sites.">
            <a:hlinkClick r:id="rId8"/>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artisticPaintBrush/>
                    </a14:imgEffect>
                  </a14:imgLayer>
                </a14:imgProps>
              </a:ext>
              <a:ext uri="{28A0092B-C50C-407E-A947-70E740481C1C}">
                <a14:useLocalDpi xmlns:a14="http://schemas.microsoft.com/office/drawing/2010/main"/>
              </a:ext>
            </a:extLst>
          </a:blip>
          <a:srcRect t="31092" b="-18161"/>
          <a:stretch/>
        </p:blipFill>
        <p:spPr bwMode="auto">
          <a:xfrm flipH="1">
            <a:off x="4367047" y="6298664"/>
            <a:ext cx="1063077" cy="651851"/>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4" name="AutoShape 134" descr="data:image/jpeg;base64,/9j/4AAQSkZJRgABAQAAAQABAAD/2wCEAAkGBhMSERITEhQUEhQUGBQVFxgXFRUVFRcWFBQVFBgbFhcYGyYeHhojHRcVHy8gIycpLCwsFx40NTAqNSYrLCkBCQoKDgwOGg8PGSklHiUvLCwxLSwsKTUpLDAtLCkpKSwsKSwpLCwpLCksLCwsLCwsKSksKSwpKS4pKSksLCksKf/AABEIAHgAYAMBIgACEQEDEQH/xAAbAAABBQEBAAAAAAAAAAAAAAAFAAIDBAYBB//EADcQAAEDAgQEAwcCBQUAAAAAAAEAAhEDIQQFEjFBUWFxBiKBEzJCkaGx0cHwI1KC4fEUFTNicv/EABoBAAIDAQEAAAAAAAAAAAAAAAIFAQMEAAb/xAAkEQACAwACAgIBBQAAAAAAAAAAAQIDEQQhEjEiQVEFE2Fxof/aAAwDAQACEQMRAD8ALwnFqdpTmhMRWRhPASLUEzfO4llM32Lh9h+UE7FBay6qqVsvGJczHO2U/L7z+Q4dzw7IS7xBWOwY0difrKHUKJJkq42glFnMm308Q9p/T6or5LWTM8QVRuGEdiPsURwecsfY+Q9dj2P5QmphrKnUpwur5difb0i3gVNdLDYuuntWdy7OtENfdnPi38haNpBgi4Oya1WKxahDdTKmWM6W3ScnwoyrSglDJXQxcYpHtUFiQLzvF+zpOPE+Udz/AGWSw7ZKL+L8T/EpN6F3qTH6IXh5cbJRzJuVmfg9BwKlGvy+2FaVAQugQm0KRi6k0pdIaxHinKp43DSLK6wdQFXxFJw2uiiwJAhwiy0fhqvqplh+A27G/wB5QDEHcRdEPC7/AOKRza4fK/5TDiTangs59alVpqIXNKkaF3QnB5zBrVI5MCfqsel0LLY99GL8XsPt2k+7oAB4SCZE87i3VBaeDqPEavZjfcSZ9bdlLUbrax03LnR/MOMyI/YVnF5SSQ5uogwbHn0SSVinJyPSxplXFQ9gethsRTMtqOIHOyvYHM3x5t99wAQmDKy1rg0FskGSYjt06IllWUthrrOMEARb3pk9yVXNxaLKlJSxAzHZlUd5Wu09ZFwmYXBPd/yVn+jiBH9SIZrkvuhpveBsdzx5qozKQXEuY8EiPKfLYRz3UxcUumDOEm+0LU9sBxkNjzdOGqPlKL+H8S1tcFxDQGuN7b2EfNUP9pDGC0mdyfup8C2mWPBd5os3gQZF/qijaoPyQMqZWrwbw3AdO235U1NqHZCD/p6XRsegJA+iIsKdxl5LTzllfhNx/BEbJ9M3SqBR7bqWVp4zF55hBRrWHxGOUGXfqrOJxtIUwQb8RyS8bTLTwhvDff7T9Vl6LC4kuuBcDrwn8JFbV82j1NNzcIyfvAhgsQXuL3N1MvDeJ6gIjg/EoFjSczlIvHYIVlucUydJMOkgNAJdymI2Rao6md9Qj0+nNVSivtF8JN9pktfNRUfBoug+6RsOpkyFQpYo0qml92k2PNXy5gYLOMT8MlAcwzVrzoHnvFgbHrIsVygn0jnY4+zR5liKehul0yLjkVQy+nqjS28kTzJ90fdBqoIMcFqfCmEeXMdpOgOmfhsIPqLW6qyFW9FU7vFOX8M1VGiGtDR8IA+VlKGrpakE/Sw8pKTb1kQHBRVFYCY6kuIYOzfCGrQqMG5Et/8ATbhefYappN16myl+/wB/uywHjDBCliCWiA8B5H/YkgkdzwWLlw35DPgWtNwf9jMLTaDMdjxE7wUepeKWUxpFSoJ3mTP06lAcE6QFZfh28xKVS9juD6zoL4nPxWaYqvLu7gIMDpyCA4imLHkSfU8VZbQAHVUsW+ApiuyJvrCtVcC6f3C9F8O0NGGpDmNR/quvMqZLjYSvUclBFFjDuxoafQf3TLixxsU82WxRdhMcFNAhMIW4UsjDF17UypiGt3+SqVsyJsLfVEotkqDZadVA3MLGeNXa6jD8Okt9WmY+s+iOVHyquJwDatMsPOQdyCNj6cuKG2ryg19mzjr9uakYB2JdTUf+8uV7MsM6m4seIcL9HDm3p9eaH+wBNwPmk/jjyS7Gz33F9E9POncVKcQ6qQBN9uZ7BXst8L1HwXD2beo83oOHqtZleS06IkC53cbuPry7LXVxXLvMX+mey/Ot0p5JkWgBzxBGzd4PNx59EaNQtLXAxpJ7EQZn7+i6HyYb/hUMfV1N0NO9vTimkK1BYjBObm9YWwWcy0FwseI/UIk0hwkQR0QOjSgDopm1C11jH75IJRKnWn6K7nJkBTaUhSCMtIg8IR4mz04Oh7RrNZLg0TZokTLov0Rqq2Ag3jRg/wBE4EanVRpptF3FwcDIHIDzTyCCb6DRlKHiQ1gHVi14FyCBpuPhFiD27GVZ8L5rSGJDHsa01LU3RdruRkndVsJkYDB7c6GsmbBo1ENMExcidhfqFQrZa52mpRAIpnVHF2h0yL7W/wArMk/JB7iw9Mq4oNt7x5flcph797BTYPDscxtRl2vaHg9CJupagIs3c8f5Rz7pgms6M+HZAGltv5j+nfmq7MOHOL4jYN9FN7GAGjj844/5VpjOCHThjWxx/KjruU9QjZQGgoOE1tlxrSEklAQx4kEHihz8I1jvamSSC0kmYZ05CRJjdJJcEjHtpHFVn1HS5knQwnyxqO44N58ST3grgsBqqeSRAFrRcceGy6kqqfbYDb3DV5W6pQp1KbRqBgC1ocTM8okn1KssZ8+PqkkrcSZPs6xvH5J6SS4gbHFM3XElJB//2Q=="/>
          <p:cNvSpPr>
            <a:spLocks noChangeAspect="1" noChangeArrowheads="1"/>
          </p:cNvSpPr>
          <p:nvPr/>
        </p:nvSpPr>
        <p:spPr bwMode="auto">
          <a:xfrm>
            <a:off x="148142" y="26265"/>
            <a:ext cx="290238" cy="290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71" tIns="43536" rIns="87071" bIns="43536" numCol="1" anchor="t" anchorCtr="0" compatLnSpc="1">
            <a:prstTxWarp prst="textNoShape">
              <a:avLst/>
            </a:prstTxWarp>
          </a:bodyPr>
          <a:lstStyle/>
          <a:p>
            <a:pPr algn="ctr" defTabSz="870692" fontAlgn="base"/>
            <a:endParaRPr lang="en-GB" sz="1333">
              <a:solidFill>
                <a:srgbClr val="1D0B2B"/>
              </a:solidFill>
            </a:endParaRPr>
          </a:p>
        </p:txBody>
      </p:sp>
      <p:sp>
        <p:nvSpPr>
          <p:cNvPr id="7" name="Oval 6"/>
          <p:cNvSpPr/>
          <p:nvPr/>
        </p:nvSpPr>
        <p:spPr bwMode="auto">
          <a:xfrm>
            <a:off x="245772" y="95598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1</a:t>
            </a:r>
            <a:endParaRPr lang="en-US" b="1" dirty="0">
              <a:solidFill>
                <a:srgbClr val="FFFFFF"/>
              </a:solidFill>
            </a:endParaRPr>
          </a:p>
        </p:txBody>
      </p:sp>
      <p:sp>
        <p:nvSpPr>
          <p:cNvPr id="10" name="Oval 9"/>
          <p:cNvSpPr/>
          <p:nvPr/>
        </p:nvSpPr>
        <p:spPr bwMode="auto">
          <a:xfrm>
            <a:off x="245772" y="384736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4</a:t>
            </a:r>
          </a:p>
        </p:txBody>
      </p:sp>
      <p:sp>
        <p:nvSpPr>
          <p:cNvPr id="12" name="Oval 11"/>
          <p:cNvSpPr/>
          <p:nvPr/>
        </p:nvSpPr>
        <p:spPr bwMode="auto">
          <a:xfrm>
            <a:off x="278360" y="2857890"/>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smtClean="0">
                <a:solidFill>
                  <a:srgbClr val="FFFFFF"/>
                </a:solidFill>
              </a:rPr>
              <a:t>3</a:t>
            </a:r>
            <a:endParaRPr lang="en-US" b="1" dirty="0">
              <a:solidFill>
                <a:srgbClr val="FFFFFF"/>
              </a:solidFill>
            </a:endParaRPr>
          </a:p>
        </p:txBody>
      </p:sp>
      <p:sp>
        <p:nvSpPr>
          <p:cNvPr id="13" name="Oval 12"/>
          <p:cNvSpPr/>
          <p:nvPr/>
        </p:nvSpPr>
        <p:spPr bwMode="auto">
          <a:xfrm>
            <a:off x="245772" y="4480206"/>
            <a:ext cx="320040" cy="320040"/>
          </a:xfrm>
          <a:prstGeom prst="ellipse">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87071" tIns="87071" rIns="87071" bIns="87071" numCol="1" rtlCol="0" anchor="ctr" anchorCtr="0" compatLnSpc="1">
            <a:prstTxWarp prst="textNoShape">
              <a:avLst/>
            </a:prstTxWarp>
            <a:noAutofit/>
          </a:bodyPr>
          <a:lstStyle/>
          <a:p>
            <a:pPr algn="ctr" defTabSz="846506" fontAlgn="base"/>
            <a:r>
              <a:rPr lang="en-US" b="1" dirty="0">
                <a:solidFill>
                  <a:srgbClr val="FFFFFF"/>
                </a:solidFill>
              </a:rPr>
              <a:t>5</a:t>
            </a:r>
          </a:p>
        </p:txBody>
      </p:sp>
      <p:pic>
        <p:nvPicPr>
          <p:cNvPr id="16" name="Content Placeholder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7647141" y="121046"/>
            <a:ext cx="1496859" cy="1904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725832" y="910572"/>
            <a:ext cx="8018753" cy="4462760"/>
          </a:xfrm>
          <a:prstGeom prst="rect">
            <a:avLst/>
          </a:prstGeom>
        </p:spPr>
        <p:txBody>
          <a:bodyPr wrap="square" lIns="72000" rIns="72000">
            <a:spAutoFit/>
          </a:bodyPr>
          <a:lstStyle/>
          <a:p>
            <a:pPr indent="-457200" defTabSz="870600">
              <a:buClr>
                <a:srgbClr val="FFFFFF"/>
              </a:buClr>
              <a:defRPr/>
            </a:pPr>
            <a:r>
              <a:rPr lang="en-US" sz="2400" b="1" dirty="0" smtClean="0">
                <a:solidFill>
                  <a:srgbClr val="1D0B2B"/>
                </a:solidFill>
              </a:rPr>
              <a:t>Why are 3 million newborns dying? Can we change?</a:t>
            </a:r>
          </a:p>
          <a:p>
            <a:pPr indent="-457200" defTabSz="870600">
              <a:buClr>
                <a:srgbClr val="FFFFFF"/>
              </a:buClr>
              <a:defRPr/>
            </a:pPr>
            <a:endParaRPr lang="en-US" sz="2400" b="1" dirty="0" smtClean="0">
              <a:solidFill>
                <a:srgbClr val="1D0B2B"/>
              </a:solidFill>
            </a:endParaRPr>
          </a:p>
          <a:p>
            <a:pPr indent="-457200" defTabSz="870600">
              <a:buClr>
                <a:srgbClr val="FFFFFF"/>
              </a:buClr>
              <a:defRPr/>
            </a:pPr>
            <a:r>
              <a:rPr lang="en-US" sz="2400" dirty="0" smtClean="0">
                <a:solidFill>
                  <a:srgbClr val="1D0B2B"/>
                </a:solidFill>
              </a:rPr>
              <a:t>Where do we want to be in 2035?</a:t>
            </a:r>
          </a:p>
          <a:p>
            <a:pPr marL="0" lvl="1" defTabSz="870600">
              <a:defRPr/>
            </a:pPr>
            <a:r>
              <a:rPr lang="en-US" sz="2000" i="1" dirty="0" smtClean="0">
                <a:solidFill>
                  <a:srgbClr val="1D0B2B"/>
                </a:solidFill>
              </a:rPr>
              <a:t>[Target setting and other analyses discussion]</a:t>
            </a:r>
          </a:p>
          <a:p>
            <a:pPr marL="0" lvl="1" defTabSz="870600">
              <a:defRPr/>
            </a:pPr>
            <a:endParaRPr lang="en-US" sz="2400" dirty="0" smtClean="0">
              <a:solidFill>
                <a:srgbClr val="1D0B2B"/>
              </a:solidFill>
            </a:endParaRPr>
          </a:p>
          <a:p>
            <a:pPr indent="-457200" defTabSz="870600">
              <a:buClr>
                <a:srgbClr val="FFFFFF"/>
              </a:buClr>
              <a:defRPr/>
            </a:pPr>
            <a:r>
              <a:rPr lang="en-US" sz="2400" dirty="0" smtClean="0">
                <a:solidFill>
                  <a:srgbClr val="1D0B2B"/>
                </a:solidFill>
              </a:rPr>
              <a:t>How can we change outcomes for Every Newborn in every country? </a:t>
            </a:r>
            <a:r>
              <a:rPr lang="en-US" sz="2000" i="1" dirty="0" smtClean="0">
                <a:solidFill>
                  <a:srgbClr val="1D0B2B"/>
                </a:solidFill>
              </a:rPr>
              <a:t>[Priority actions discussion]</a:t>
            </a:r>
            <a:endParaRPr lang="en-US" sz="2400" i="1" dirty="0" smtClean="0">
              <a:solidFill>
                <a:srgbClr val="1D0B2B"/>
              </a:solidFill>
            </a:endParaRPr>
          </a:p>
          <a:p>
            <a:pPr marL="0" lvl="1" defTabSz="870600">
              <a:defRPr/>
            </a:pPr>
            <a:endParaRPr lang="en-US" sz="2400" dirty="0" smtClean="0">
              <a:solidFill>
                <a:srgbClr val="1D0B2B"/>
              </a:solidFill>
            </a:endParaRPr>
          </a:p>
          <a:p>
            <a:pPr indent="-265113"/>
            <a:r>
              <a:rPr lang="en-US" sz="2400" dirty="0" smtClean="0">
                <a:solidFill>
                  <a:srgbClr val="1D0B2B"/>
                </a:solidFill>
              </a:rPr>
              <a:t>What is the </a:t>
            </a:r>
            <a:r>
              <a:rPr lang="en-US" sz="2400" i="1" dirty="0" smtClean="0">
                <a:solidFill>
                  <a:srgbClr val="1D0B2B"/>
                </a:solidFill>
              </a:rPr>
              <a:t>Every Newborn </a:t>
            </a:r>
            <a:r>
              <a:rPr lang="en-US" sz="2400" dirty="0" smtClean="0">
                <a:solidFill>
                  <a:srgbClr val="1D0B2B"/>
                </a:solidFill>
              </a:rPr>
              <a:t>Action Plan?</a:t>
            </a:r>
          </a:p>
          <a:p>
            <a:pPr indent="-265113"/>
            <a:endParaRPr lang="en-US" sz="2400" dirty="0" smtClean="0"/>
          </a:p>
          <a:p>
            <a:pPr indent="-265113"/>
            <a:r>
              <a:rPr lang="en-US" sz="2400" dirty="0" smtClean="0"/>
              <a:t>What is the process for building a Movement and a Plan? </a:t>
            </a:r>
          </a:p>
          <a:p>
            <a:pPr indent="-265113"/>
            <a:r>
              <a:rPr lang="en-US" sz="2400" dirty="0" smtClean="0"/>
              <a:t>Who needs to be involved? </a:t>
            </a:r>
            <a:r>
              <a:rPr lang="en-US" sz="2000" dirty="0" smtClean="0"/>
              <a:t>[</a:t>
            </a:r>
            <a:r>
              <a:rPr lang="en-US" sz="2000" i="1" dirty="0" smtClean="0">
                <a:solidFill>
                  <a:srgbClr val="1D0B2B"/>
                </a:solidFill>
              </a:rPr>
              <a:t>Discussion]</a:t>
            </a:r>
            <a:endParaRPr lang="en-US" sz="2400" dirty="0" smtClean="0"/>
          </a:p>
        </p:txBody>
      </p:sp>
    </p:spTree>
    <p:extLst>
      <p:ext uri="{BB962C8B-B14F-4D97-AF65-F5344CB8AC3E}">
        <p14:creationId xmlns:p14="http://schemas.microsoft.com/office/powerpoint/2010/main" val="933867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 name="Chart 52"/>
          <p:cNvGraphicFramePr>
            <a:graphicFrameLocks/>
          </p:cNvGraphicFramePr>
          <p:nvPr>
            <p:extLst>
              <p:ext uri="{D42A27DB-BD31-4B8C-83A1-F6EECF244321}">
                <p14:modId xmlns:p14="http://schemas.microsoft.com/office/powerpoint/2010/main" val="998711638"/>
              </p:ext>
            </p:extLst>
          </p:nvPr>
        </p:nvGraphicFramePr>
        <p:xfrm>
          <a:off x="200893" y="1199416"/>
          <a:ext cx="8698635" cy="5010345"/>
        </p:xfrm>
        <a:graphic>
          <a:graphicData uri="http://schemas.openxmlformats.org/drawingml/2006/chart">
            <c:chart xmlns:c="http://schemas.openxmlformats.org/drawingml/2006/chart" xmlns:r="http://schemas.openxmlformats.org/officeDocument/2006/relationships" r:id="rId12"/>
          </a:graphicData>
        </a:graphic>
      </p:graphicFrame>
      <p:sp>
        <p:nvSpPr>
          <p:cNvPr id="9" name="Isosceles Triangle 8"/>
          <p:cNvSpPr/>
          <p:nvPr/>
        </p:nvSpPr>
        <p:spPr bwMode="gray">
          <a:xfrm rot="10800000">
            <a:off x="4715436" y="2208741"/>
            <a:ext cx="178203" cy="1268276"/>
          </a:xfrm>
          <a:prstGeom prst="triangle">
            <a:avLst/>
          </a:prstGeom>
          <a:solidFill>
            <a:schemeClr val="bg1">
              <a:lumMod val="75000"/>
            </a:schemeClr>
          </a:solidFill>
          <a:ln w="9525">
            <a:noFill/>
            <a:miter lim="800000"/>
            <a:headEnd/>
            <a:tailEnd/>
          </a:ln>
          <a:effectLst/>
          <a:extLst/>
        </p:spPr>
        <p:txBody>
          <a:bodyPr lIns="73152" rIns="73152" anchor="ctr"/>
          <a:lstStyle/>
          <a:p>
            <a:pPr marL="342900" indent="-342900" defTabSz="912813" eaLnBrk="0" fontAlgn="base" hangingPunct="0">
              <a:spcBef>
                <a:spcPct val="0"/>
              </a:spcBef>
              <a:spcAft>
                <a:spcPct val="0"/>
              </a:spcAft>
              <a:buClr>
                <a:srgbClr val="608335"/>
              </a:buClr>
              <a:defRPr/>
            </a:pPr>
            <a:endParaRPr lang="en-US" sz="1600" b="1">
              <a:solidFill>
                <a:srgbClr val="000000"/>
              </a:solidFill>
              <a:cs typeface="Arial" charset="0"/>
            </a:endParaRPr>
          </a:p>
        </p:txBody>
      </p:sp>
      <p:sp>
        <p:nvSpPr>
          <p:cNvPr id="978028" name="Rectangle 15"/>
          <p:cNvSpPr>
            <a:spLocks noChangeArrowheads="1"/>
          </p:cNvSpPr>
          <p:nvPr>
            <p:custDataLst>
              <p:tags r:id="rId1"/>
            </p:custDataLst>
          </p:nvPr>
        </p:nvSpPr>
        <p:spPr bwMode="gray">
          <a:xfrm>
            <a:off x="2460630" y="1268110"/>
            <a:ext cx="3269968" cy="940631"/>
          </a:xfrm>
          <a:prstGeom prst="rect">
            <a:avLst/>
          </a:prstGeom>
          <a:solidFill>
            <a:schemeClr val="bg1"/>
          </a:solidFill>
          <a:ln w="19050">
            <a:solidFill>
              <a:srgbClr val="C00000"/>
            </a:solidFill>
            <a:prstDash val="dash"/>
            <a:miter lim="800000"/>
            <a:headEnd/>
            <a:tailEnd/>
          </a:ln>
        </p:spPr>
        <p:txBody>
          <a:bodyPr lIns="73152" rIns="73152" anchor="ctr"/>
          <a:lstStyle/>
          <a:p>
            <a:pPr defTabSz="912813" eaLnBrk="0" fontAlgn="base" hangingPunct="0">
              <a:spcBef>
                <a:spcPct val="0"/>
              </a:spcBef>
              <a:spcAft>
                <a:spcPct val="0"/>
              </a:spcAft>
              <a:buClr>
                <a:srgbClr val="608335"/>
              </a:buClr>
              <a:defRPr/>
            </a:pPr>
            <a:r>
              <a:rPr lang="en-US" sz="1600" b="1" dirty="0" smtClean="0">
                <a:solidFill>
                  <a:srgbClr val="FF0000"/>
                </a:solidFill>
                <a:cs typeface="Arial" charset="0"/>
              </a:rPr>
              <a:t>U5M current </a:t>
            </a:r>
            <a:r>
              <a:rPr lang="en-US" sz="1600" b="1" dirty="0">
                <a:solidFill>
                  <a:srgbClr val="FF0000"/>
                </a:solidFill>
                <a:cs typeface="Arial" charset="0"/>
              </a:rPr>
              <a:t>trajectory:  ARR 2.5%</a:t>
            </a:r>
          </a:p>
          <a:p>
            <a:pPr marL="171450" indent="-171450" defTabSz="912813" eaLnBrk="0" fontAlgn="base" hangingPunct="0">
              <a:spcBef>
                <a:spcPct val="0"/>
              </a:spcBef>
              <a:spcAft>
                <a:spcPct val="0"/>
              </a:spcAft>
              <a:buClr>
                <a:srgbClr val="608335"/>
              </a:buClr>
              <a:buFont typeface="Arial" pitchFamily="34" charset="0"/>
              <a:buChar char="•"/>
              <a:defRPr/>
            </a:pPr>
            <a:r>
              <a:rPr lang="en-US" sz="1600" dirty="0">
                <a:solidFill>
                  <a:srgbClr val="C00000"/>
                </a:solidFill>
                <a:cs typeface="Arial" charset="0"/>
              </a:rPr>
              <a:t>MDG 4 achieved in 2035</a:t>
            </a:r>
          </a:p>
          <a:p>
            <a:pPr marL="171450" indent="-171450" defTabSz="912813" eaLnBrk="0" fontAlgn="base" hangingPunct="0">
              <a:spcBef>
                <a:spcPct val="0"/>
              </a:spcBef>
              <a:spcAft>
                <a:spcPct val="0"/>
              </a:spcAft>
              <a:buClr>
                <a:srgbClr val="608335"/>
              </a:buClr>
              <a:buFont typeface="Arial" pitchFamily="34" charset="0"/>
              <a:buChar char="•"/>
              <a:defRPr/>
            </a:pPr>
            <a:r>
              <a:rPr lang="en-US" sz="1600" dirty="0">
                <a:solidFill>
                  <a:srgbClr val="C00000"/>
                </a:solidFill>
                <a:cs typeface="Arial" charset="0"/>
              </a:rPr>
              <a:t>4 million deaths annually in 2035</a:t>
            </a:r>
          </a:p>
        </p:txBody>
      </p:sp>
      <p:sp>
        <p:nvSpPr>
          <p:cNvPr id="36" name="Rectangle 15"/>
          <p:cNvSpPr>
            <a:spLocks noChangeArrowheads="1"/>
          </p:cNvSpPr>
          <p:nvPr>
            <p:custDataLst>
              <p:tags r:id="rId2"/>
            </p:custDataLst>
          </p:nvPr>
        </p:nvSpPr>
        <p:spPr bwMode="gray">
          <a:xfrm>
            <a:off x="6084969" y="1875048"/>
            <a:ext cx="2696018" cy="1601970"/>
          </a:xfrm>
          <a:prstGeom prst="rect">
            <a:avLst/>
          </a:prstGeom>
          <a:solidFill>
            <a:schemeClr val="bg1"/>
          </a:solidFill>
          <a:ln w="28575">
            <a:solidFill>
              <a:srgbClr val="0070C0"/>
            </a:solidFill>
            <a:prstDash val="dash"/>
            <a:miter lim="800000"/>
            <a:headEnd/>
            <a:tailEnd/>
          </a:ln>
        </p:spPr>
        <p:txBody>
          <a:bodyPr lIns="73152" rIns="73152" anchor="ctr"/>
          <a:lstStyle/>
          <a:p>
            <a:pPr defTabSz="912813" eaLnBrk="0" fontAlgn="base" hangingPunct="0">
              <a:spcBef>
                <a:spcPct val="0"/>
              </a:spcBef>
              <a:spcAft>
                <a:spcPct val="0"/>
              </a:spcAft>
              <a:buClr>
                <a:srgbClr val="608335"/>
              </a:buClr>
              <a:defRPr/>
            </a:pPr>
            <a:r>
              <a:rPr lang="en-US" b="1" dirty="0" smtClean="0">
                <a:solidFill>
                  <a:srgbClr val="0070C0"/>
                </a:solidFill>
                <a:cs typeface="Arial" charset="0"/>
              </a:rPr>
              <a:t>U5M ARR </a:t>
            </a:r>
            <a:r>
              <a:rPr lang="en-US" b="1" dirty="0">
                <a:solidFill>
                  <a:srgbClr val="0070C0"/>
                </a:solidFill>
                <a:cs typeface="Arial" charset="0"/>
              </a:rPr>
              <a:t>5.2% </a:t>
            </a:r>
            <a:endParaRPr lang="en-US" b="1" dirty="0" smtClean="0">
              <a:solidFill>
                <a:srgbClr val="0070C0"/>
              </a:solidFill>
              <a:cs typeface="Arial" charset="0"/>
            </a:endParaRPr>
          </a:p>
          <a:p>
            <a:pPr marL="171450" indent="-171450" defTabSz="912813" eaLnBrk="0" fontAlgn="base" hangingPunct="0">
              <a:spcBef>
                <a:spcPct val="0"/>
              </a:spcBef>
              <a:spcAft>
                <a:spcPct val="0"/>
              </a:spcAft>
              <a:buClr>
                <a:srgbClr val="608335"/>
              </a:buClr>
              <a:buFont typeface="Arial" pitchFamily="34" charset="0"/>
              <a:buChar char="•"/>
              <a:defRPr/>
            </a:pPr>
            <a:r>
              <a:rPr lang="en-US" b="1" dirty="0" smtClean="0">
                <a:solidFill>
                  <a:srgbClr val="0070C0"/>
                </a:solidFill>
                <a:cs typeface="Arial" charset="0"/>
              </a:rPr>
              <a:t>2 </a:t>
            </a:r>
            <a:r>
              <a:rPr lang="en-US" b="1" dirty="0">
                <a:solidFill>
                  <a:srgbClr val="0070C0"/>
                </a:solidFill>
                <a:cs typeface="Arial" charset="0"/>
              </a:rPr>
              <a:t>million deaths </a:t>
            </a:r>
            <a:r>
              <a:rPr lang="en-US" dirty="0" smtClean="0">
                <a:solidFill>
                  <a:srgbClr val="0070C0"/>
                </a:solidFill>
                <a:cs typeface="Arial" charset="0"/>
              </a:rPr>
              <a:t>by 2035 </a:t>
            </a:r>
            <a:endParaRPr lang="en-US" dirty="0">
              <a:solidFill>
                <a:srgbClr val="0070C0"/>
              </a:solidFill>
              <a:cs typeface="Arial" charset="0"/>
            </a:endParaRPr>
          </a:p>
          <a:p>
            <a:pPr marL="171450" indent="-171450" defTabSz="912813" eaLnBrk="0" fontAlgn="base" hangingPunct="0">
              <a:spcBef>
                <a:spcPct val="0"/>
              </a:spcBef>
              <a:spcAft>
                <a:spcPct val="0"/>
              </a:spcAft>
              <a:buClr>
                <a:srgbClr val="608335"/>
              </a:buClr>
              <a:buFont typeface="Arial" pitchFamily="34" charset="0"/>
              <a:buChar char="•"/>
              <a:defRPr/>
            </a:pPr>
            <a:r>
              <a:rPr lang="en-US" dirty="0" smtClean="0">
                <a:solidFill>
                  <a:srgbClr val="0070C0"/>
                </a:solidFill>
                <a:cs typeface="Arial" charset="0"/>
              </a:rPr>
              <a:t>Every country reaches </a:t>
            </a:r>
            <a:r>
              <a:rPr lang="en-US" b="1" dirty="0" smtClean="0">
                <a:solidFill>
                  <a:srgbClr val="0070C0"/>
                </a:solidFill>
                <a:cs typeface="Arial" charset="0"/>
              </a:rPr>
              <a:t>20/1000  </a:t>
            </a:r>
            <a:r>
              <a:rPr lang="en-US" dirty="0" smtClean="0">
                <a:solidFill>
                  <a:srgbClr val="0070C0"/>
                </a:solidFill>
                <a:cs typeface="Arial" charset="0"/>
              </a:rPr>
              <a:t>Many countries </a:t>
            </a:r>
            <a:r>
              <a:rPr lang="en-US" b="1" dirty="0" smtClean="0">
                <a:solidFill>
                  <a:srgbClr val="0070C0"/>
                </a:solidFill>
                <a:cs typeface="Arial" charset="0"/>
              </a:rPr>
              <a:t>below 15/1000</a:t>
            </a:r>
            <a:endParaRPr lang="en-US" b="1" dirty="0">
              <a:solidFill>
                <a:srgbClr val="0070C0"/>
              </a:solidFill>
              <a:cs typeface="Arial" charset="0"/>
            </a:endParaRPr>
          </a:p>
        </p:txBody>
      </p:sp>
      <p:sp>
        <p:nvSpPr>
          <p:cNvPr id="6" name="TextBox 5"/>
          <p:cNvSpPr txBox="1"/>
          <p:nvPr/>
        </p:nvSpPr>
        <p:spPr>
          <a:xfrm>
            <a:off x="4158650" y="4367200"/>
            <a:ext cx="752129" cy="307777"/>
          </a:xfrm>
          <a:prstGeom prst="rect">
            <a:avLst/>
          </a:prstGeom>
          <a:noFill/>
        </p:spPr>
        <p:txBody>
          <a:bodyPr wrap="none" rtlCol="0">
            <a:spAutoFit/>
          </a:bodyPr>
          <a:lstStyle/>
          <a:p>
            <a:pPr defTabSz="914400" fontAlgn="base">
              <a:spcBef>
                <a:spcPct val="0"/>
              </a:spcBef>
              <a:spcAft>
                <a:spcPct val="0"/>
              </a:spcAft>
            </a:pPr>
            <a:r>
              <a:rPr lang="en-US" sz="1400" b="1" dirty="0" smtClean="0">
                <a:solidFill>
                  <a:srgbClr val="000000"/>
                </a:solidFill>
                <a:cs typeface="Arial" charset="0"/>
              </a:rPr>
              <a:t>MDG 4</a:t>
            </a:r>
            <a:endParaRPr lang="en-US" sz="1400" b="1" dirty="0">
              <a:solidFill>
                <a:srgbClr val="000000"/>
              </a:solidFill>
              <a:cs typeface="Arial" charset="0"/>
            </a:endParaRPr>
          </a:p>
        </p:txBody>
      </p:sp>
      <p:sp>
        <p:nvSpPr>
          <p:cNvPr id="47" name="TextBox 46"/>
          <p:cNvSpPr txBox="1"/>
          <p:nvPr/>
        </p:nvSpPr>
        <p:spPr>
          <a:xfrm>
            <a:off x="1814408" y="3122828"/>
            <a:ext cx="1815895" cy="307777"/>
          </a:xfrm>
          <a:prstGeom prst="rect">
            <a:avLst/>
          </a:prstGeom>
          <a:noFill/>
        </p:spPr>
        <p:txBody>
          <a:bodyPr wrap="square">
            <a:spAutoFit/>
          </a:bodyPr>
          <a:lstStyle/>
          <a:p>
            <a:pPr algn="r" defTabSz="914400" fontAlgn="base">
              <a:spcBef>
                <a:spcPct val="0"/>
              </a:spcBef>
              <a:spcAft>
                <a:spcPct val="0"/>
              </a:spcAft>
              <a:defRPr/>
            </a:pPr>
            <a:r>
              <a:rPr lang="en-US" sz="1400" dirty="0" smtClean="0">
                <a:solidFill>
                  <a:srgbClr val="000000"/>
                </a:solidFill>
                <a:cs typeface="Arial" charset="0"/>
              </a:rPr>
              <a:t>6 m deaths in 2011</a:t>
            </a:r>
            <a:endParaRPr lang="en-US" sz="1400" dirty="0">
              <a:solidFill>
                <a:srgbClr val="000000"/>
              </a:solidFill>
              <a:cs typeface="Arial" charset="0"/>
            </a:endParaRPr>
          </a:p>
        </p:txBody>
      </p:sp>
      <p:sp>
        <p:nvSpPr>
          <p:cNvPr id="49" name="Isosceles Triangle 45"/>
          <p:cNvSpPr>
            <a:spLocks noChangeArrowheads="1"/>
          </p:cNvSpPr>
          <p:nvPr>
            <p:custDataLst>
              <p:tags r:id="rId3"/>
            </p:custDataLst>
          </p:nvPr>
        </p:nvSpPr>
        <p:spPr bwMode="gray">
          <a:xfrm rot="16200000" flipV="1">
            <a:off x="2110954" y="2302301"/>
            <a:ext cx="113973" cy="585379"/>
          </a:xfrm>
          <a:prstGeom prst="triangle">
            <a:avLst>
              <a:gd name="adj" fmla="val 50000"/>
            </a:avLst>
          </a:prstGeom>
          <a:solidFill>
            <a:schemeClr val="bg1">
              <a:lumMod val="65000"/>
            </a:schemeClr>
          </a:solidFill>
          <a:ln w="9525">
            <a:noFill/>
            <a:miter lim="800000"/>
            <a:headEnd/>
            <a:tailEnd/>
          </a:ln>
        </p:spPr>
        <p:txBody>
          <a:bodyPr rot="10800000" lIns="73152" rIns="73152" anchor="ctr"/>
          <a:lstStyle/>
          <a:p>
            <a:pPr marL="342900" indent="-342900" defTabSz="912813" eaLnBrk="0" fontAlgn="base" hangingPunct="0">
              <a:spcBef>
                <a:spcPct val="0"/>
              </a:spcBef>
              <a:spcAft>
                <a:spcPct val="0"/>
              </a:spcAft>
              <a:buClr>
                <a:srgbClr val="608335"/>
              </a:buClr>
              <a:defRPr/>
            </a:pPr>
            <a:endParaRPr lang="en-US" b="1">
              <a:solidFill>
                <a:srgbClr val="000000"/>
              </a:solidFill>
              <a:cs typeface="Arial" charset="0"/>
            </a:endParaRPr>
          </a:p>
        </p:txBody>
      </p:sp>
      <p:sp>
        <p:nvSpPr>
          <p:cNvPr id="52" name="5-Point Star 51"/>
          <p:cNvSpPr/>
          <p:nvPr/>
        </p:nvSpPr>
        <p:spPr bwMode="auto">
          <a:xfrm>
            <a:off x="4976217" y="4368951"/>
            <a:ext cx="228600" cy="228600"/>
          </a:xfrm>
          <a:prstGeom prst="star5">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1200">
              <a:solidFill>
                <a:srgbClr val="000000"/>
              </a:solidFill>
            </a:endParaRPr>
          </a:p>
        </p:txBody>
      </p:sp>
      <p:sp>
        <p:nvSpPr>
          <p:cNvPr id="2595854" name="Rectangle 3" hidden="1"/>
          <p:cNvSpPr>
            <a:spLocks noChangeArrowheads="1"/>
          </p:cNvSpPr>
          <p:nvPr>
            <p:custDataLst>
              <p:tags r:id="rId4"/>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defTabSz="933450" fontAlgn="base">
              <a:spcBef>
                <a:spcPct val="0"/>
              </a:spcBef>
              <a:spcAft>
                <a:spcPct val="0"/>
              </a:spcAft>
            </a:pPr>
            <a:endParaRPr lang="en-US" sz="1500">
              <a:solidFill>
                <a:srgbClr val="000000"/>
              </a:solidFill>
              <a:cs typeface="Arial" charset="0"/>
              <a:sym typeface="Arial" charset="0"/>
            </a:endParaRPr>
          </a:p>
        </p:txBody>
      </p:sp>
      <p:sp>
        <p:nvSpPr>
          <p:cNvPr id="2595855" name="Rectangle 5"/>
          <p:cNvSpPr>
            <a:spLocks noGrp="1" noChangeArrowheads="1"/>
          </p:cNvSpPr>
          <p:nvPr>
            <p:ph type="title"/>
            <p:custDataLst>
              <p:tags r:id="rId5"/>
            </p:custDataLst>
          </p:nvPr>
        </p:nvSpPr>
        <p:spPr>
          <a:xfrm>
            <a:off x="146703" y="78831"/>
            <a:ext cx="8932865" cy="650560"/>
          </a:xfrm>
        </p:spPr>
        <p:txBody>
          <a:bodyPr>
            <a:noAutofit/>
          </a:bodyPr>
          <a:lstStyle/>
          <a:p>
            <a:pPr marL="53975" algn="l" defTabSz="914400"/>
            <a:r>
              <a:rPr lang="en-US" sz="2800" b="1" dirty="0" smtClean="0">
                <a:solidFill>
                  <a:schemeClr val="accent1">
                    <a:lumMod val="75000"/>
                  </a:schemeClr>
                </a:solidFill>
                <a:cs typeface="Arial"/>
              </a:rPr>
              <a:t>Absolute target by 2035 for A Promise Renewed </a:t>
            </a:r>
            <a:br>
              <a:rPr lang="en-US" sz="2800" b="1" dirty="0" smtClean="0">
                <a:solidFill>
                  <a:schemeClr val="accent1">
                    <a:lumMod val="75000"/>
                  </a:schemeClr>
                </a:solidFill>
                <a:cs typeface="Arial"/>
              </a:rPr>
            </a:br>
            <a:r>
              <a:rPr lang="en-US" sz="2400" b="1" dirty="0" smtClean="0">
                <a:solidFill>
                  <a:schemeClr val="accent1">
                    <a:lumMod val="75000"/>
                  </a:schemeClr>
                </a:solidFill>
                <a:cs typeface="Arial"/>
              </a:rPr>
              <a:t>Under 5 mortality = 20/1000</a:t>
            </a:r>
            <a:endParaRPr lang="en-GB" sz="2800" b="1" dirty="0">
              <a:solidFill>
                <a:schemeClr val="accent1">
                  <a:lumMod val="75000"/>
                </a:schemeClr>
              </a:solidFill>
              <a:cs typeface="Arial"/>
            </a:endParaRPr>
          </a:p>
        </p:txBody>
      </p:sp>
      <p:sp>
        <p:nvSpPr>
          <p:cNvPr id="2595858" name="McK 5. Source"/>
          <p:cNvSpPr>
            <a:spLocks noChangeArrowheads="1"/>
          </p:cNvSpPr>
          <p:nvPr>
            <p:custDataLst>
              <p:tags r:id="rId6"/>
            </p:custDataLst>
          </p:nvPr>
        </p:nvSpPr>
        <p:spPr bwMode="gray">
          <a:xfrm>
            <a:off x="240086" y="6432739"/>
            <a:ext cx="7205762" cy="276999"/>
          </a:xfrm>
          <a:prstGeom prst="rect">
            <a:avLst/>
          </a:prstGeom>
          <a:noFill/>
          <a:ln w="9525" algn="ctr">
            <a:noFill/>
            <a:miter lim="800000"/>
            <a:headEnd/>
            <a:tailEnd/>
          </a:ln>
        </p:spPr>
        <p:txBody>
          <a:bodyPr wrap="square" lIns="0" tIns="0" rIns="0" bIns="0" anchor="b">
            <a:spAutoFit/>
          </a:bodyPr>
          <a:lstStyle/>
          <a:p>
            <a:pPr defTabSz="895350" fontAlgn="base">
              <a:spcBef>
                <a:spcPct val="0"/>
              </a:spcBef>
              <a:spcAft>
                <a:spcPct val="0"/>
              </a:spcAft>
              <a:tabLst>
                <a:tab pos="487363" algn="l"/>
              </a:tabLst>
            </a:pPr>
            <a:r>
              <a:rPr lang="en-US" sz="900" dirty="0">
                <a:solidFill>
                  <a:srgbClr val="000000"/>
                </a:solidFill>
                <a:ea typeface="SimSun" pitchFamily="2" charset="-122"/>
                <a:cs typeface="Arial" charset="0"/>
              </a:rPr>
              <a:t>Source: UNICEF State of the World’s Children 2012; The UN Inter-agency Group for Child Mortality Estimation, Levels and Trends in </a:t>
            </a:r>
            <a:r>
              <a:rPr lang="en-US" sz="900" dirty="0" smtClean="0">
                <a:solidFill>
                  <a:srgbClr val="000000"/>
                </a:solidFill>
                <a:ea typeface="SimSun" pitchFamily="2" charset="-122"/>
                <a:cs typeface="Arial" charset="0"/>
              </a:rPr>
              <a:t>Child Mortality</a:t>
            </a:r>
            <a:r>
              <a:rPr lang="en-US" sz="900" dirty="0">
                <a:solidFill>
                  <a:srgbClr val="000000"/>
                </a:solidFill>
                <a:ea typeface="SimSun" pitchFamily="2" charset="-122"/>
                <a:cs typeface="Arial" charset="0"/>
              </a:rPr>
              <a:t>: Report 2011, 2011; Team analysis from 2035 onward based on straight-line ARR reduction from UNICEF numbers 1990-2035</a:t>
            </a:r>
          </a:p>
        </p:txBody>
      </p:sp>
      <p:sp>
        <p:nvSpPr>
          <p:cNvPr id="55" name="Isosceles Triangle 54"/>
          <p:cNvSpPr/>
          <p:nvPr/>
        </p:nvSpPr>
        <p:spPr bwMode="gray">
          <a:xfrm rot="13477362" flipV="1">
            <a:off x="3134699" y="4608002"/>
            <a:ext cx="435791" cy="633434"/>
          </a:xfrm>
          <a:prstGeom prst="triangle">
            <a:avLst/>
          </a:prstGeom>
          <a:solidFill>
            <a:schemeClr val="bg1">
              <a:lumMod val="75000"/>
            </a:schemeClr>
          </a:solidFill>
          <a:ln w="9525">
            <a:noFill/>
            <a:miter lim="800000"/>
            <a:headEnd/>
            <a:tailEnd/>
          </a:ln>
          <a:effectLst/>
          <a:extLst/>
        </p:spPr>
        <p:txBody>
          <a:bodyPr lIns="73152" rIns="73152" anchor="ctr"/>
          <a:lstStyle/>
          <a:p>
            <a:pPr marL="342900" indent="-342900" defTabSz="912813" eaLnBrk="0" fontAlgn="base" hangingPunct="0">
              <a:spcBef>
                <a:spcPct val="0"/>
              </a:spcBef>
              <a:spcAft>
                <a:spcPct val="0"/>
              </a:spcAft>
              <a:buClr>
                <a:srgbClr val="608335"/>
              </a:buClr>
              <a:defRPr/>
            </a:pPr>
            <a:endParaRPr lang="en-US" sz="1600" b="1">
              <a:solidFill>
                <a:srgbClr val="000000"/>
              </a:solidFill>
              <a:cs typeface="Arial" charset="0"/>
            </a:endParaRPr>
          </a:p>
        </p:txBody>
      </p:sp>
      <p:sp>
        <p:nvSpPr>
          <p:cNvPr id="56" name="Rectangle 15"/>
          <p:cNvSpPr>
            <a:spLocks noChangeArrowheads="1"/>
          </p:cNvSpPr>
          <p:nvPr>
            <p:custDataLst>
              <p:tags r:id="rId7"/>
            </p:custDataLst>
          </p:nvPr>
        </p:nvSpPr>
        <p:spPr bwMode="gray">
          <a:xfrm>
            <a:off x="873925" y="4990720"/>
            <a:ext cx="2149494" cy="672775"/>
          </a:xfrm>
          <a:prstGeom prst="rect">
            <a:avLst/>
          </a:prstGeom>
          <a:solidFill>
            <a:schemeClr val="bg1"/>
          </a:solidFill>
          <a:ln w="19050">
            <a:solidFill>
              <a:srgbClr val="B06D14"/>
            </a:solidFill>
            <a:prstDash val="dash"/>
            <a:miter lim="800000"/>
            <a:headEnd/>
            <a:tailEnd/>
          </a:ln>
        </p:spPr>
        <p:txBody>
          <a:bodyPr lIns="73152" rIns="73152" anchor="ctr"/>
          <a:lstStyle/>
          <a:p>
            <a:pPr defTabSz="912813" eaLnBrk="0" fontAlgn="base" hangingPunct="0">
              <a:spcBef>
                <a:spcPct val="0"/>
              </a:spcBef>
              <a:spcAft>
                <a:spcPct val="0"/>
              </a:spcAft>
              <a:buClr>
                <a:srgbClr val="608335"/>
              </a:buClr>
              <a:defRPr/>
            </a:pPr>
            <a:r>
              <a:rPr lang="en-US" sz="1600" b="1" dirty="0" smtClean="0">
                <a:solidFill>
                  <a:schemeClr val="accent2">
                    <a:lumMod val="75000"/>
                  </a:schemeClr>
                </a:solidFill>
                <a:cs typeface="Arial" charset="0"/>
              </a:rPr>
              <a:t>NMR current trajectory of ARR 2.2%</a:t>
            </a:r>
            <a:endParaRPr lang="en-US" sz="1600" b="1" dirty="0">
              <a:solidFill>
                <a:schemeClr val="accent2">
                  <a:lumMod val="75000"/>
                </a:schemeClr>
              </a:solidFill>
              <a:cs typeface="Arial" charset="0"/>
            </a:endParaRPr>
          </a:p>
        </p:txBody>
      </p:sp>
      <p:sp>
        <p:nvSpPr>
          <p:cNvPr id="51" name="Slide Number Placeholder 2"/>
          <p:cNvSpPr>
            <a:spLocks noGrp="1"/>
          </p:cNvSpPr>
          <p:nvPr>
            <p:ph type="sldNum" sz="quarter" idx="4294967295"/>
            <p:custDataLst>
              <p:tags r:id="rId8"/>
            </p:custDataLst>
          </p:nvPr>
        </p:nvSpPr>
        <p:spPr>
          <a:xfrm>
            <a:off x="8899528" y="6325532"/>
            <a:ext cx="139700" cy="145119"/>
          </a:xfrm>
          <a:prstGeom prst="rect">
            <a:avLst/>
          </a:prstGeom>
          <a:noFill/>
          <a:ln>
            <a:miter lim="800000"/>
            <a:headEnd/>
            <a:tailEnd/>
          </a:ln>
        </p:spPr>
        <p:txBody>
          <a:bodyPr/>
          <a:lstStyle/>
          <a:p>
            <a:fld id="{699E99F7-9EB5-4FDE-B868-5291CA4B454A}" type="slidenum">
              <a:rPr lang="en-US" smtClean="0">
                <a:solidFill>
                  <a:prstClr val="black">
                    <a:tint val="75000"/>
                  </a:prstClr>
                </a:solidFill>
              </a:rPr>
              <a:pPr/>
              <a:t>9</a:t>
            </a:fld>
            <a:endParaRPr lang="en-US" smtClean="0">
              <a:solidFill>
                <a:prstClr val="black">
                  <a:tint val="75000"/>
                </a:prstClr>
              </a:solidFill>
            </a:endParaRPr>
          </a:p>
        </p:txBody>
      </p:sp>
      <p:sp>
        <p:nvSpPr>
          <p:cNvPr id="10" name="TextBox 9"/>
          <p:cNvSpPr txBox="1"/>
          <p:nvPr/>
        </p:nvSpPr>
        <p:spPr>
          <a:xfrm>
            <a:off x="12233" y="770571"/>
            <a:ext cx="1802175" cy="523220"/>
          </a:xfrm>
          <a:prstGeom prst="rect">
            <a:avLst/>
          </a:prstGeom>
          <a:solidFill>
            <a:schemeClr val="bg1"/>
          </a:solidFill>
        </p:spPr>
        <p:txBody>
          <a:bodyPr wrap="square" rtlCol="0">
            <a:spAutoFit/>
          </a:bodyPr>
          <a:lstStyle/>
          <a:p>
            <a:pPr algn="ctr" defTabSz="914400" fontAlgn="base">
              <a:spcBef>
                <a:spcPct val="0"/>
              </a:spcBef>
              <a:spcAft>
                <a:spcPct val="0"/>
              </a:spcAft>
            </a:pPr>
            <a:r>
              <a:rPr lang="en-US" sz="1400" b="1" dirty="0" smtClean="0">
                <a:solidFill>
                  <a:srgbClr val="000000"/>
                </a:solidFill>
                <a:cs typeface="Arial" charset="0"/>
              </a:rPr>
              <a:t>Mortality rate (per 1,000 live births)</a:t>
            </a:r>
            <a:endParaRPr lang="en-US" sz="1400" dirty="0">
              <a:solidFill>
                <a:srgbClr val="000000"/>
              </a:solidFill>
              <a:cs typeface="Arial" charset="0"/>
            </a:endParaRPr>
          </a:p>
        </p:txBody>
      </p:sp>
      <p:sp>
        <p:nvSpPr>
          <p:cNvPr id="46" name="TextBox 45"/>
          <p:cNvSpPr txBox="1"/>
          <p:nvPr/>
        </p:nvSpPr>
        <p:spPr>
          <a:xfrm>
            <a:off x="633968" y="2352944"/>
            <a:ext cx="1256892" cy="461665"/>
          </a:xfrm>
          <a:prstGeom prst="rect">
            <a:avLst/>
          </a:prstGeom>
          <a:noFill/>
        </p:spPr>
        <p:txBody>
          <a:bodyPr wrap="square">
            <a:spAutoFit/>
          </a:bodyPr>
          <a:lstStyle/>
          <a:p>
            <a:pPr algn="r" defTabSz="914400" fontAlgn="base">
              <a:spcBef>
                <a:spcPct val="0"/>
              </a:spcBef>
              <a:spcAft>
                <a:spcPct val="0"/>
              </a:spcAft>
              <a:defRPr/>
            </a:pPr>
            <a:r>
              <a:rPr lang="en-US" sz="1200" dirty="0">
                <a:solidFill>
                  <a:srgbClr val="000000"/>
                </a:solidFill>
                <a:cs typeface="Arial" charset="0"/>
              </a:rPr>
              <a:t>9.6 mm </a:t>
            </a:r>
            <a:r>
              <a:rPr lang="en-US" sz="1200" dirty="0" smtClean="0">
                <a:solidFill>
                  <a:srgbClr val="000000"/>
                </a:solidFill>
                <a:cs typeface="Arial" charset="0"/>
              </a:rPr>
              <a:t>deaths in 2000</a:t>
            </a:r>
            <a:endParaRPr lang="en-US" sz="1200" dirty="0">
              <a:solidFill>
                <a:srgbClr val="000000"/>
              </a:solidFill>
              <a:cs typeface="Arial" charset="0"/>
            </a:endParaRPr>
          </a:p>
        </p:txBody>
      </p:sp>
      <p:sp>
        <p:nvSpPr>
          <p:cNvPr id="3" name="Isosceles Triangle 2"/>
          <p:cNvSpPr/>
          <p:nvPr/>
        </p:nvSpPr>
        <p:spPr bwMode="gray">
          <a:xfrm>
            <a:off x="2284756" y="3519869"/>
            <a:ext cx="405521" cy="979852"/>
          </a:xfrm>
          <a:prstGeom prst="triangle">
            <a:avLst/>
          </a:prstGeom>
          <a:noFill/>
          <a:ln w="9525">
            <a:noFill/>
            <a:miter lim="800000"/>
            <a:headEnd/>
            <a:tailEnd/>
          </a:ln>
        </p:spPr>
        <p:txBody>
          <a:bodyPr wrap="square" lIns="0" tIns="0" rIns="0" bIns="0" rtlCol="0" anchor="ctr">
            <a:spAutoFit/>
          </a:bodyPr>
          <a:lstStyle/>
          <a:p>
            <a:pPr algn="ctr" defTabSz="895350">
              <a:buClr>
                <a:srgbClr val="608335"/>
              </a:buClr>
            </a:pPr>
            <a:endParaRPr lang="en-US" dirty="0" smtClean="0">
              <a:solidFill>
                <a:srgbClr val="000000"/>
              </a:solidFill>
            </a:endParaRPr>
          </a:p>
        </p:txBody>
      </p:sp>
      <p:sp>
        <p:nvSpPr>
          <p:cNvPr id="17" name="Rectangle 16"/>
          <p:cNvSpPr/>
          <p:nvPr/>
        </p:nvSpPr>
        <p:spPr bwMode="gray">
          <a:xfrm rot="2123915">
            <a:off x="3598223" y="3091294"/>
            <a:ext cx="875517" cy="489926"/>
          </a:xfrm>
          <a:prstGeom prst="rect">
            <a:avLst/>
          </a:prstGeom>
          <a:noFill/>
          <a:ln w="9525">
            <a:noFill/>
            <a:miter lim="800000"/>
            <a:headEnd/>
            <a:tailEnd/>
          </a:ln>
        </p:spPr>
        <p:txBody>
          <a:bodyPr wrap="square" lIns="0" tIns="0" rIns="0" bIns="0" rtlCol="0" anchor="ctr">
            <a:spAutoFit/>
          </a:bodyPr>
          <a:lstStyle/>
          <a:p>
            <a:pPr algn="ctr" defTabSz="895350">
              <a:buClr>
                <a:srgbClr val="608335"/>
              </a:buClr>
            </a:pPr>
            <a:endParaRPr lang="en-US" dirty="0" smtClean="0">
              <a:solidFill>
                <a:srgbClr val="000000"/>
              </a:solidFill>
            </a:endParaRPr>
          </a:p>
        </p:txBody>
      </p:sp>
      <p:sp>
        <p:nvSpPr>
          <p:cNvPr id="54" name="Isosceles Triangle 45"/>
          <p:cNvSpPr>
            <a:spLocks noChangeArrowheads="1"/>
          </p:cNvSpPr>
          <p:nvPr>
            <p:custDataLst>
              <p:tags r:id="rId9"/>
            </p:custDataLst>
          </p:nvPr>
        </p:nvSpPr>
        <p:spPr bwMode="gray">
          <a:xfrm rot="16200000" flipV="1">
            <a:off x="3855560" y="2991983"/>
            <a:ext cx="113973" cy="585379"/>
          </a:xfrm>
          <a:prstGeom prst="triangle">
            <a:avLst>
              <a:gd name="adj" fmla="val 50000"/>
            </a:avLst>
          </a:prstGeom>
          <a:solidFill>
            <a:schemeClr val="bg1">
              <a:lumMod val="65000"/>
            </a:schemeClr>
          </a:solidFill>
          <a:ln w="9525">
            <a:noFill/>
            <a:miter lim="800000"/>
            <a:headEnd/>
            <a:tailEnd/>
          </a:ln>
        </p:spPr>
        <p:txBody>
          <a:bodyPr rot="10800000" lIns="73152" rIns="73152" anchor="ctr"/>
          <a:lstStyle/>
          <a:p>
            <a:pPr marL="342900" indent="-342900" defTabSz="912813" eaLnBrk="0" fontAlgn="base" hangingPunct="0">
              <a:spcBef>
                <a:spcPct val="0"/>
              </a:spcBef>
              <a:spcAft>
                <a:spcPct val="0"/>
              </a:spcAft>
              <a:buClr>
                <a:srgbClr val="608335"/>
              </a:buClr>
              <a:defRPr/>
            </a:pPr>
            <a:endParaRPr lang="en-US" b="1">
              <a:solidFill>
                <a:srgbClr val="000000"/>
              </a:solidFill>
              <a:cs typeface="Arial" charset="0"/>
            </a:endParaRPr>
          </a:p>
        </p:txBody>
      </p:sp>
      <p:sp>
        <p:nvSpPr>
          <p:cNvPr id="57" name="Isosceles Triangle 56"/>
          <p:cNvSpPr/>
          <p:nvPr/>
        </p:nvSpPr>
        <p:spPr bwMode="gray">
          <a:xfrm rot="10800000">
            <a:off x="8481413" y="3519869"/>
            <a:ext cx="179294" cy="1627721"/>
          </a:xfrm>
          <a:prstGeom prst="triangle">
            <a:avLst/>
          </a:prstGeom>
          <a:solidFill>
            <a:schemeClr val="bg1">
              <a:lumMod val="75000"/>
            </a:schemeClr>
          </a:solidFill>
          <a:ln w="9525">
            <a:noFill/>
            <a:miter lim="800000"/>
            <a:headEnd/>
            <a:tailEnd/>
          </a:ln>
          <a:effectLst/>
          <a:extLst/>
        </p:spPr>
        <p:txBody>
          <a:bodyPr lIns="73152" rIns="73152" anchor="ctr"/>
          <a:lstStyle/>
          <a:p>
            <a:pPr marL="342900" indent="-342900" defTabSz="912813" eaLnBrk="0" fontAlgn="base" hangingPunct="0">
              <a:spcBef>
                <a:spcPct val="0"/>
              </a:spcBef>
              <a:spcAft>
                <a:spcPct val="0"/>
              </a:spcAft>
              <a:buClr>
                <a:srgbClr val="608335"/>
              </a:buClr>
              <a:defRPr/>
            </a:pPr>
            <a:endParaRPr lang="en-US" sz="1600" b="1">
              <a:solidFill>
                <a:srgbClr val="000000"/>
              </a:solidFill>
              <a:cs typeface="Arial" charset="0"/>
            </a:endParaRPr>
          </a:p>
        </p:txBody>
      </p:sp>
      <p:pic>
        <p:nvPicPr>
          <p:cNvPr id="22" name="Picture 2" descr="http://www.unicef.org/serbia/a-promise-ren2.gif"/>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20999" t="8048" r="24848"/>
          <a:stretch/>
        </p:blipFill>
        <p:spPr bwMode="auto">
          <a:xfrm>
            <a:off x="7911126" y="0"/>
            <a:ext cx="988402" cy="98190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5975132"/>
            <a:ext cx="9144000" cy="882868"/>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t"/>
          <a:lstStyle/>
          <a:p>
            <a:pPr algn="ctr" fontAlgn="base">
              <a:spcBef>
                <a:spcPct val="0"/>
              </a:spcBef>
              <a:spcAft>
                <a:spcPct val="0"/>
              </a:spcAft>
            </a:pPr>
            <a:r>
              <a:rPr lang="en-US" sz="2400" b="1" dirty="0" smtClean="0">
                <a:solidFill>
                  <a:srgbClr val="FFFFFF"/>
                </a:solidFill>
              </a:rPr>
              <a:t>Unless we achieve major acceleration for newborn survival, we cannot reach our goal for ending preventable child  deaths by 2035</a:t>
            </a:r>
            <a:endParaRPr lang="en-US" sz="2000" b="1" dirty="0">
              <a:solidFill>
                <a:srgbClr val="FFFFFF"/>
              </a:solidFill>
            </a:endParaRPr>
          </a:p>
        </p:txBody>
      </p:sp>
      <p:sp>
        <p:nvSpPr>
          <p:cNvPr id="26" name="Up Arrow 25"/>
          <p:cNvSpPr/>
          <p:nvPr/>
        </p:nvSpPr>
        <p:spPr>
          <a:xfrm>
            <a:off x="8261055" y="5292730"/>
            <a:ext cx="638473" cy="672775"/>
          </a:xfrm>
          <a:prstGeom prst="upArrow">
            <a:avLst>
              <a:gd name="adj1" fmla="val 22721"/>
              <a:gd name="adj2" fmla="val 47727"/>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72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WupNcmN6kGNDju9HVbQXQ"/>
</p:tagLst>
</file>

<file path=ppt/tags/tag11.xml><?xml version="1.0" encoding="utf-8"?>
<p:tagLst xmlns:a="http://schemas.openxmlformats.org/drawingml/2006/main" xmlns:r="http://schemas.openxmlformats.org/officeDocument/2006/relationships" xmlns:p="http://schemas.openxmlformats.org/presentationml/2006/main">
  <p:tag name="RESIZE" val="Yes"/>
  <p:tag name="THINKCELLSHAPEDONOTDELETE" val="pHKhOivU.706BJMUvewk1Iw"/>
</p:tagLst>
</file>

<file path=ppt/tags/tag12.xml><?xml version="1.0" encoding="utf-8"?>
<p:tagLst xmlns:a="http://schemas.openxmlformats.org/drawingml/2006/main" xmlns:r="http://schemas.openxmlformats.org/officeDocument/2006/relationships" xmlns:p="http://schemas.openxmlformats.org/presentationml/2006/main">
  <p:tag name="RESIZE" val="Yes"/>
  <p:tag name="THINKCELLSHAPEDONOTDELETE" val="p_Vt1LwAh6UeZ61gUBaXF1g"/>
</p:tagLst>
</file>

<file path=ppt/tags/tag13.xml><?xml version="1.0" encoding="utf-8"?>
<p:tagLst xmlns:a="http://schemas.openxmlformats.org/drawingml/2006/main" xmlns:r="http://schemas.openxmlformats.org/officeDocument/2006/relationships" xmlns:p="http://schemas.openxmlformats.org/presentationml/2006/main">
  <p:tag name="NAME" val="RectangleTex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FM5NRSg2kyslEIE21Zl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yZ4st_3NUSnKm2jQCsY9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HgiZuV8IEqB3sJVaoxx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yZ4st_3NUSnKm2jQCsY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yZ4st_3NUSnKm2jQCsY9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QdVowHEWtDxeTvukq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jknI2zFUWMUwkypHFTZ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mhBAYtEDUK57LbNoBml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hMgkUp2XUWYXUBt.6mGK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vHB7yotSUaVmekJ117ni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QdVowHEWtDxeTvukq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jknI2zFUWMUwkypHFT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_mhBAYtEDUK57LbNoBml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hMgkUp2XUWYXUBt.6mG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vHB7yotSUaVmekJ117n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yZ4st_3NUSnKm2jQCsY9Q"/>
</p:tagLst>
</file>

<file path=ppt/tags/tag7.xml><?xml version="1.0" encoding="utf-8"?>
<p:tagLst xmlns:a="http://schemas.openxmlformats.org/drawingml/2006/main" xmlns:r="http://schemas.openxmlformats.org/officeDocument/2006/relationships" xmlns:p="http://schemas.openxmlformats.org/presentationml/2006/main">
  <p:tag name="NAME" val="RectangleText"/>
</p:tagLst>
</file>

<file path=ppt/tags/tag8.xml><?xml version="1.0" encoding="utf-8"?>
<p:tagLst xmlns:a="http://schemas.openxmlformats.org/drawingml/2006/main" xmlns:r="http://schemas.openxmlformats.org/officeDocument/2006/relationships" xmlns:p="http://schemas.openxmlformats.org/presentationml/2006/main">
  <p:tag name="NAME" val="RectangleTex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FM5NRSg2kyslEIE21Zl7A"/>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4147</TotalTime>
  <Words>3980</Words>
  <Application>Microsoft Office PowerPoint</Application>
  <PresentationFormat>On-screen Show (4:3)</PresentationFormat>
  <Paragraphs>653</Paragraphs>
  <Slides>39</Slides>
  <Notes>20</Notes>
  <HiddenSlides>5</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Thème Office</vt:lpstr>
      <vt:lpstr>Default Design</vt:lpstr>
      <vt:lpstr>1_Thème Office</vt:lpstr>
      <vt:lpstr>think-cell Slide</vt:lpstr>
      <vt:lpstr>PowerPoint Presentation</vt:lpstr>
      <vt:lpstr>Outline</vt:lpstr>
      <vt:lpstr>No  newborn is born to die</vt:lpstr>
      <vt:lpstr>PowerPoint Presentation</vt:lpstr>
      <vt:lpstr>PowerPoint Presentation</vt:lpstr>
      <vt:lpstr>PowerPoint Presentation</vt:lpstr>
      <vt:lpstr>PowerPoint Presentation</vt:lpstr>
      <vt:lpstr>Outline</vt:lpstr>
      <vt:lpstr>Absolute target by 2035 for A Promise Renewed  Under 5 mortality = 20/1000</vt:lpstr>
      <vt:lpstr>PowerPoint Presentation</vt:lpstr>
      <vt:lpstr>PowerPoint Presentation</vt:lpstr>
      <vt:lpstr>PowerPoint Presentation</vt:lpstr>
      <vt:lpstr>PowerPoint Presentation</vt:lpstr>
      <vt:lpstr>Analyses planned</vt:lpstr>
      <vt:lpstr>Target setting discussions</vt:lpstr>
      <vt:lpstr>Outline</vt:lpstr>
      <vt:lpstr>PowerPoint Presentation</vt:lpstr>
      <vt:lpstr>Action 1 – WHEN? Prioritize care during labour, birth and in the first days of life </vt:lpstr>
      <vt:lpstr> Care at birth, analysis from The Lancet Stillbirth series</vt:lpstr>
      <vt:lpstr>Commodities with high impact around birth</vt:lpstr>
      <vt:lpstr>Action 2 – WHAT? Scale up high impact essential care for every women, every newborn, addressing context specific bottlenecks </vt:lpstr>
      <vt:lpstr>PowerPoint Presentation</vt:lpstr>
      <vt:lpstr>Action 3 – HOW? Quality of care matters as much as coverage </vt:lpstr>
      <vt:lpstr> Action 4 – WHO? Towards universal coverage and equity  </vt:lpstr>
      <vt:lpstr>Action 5 – PEOPLE POWER  Empowering women, families and communities </vt:lpstr>
      <vt:lpstr>Priority action discussions</vt:lpstr>
      <vt:lpstr>Outline</vt:lpstr>
      <vt:lpstr>PowerPoint Presentation</vt:lpstr>
      <vt:lpstr>PowerPoint Presentation</vt:lpstr>
      <vt:lpstr>PowerPoint Presentation</vt:lpstr>
      <vt:lpstr>PowerPoint Presentation</vt:lpstr>
      <vt:lpstr>Who is involved to build this movement?</vt:lpstr>
      <vt:lpstr>Every Newborn Country Consultation</vt:lpstr>
      <vt:lpstr>Country Consultations – which countries and when?</vt:lpstr>
      <vt:lpstr>PowerPoint Presentation</vt:lpstr>
      <vt:lpstr>PowerPoint Presentation</vt:lpstr>
      <vt:lpstr>Implications and discussion</vt:lpstr>
      <vt:lpstr>PowerPoint Presentation</vt:lpstr>
      <vt:lpstr>PowerPoint Presentation</vt:lpstr>
    </vt:vector>
  </TitlesOfParts>
  <Company>Paprika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Frederic Bescond</dc:creator>
  <cp:lastModifiedBy>mkinney</cp:lastModifiedBy>
  <cp:revision>88</cp:revision>
  <cp:lastPrinted>2013-04-10T14:15:25Z</cp:lastPrinted>
  <dcterms:created xsi:type="dcterms:W3CDTF">2013-06-06T15:55:12Z</dcterms:created>
  <dcterms:modified xsi:type="dcterms:W3CDTF">2013-07-19T13:50:20Z</dcterms:modified>
</cp:coreProperties>
</file>