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17" r:id="rId2"/>
    <p:sldId id="330" r:id="rId3"/>
    <p:sldId id="316" r:id="rId4"/>
    <p:sldId id="318" r:id="rId5"/>
    <p:sldId id="327" r:id="rId6"/>
    <p:sldId id="305" r:id="rId7"/>
    <p:sldId id="315" r:id="rId8"/>
    <p:sldId id="267" r:id="rId9"/>
    <p:sldId id="268" r:id="rId10"/>
    <p:sldId id="269" r:id="rId11"/>
    <p:sldId id="306" r:id="rId12"/>
    <p:sldId id="270" r:id="rId13"/>
    <p:sldId id="298" r:id="rId14"/>
    <p:sldId id="328" r:id="rId15"/>
    <p:sldId id="273" r:id="rId16"/>
    <p:sldId id="274" r:id="rId17"/>
    <p:sldId id="329" r:id="rId18"/>
    <p:sldId id="276" r:id="rId19"/>
    <p:sldId id="278" r:id="rId20"/>
    <p:sldId id="277" r:id="rId21"/>
    <p:sldId id="279" r:id="rId22"/>
    <p:sldId id="286" r:id="rId23"/>
    <p:sldId id="319" r:id="rId24"/>
    <p:sldId id="320" r:id="rId25"/>
    <p:sldId id="321" r:id="rId26"/>
    <p:sldId id="322" r:id="rId27"/>
    <p:sldId id="323" r:id="rId28"/>
    <p:sldId id="325" r:id="rId29"/>
    <p:sldId id="324" r:id="rId30"/>
    <p:sldId id="326" r:id="rId31"/>
    <p:sldId id="311" r:id="rId32"/>
    <p:sldId id="314" r:id="rId33"/>
    <p:sldId id="295"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0F2B67"/>
    <a:srgbClr val="00B4A3"/>
    <a:srgbClr val="00C4B1"/>
    <a:srgbClr val="DCEC0A"/>
    <a:srgbClr val="269269"/>
    <a:srgbClr val="C836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snapToGrid="0" snapToObjects="1">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55" d="100"/>
          <a:sy n="55" d="100"/>
        </p:scale>
        <p:origin x="-28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hef:Dropbox:LSHTM:Projects:Lancet%20series:2013_11_24:region_grap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y\Downloads\Newborn%20within%20MNCH%20area%20graph%2075%20CD%20countries%202003-2010_06jan2014%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04487002075205E-2"/>
          <c:y val="1.9656370360068037E-2"/>
          <c:w val="0.88950132051211717"/>
          <c:h val="0.90553950636055003"/>
        </c:manualLayout>
      </c:layout>
      <c:lineChart>
        <c:grouping val="standard"/>
        <c:varyColors val="0"/>
        <c:ser>
          <c:idx val="0"/>
          <c:order val="0"/>
          <c:spPr>
            <a:ln>
              <a:solidFill>
                <a:schemeClr val="accent1"/>
              </a:solidFill>
            </a:ln>
          </c:spPr>
          <c:marker>
            <c:symbol val="square"/>
            <c:size val="6"/>
            <c:spPr>
              <a:solidFill>
                <a:schemeClr val="accent1"/>
              </a:solidFill>
              <a:ln>
                <a:no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regions'!$B$2:$B$142</c:f>
              <c:numCache>
                <c:formatCode>General</c:formatCode>
                <c:ptCount val="141"/>
                <c:pt idx="0">
                  <c:v>24.820609999999856</c:v>
                </c:pt>
                <c:pt idx="10">
                  <c:v>22.003270000000001</c:v>
                </c:pt>
                <c:pt idx="22">
                  <c:v>14.94089</c:v>
                </c:pt>
              </c:numCache>
            </c:numRef>
          </c:val>
          <c:smooth val="0"/>
        </c:ser>
        <c:ser>
          <c:idx val="1"/>
          <c:order val="1"/>
          <c:spPr>
            <a:ln>
              <a:solidFill>
                <a:schemeClr val="accent1"/>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regions'!$C$2:$C$142</c:f>
              <c:numCache>
                <c:formatCode>General</c:formatCode>
                <c:ptCount val="141"/>
                <c:pt idx="23">
                  <c:v>14.466630000000082</c:v>
                </c:pt>
                <c:pt idx="24">
                  <c:v>14.00742</c:v>
                </c:pt>
                <c:pt idx="25">
                  <c:v>13.562790000000044</c:v>
                </c:pt>
                <c:pt idx="26">
                  <c:v>13.132269999999998</c:v>
                </c:pt>
                <c:pt idx="27">
                  <c:v>12.71541</c:v>
                </c:pt>
                <c:pt idx="28">
                  <c:v>12.31179</c:v>
                </c:pt>
                <c:pt idx="29">
                  <c:v>11.92098</c:v>
                </c:pt>
                <c:pt idx="30">
                  <c:v>11.54258000000002</c:v>
                </c:pt>
                <c:pt idx="31">
                  <c:v>11.17618</c:v>
                </c:pt>
                <c:pt idx="32">
                  <c:v>10.82142</c:v>
                </c:pt>
                <c:pt idx="33">
                  <c:v>10.477920000000001</c:v>
                </c:pt>
                <c:pt idx="34">
                  <c:v>10.145319999999998</c:v>
                </c:pt>
                <c:pt idx="35">
                  <c:v>9.8232820000000007</c:v>
                </c:pt>
                <c:pt idx="36">
                  <c:v>9.5114640000000001</c:v>
                </c:pt>
                <c:pt idx="37">
                  <c:v>9.2095440000000028</c:v>
                </c:pt>
                <c:pt idx="38">
                  <c:v>8.9172089999999997</c:v>
                </c:pt>
                <c:pt idx="39">
                  <c:v>8.6341519999999985</c:v>
                </c:pt>
                <c:pt idx="40">
                  <c:v>8.3600810000000028</c:v>
                </c:pt>
                <c:pt idx="41">
                  <c:v>8.0947090000000017</c:v>
                </c:pt>
                <c:pt idx="42">
                  <c:v>7.8377610000000004</c:v>
                </c:pt>
                <c:pt idx="43">
                  <c:v>7.5889690000000014</c:v>
                </c:pt>
                <c:pt idx="44">
                  <c:v>7.3480749999999846</c:v>
                </c:pt>
                <c:pt idx="45">
                  <c:v>7.1148269999999556</c:v>
                </c:pt>
                <c:pt idx="46">
                  <c:v>6.8889829999999774</c:v>
                </c:pt>
                <c:pt idx="47">
                  <c:v>6.6703080000000003</c:v>
                </c:pt>
                <c:pt idx="48">
                  <c:v>6.4585739999999996</c:v>
                </c:pt>
                <c:pt idx="49">
                  <c:v>6.2535610000000004</c:v>
                </c:pt>
                <c:pt idx="50">
                  <c:v>6.0550569999999846</c:v>
                </c:pt>
                <c:pt idx="51">
                  <c:v>5.8628529999999746</c:v>
                </c:pt>
                <c:pt idx="52">
                  <c:v>5.6767500000000002</c:v>
                </c:pt>
                <c:pt idx="53">
                  <c:v>5.4965539999999997</c:v>
                </c:pt>
                <c:pt idx="54">
                  <c:v>5.3220789999999774</c:v>
                </c:pt>
                <c:pt idx="55">
                  <c:v>5.1531409999999855</c:v>
                </c:pt>
                <c:pt idx="56">
                  <c:v>4.9895670000000134</c:v>
                </c:pt>
                <c:pt idx="57">
                  <c:v>4.8311839999999986</c:v>
                </c:pt>
                <c:pt idx="58">
                  <c:v>4.677829</c:v>
                </c:pt>
                <c:pt idx="59">
                  <c:v>4.5293430000000034</c:v>
                </c:pt>
                <c:pt idx="60">
                  <c:v>4.3855690000000003</c:v>
                </c:pt>
                <c:pt idx="61">
                  <c:v>4.2463590000000124</c:v>
                </c:pt>
                <c:pt idx="62">
                  <c:v>4.1115680000000001</c:v>
                </c:pt>
                <c:pt idx="63">
                  <c:v>3.9810559999999771</c:v>
                </c:pt>
                <c:pt idx="64">
                  <c:v>3.8546859999999756</c:v>
                </c:pt>
                <c:pt idx="65">
                  <c:v>3.7323279999999999</c:v>
                </c:pt>
                <c:pt idx="66">
                  <c:v>3.6138539999999977</c:v>
                </c:pt>
                <c:pt idx="67">
                  <c:v>3.4991399999999997</c:v>
                </c:pt>
                <c:pt idx="68">
                  <c:v>3.3880679999999987</c:v>
                </c:pt>
                <c:pt idx="69">
                  <c:v>3.28052100000003</c:v>
                </c:pt>
                <c:pt idx="70">
                  <c:v>3.1763889999999977</c:v>
                </c:pt>
                <c:pt idx="71">
                  <c:v>3.0755619999999997</c:v>
                </c:pt>
                <c:pt idx="72">
                  <c:v>2.977935</c:v>
                </c:pt>
              </c:numCache>
            </c:numRef>
          </c:val>
          <c:smooth val="0"/>
        </c:ser>
        <c:ser>
          <c:idx val="2"/>
          <c:order val="2"/>
          <c:spPr>
            <a:ln>
              <a:solidFill>
                <a:schemeClr val="accent3"/>
              </a:solidFill>
            </a:ln>
          </c:spPr>
          <c:marker>
            <c:symbol val="square"/>
            <c:size val="6"/>
            <c:spPr>
              <a:solidFill>
                <a:schemeClr val="accent3"/>
              </a:solidFill>
              <a:ln>
                <a:no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regions'!$D$2:$D$142</c:f>
              <c:numCache>
                <c:formatCode>General</c:formatCode>
                <c:ptCount val="141"/>
                <c:pt idx="0">
                  <c:v>24.100770000000001</c:v>
                </c:pt>
                <c:pt idx="10">
                  <c:v>18.490529999999744</c:v>
                </c:pt>
                <c:pt idx="22">
                  <c:v>8.6263789999999982</c:v>
                </c:pt>
              </c:numCache>
            </c:numRef>
          </c:val>
          <c:smooth val="0"/>
        </c:ser>
        <c:ser>
          <c:idx val="3"/>
          <c:order val="3"/>
          <c:spPr>
            <a:ln>
              <a:solidFill>
                <a:schemeClr val="accent3"/>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regions'!$E$2:$E$142</c:f>
              <c:numCache>
                <c:formatCode>General</c:formatCode>
                <c:ptCount val="141"/>
                <c:pt idx="23">
                  <c:v>8.0953410000000012</c:v>
                </c:pt>
                <c:pt idx="24">
                  <c:v>7.5969930000000003</c:v>
                </c:pt>
                <c:pt idx="25">
                  <c:v>7.1293230000000003</c:v>
                </c:pt>
                <c:pt idx="26">
                  <c:v>6.6904439999999976</c:v>
                </c:pt>
                <c:pt idx="27">
                  <c:v>6.2785820000000001</c:v>
                </c:pt>
                <c:pt idx="28">
                  <c:v>5.8920729999999875</c:v>
                </c:pt>
                <c:pt idx="29">
                  <c:v>5.5293580000000002</c:v>
                </c:pt>
                <c:pt idx="30">
                  <c:v>5.1889719999999846</c:v>
                </c:pt>
                <c:pt idx="31">
                  <c:v>4.8695399999999847</c:v>
                </c:pt>
                <c:pt idx="32">
                  <c:v>4.5697720000000004</c:v>
                </c:pt>
                <c:pt idx="33">
                  <c:v>4.2884570000000002</c:v>
                </c:pt>
                <c:pt idx="34">
                  <c:v>4.0244609999999845</c:v>
                </c:pt>
                <c:pt idx="35">
                  <c:v>3.776716</c:v>
                </c:pt>
                <c:pt idx="36">
                  <c:v>3.544222</c:v>
                </c:pt>
                <c:pt idx="37">
                  <c:v>3.3260399999999977</c:v>
                </c:pt>
                <c:pt idx="38">
                  <c:v>3.1212900000000001</c:v>
                </c:pt>
              </c:numCache>
            </c:numRef>
          </c:val>
          <c:smooth val="0"/>
        </c:ser>
        <c:ser>
          <c:idx val="4"/>
          <c:order val="4"/>
          <c:spPr>
            <a:ln>
              <a:solidFill>
                <a:schemeClr val="accent4"/>
              </a:solidFill>
            </a:ln>
          </c:spPr>
          <c:marker>
            <c:symbol val="square"/>
            <c:size val="6"/>
            <c:spPr>
              <a:solidFill>
                <a:schemeClr val="accent4"/>
              </a:solidFill>
              <a:ln>
                <a:solidFill>
                  <a:schemeClr val="accent4"/>
                </a:solid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regions'!$F$2:$F$142</c:f>
              <c:numCache>
                <c:formatCode>General</c:formatCode>
                <c:ptCount val="141"/>
                <c:pt idx="0">
                  <c:v>22.124830000000031</c:v>
                </c:pt>
                <c:pt idx="10">
                  <c:v>15.32929</c:v>
                </c:pt>
                <c:pt idx="22">
                  <c:v>9.7730060000000005</c:v>
                </c:pt>
              </c:numCache>
            </c:numRef>
          </c:val>
          <c:smooth val="0"/>
        </c:ser>
        <c:ser>
          <c:idx val="5"/>
          <c:order val="5"/>
          <c:spPr>
            <a:ln>
              <a:solidFill>
                <a:schemeClr val="accent4"/>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regions'!$G$2:$G$142</c:f>
              <c:numCache>
                <c:formatCode>General</c:formatCode>
                <c:ptCount val="141"/>
                <c:pt idx="23">
                  <c:v>9.413195</c:v>
                </c:pt>
                <c:pt idx="24">
                  <c:v>9.0666290000000007</c:v>
                </c:pt>
                <c:pt idx="25">
                  <c:v>8.7328239999999973</c:v>
                </c:pt>
                <c:pt idx="26">
                  <c:v>8.4113089999999993</c:v>
                </c:pt>
                <c:pt idx="27">
                  <c:v>8.1016300000000001</c:v>
                </c:pt>
                <c:pt idx="28">
                  <c:v>7.8033539999999997</c:v>
                </c:pt>
                <c:pt idx="29">
                  <c:v>7.5160580000000001</c:v>
                </c:pt>
                <c:pt idx="30">
                  <c:v>7.2393400000000447</c:v>
                </c:pt>
                <c:pt idx="31">
                  <c:v>6.97281</c:v>
                </c:pt>
                <c:pt idx="32">
                  <c:v>6.7160930000000034</c:v>
                </c:pt>
                <c:pt idx="33">
                  <c:v>6.4688270000000001</c:v>
                </c:pt>
                <c:pt idx="34">
                  <c:v>6.2306650000000134</c:v>
                </c:pt>
                <c:pt idx="35">
                  <c:v>6.0012710000000133</c:v>
                </c:pt>
                <c:pt idx="36">
                  <c:v>5.7803230000000134</c:v>
                </c:pt>
                <c:pt idx="37">
                  <c:v>5.5675089999999674</c:v>
                </c:pt>
                <c:pt idx="38">
                  <c:v>5.3625309999999349</c:v>
                </c:pt>
                <c:pt idx="39">
                  <c:v>5.1650989999999846</c:v>
                </c:pt>
                <c:pt idx="40">
                  <c:v>4.9749359999999774</c:v>
                </c:pt>
                <c:pt idx="41">
                  <c:v>4.7917740000000002</c:v>
                </c:pt>
                <c:pt idx="42">
                  <c:v>4.6153559999999665</c:v>
                </c:pt>
                <c:pt idx="43">
                  <c:v>4.4454330000000004</c:v>
                </c:pt>
                <c:pt idx="44">
                  <c:v>4.281766000000041</c:v>
                </c:pt>
                <c:pt idx="45">
                  <c:v>4.1241249999999221</c:v>
                </c:pt>
                <c:pt idx="46">
                  <c:v>3.9722869999999757</c:v>
                </c:pt>
                <c:pt idx="47">
                  <c:v>3.8260399999999977</c:v>
                </c:pt>
                <c:pt idx="48">
                  <c:v>3.6851770000000172</c:v>
                </c:pt>
                <c:pt idx="49">
                  <c:v>3.5495000000000001</c:v>
                </c:pt>
                <c:pt idx="50">
                  <c:v>3.4188179999999977</c:v>
                </c:pt>
                <c:pt idx="51">
                  <c:v>3.2929479999999987</c:v>
                </c:pt>
                <c:pt idx="52">
                  <c:v>3.1717119999999999</c:v>
                </c:pt>
                <c:pt idx="53">
                  <c:v>3.0549390000000001</c:v>
                </c:pt>
              </c:numCache>
            </c:numRef>
          </c:val>
          <c:smooth val="0"/>
        </c:ser>
        <c:ser>
          <c:idx val="6"/>
          <c:order val="6"/>
          <c:spPr>
            <a:ln>
              <a:solidFill>
                <a:schemeClr val="accent5"/>
              </a:solidFill>
            </a:ln>
          </c:spPr>
          <c:marker>
            <c:symbol val="square"/>
            <c:size val="6"/>
            <c:spPr>
              <a:solidFill>
                <a:schemeClr val="accent5"/>
              </a:solidFill>
              <a:ln>
                <a:no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regions'!$H$2:$H$142</c:f>
              <c:numCache>
                <c:formatCode>General</c:formatCode>
                <c:ptCount val="141"/>
                <c:pt idx="0">
                  <c:v>28.41062999999982</c:v>
                </c:pt>
                <c:pt idx="10">
                  <c:v>20.258860000000031</c:v>
                </c:pt>
                <c:pt idx="22">
                  <c:v>12.905110000000002</c:v>
                </c:pt>
              </c:numCache>
            </c:numRef>
          </c:val>
          <c:smooth val="0"/>
        </c:ser>
        <c:ser>
          <c:idx val="7"/>
          <c:order val="7"/>
          <c:spPr>
            <a:ln>
              <a:solidFill>
                <a:schemeClr val="accent5"/>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regions'!$I$2:$I$142</c:f>
              <c:numCache>
                <c:formatCode>General</c:formatCode>
                <c:ptCount val="141"/>
                <c:pt idx="23">
                  <c:v>12.429130000000002</c:v>
                </c:pt>
                <c:pt idx="24">
                  <c:v>11.970700000000004</c:v>
                </c:pt>
                <c:pt idx="25">
                  <c:v>11.52918</c:v>
                </c:pt>
                <c:pt idx="26">
                  <c:v>11.103950000000001</c:v>
                </c:pt>
                <c:pt idx="27">
                  <c:v>10.6944</c:v>
                </c:pt>
                <c:pt idx="28">
                  <c:v>10.299950000000001</c:v>
                </c:pt>
                <c:pt idx="29">
                  <c:v>9.9200540000000004</c:v>
                </c:pt>
                <c:pt idx="30">
                  <c:v>9.5541709999999984</c:v>
                </c:pt>
                <c:pt idx="31">
                  <c:v>9.2017799999999994</c:v>
                </c:pt>
                <c:pt idx="32">
                  <c:v>8.8623890000000731</c:v>
                </c:pt>
                <c:pt idx="33">
                  <c:v>8.5355140000000027</c:v>
                </c:pt>
                <c:pt idx="34">
                  <c:v>8.2206960000000002</c:v>
                </c:pt>
                <c:pt idx="35">
                  <c:v>7.9174899999999946</c:v>
                </c:pt>
                <c:pt idx="36">
                  <c:v>7.6254659999999674</c:v>
                </c:pt>
                <c:pt idx="37">
                  <c:v>7.3442129999999874</c:v>
                </c:pt>
                <c:pt idx="38">
                  <c:v>7.0733350000000002</c:v>
                </c:pt>
                <c:pt idx="39">
                  <c:v>6.8124469999999846</c:v>
                </c:pt>
                <c:pt idx="40">
                  <c:v>6.5611809999999746</c:v>
                </c:pt>
                <c:pt idx="41">
                  <c:v>6.3191829999999856</c:v>
                </c:pt>
                <c:pt idx="42">
                  <c:v>6.0861099999999997</c:v>
                </c:pt>
                <c:pt idx="43">
                  <c:v>5.8616339999999996</c:v>
                </c:pt>
                <c:pt idx="44">
                  <c:v>5.6454379999999746</c:v>
                </c:pt>
                <c:pt idx="45">
                  <c:v>5.4372150000000001</c:v>
                </c:pt>
                <c:pt idx="46">
                  <c:v>5.2366720000000493</c:v>
                </c:pt>
                <c:pt idx="47">
                  <c:v>5.0435270000000001</c:v>
                </c:pt>
                <c:pt idx="48">
                  <c:v>4.8575049999999367</c:v>
                </c:pt>
                <c:pt idx="49">
                  <c:v>4.6783440000000001</c:v>
                </c:pt>
                <c:pt idx="50">
                  <c:v>4.5057910000000003</c:v>
                </c:pt>
                <c:pt idx="51">
                  <c:v>4.3396020000000401</c:v>
                </c:pt>
                <c:pt idx="52">
                  <c:v>4.1795430000000033</c:v>
                </c:pt>
                <c:pt idx="53">
                  <c:v>4.0253879999999755</c:v>
                </c:pt>
                <c:pt idx="54">
                  <c:v>3.8769179999999968</c:v>
                </c:pt>
                <c:pt idx="55">
                  <c:v>3.7339250000000002</c:v>
                </c:pt>
                <c:pt idx="56">
                  <c:v>3.5962049999999977</c:v>
                </c:pt>
                <c:pt idx="57">
                  <c:v>3.463565</c:v>
                </c:pt>
                <c:pt idx="58">
                  <c:v>3.3358169999999756</c:v>
                </c:pt>
                <c:pt idx="59">
                  <c:v>3.2127810000000001</c:v>
                </c:pt>
                <c:pt idx="60">
                  <c:v>3.0942829999999977</c:v>
                </c:pt>
                <c:pt idx="61">
                  <c:v>2.980156</c:v>
                </c:pt>
              </c:numCache>
            </c:numRef>
          </c:val>
          <c:smooth val="0"/>
        </c:ser>
        <c:ser>
          <c:idx val="8"/>
          <c:order val="8"/>
          <c:spPr>
            <a:ln>
              <a:solidFill>
                <a:schemeClr val="accent6"/>
              </a:solidFill>
            </a:ln>
          </c:spPr>
          <c:marker>
            <c:symbol val="square"/>
            <c:size val="6"/>
            <c:spPr>
              <a:solidFill>
                <a:schemeClr val="accent6"/>
              </a:solidFill>
              <a:ln>
                <a:no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regions'!$J$2:$J$142</c:f>
              <c:numCache>
                <c:formatCode>General</c:formatCode>
                <c:ptCount val="141"/>
                <c:pt idx="0">
                  <c:v>26.892689999999845</c:v>
                </c:pt>
                <c:pt idx="10">
                  <c:v>20.54083</c:v>
                </c:pt>
                <c:pt idx="22">
                  <c:v>14.788239999999998</c:v>
                </c:pt>
              </c:numCache>
            </c:numRef>
          </c:val>
          <c:smooth val="0"/>
        </c:ser>
        <c:ser>
          <c:idx val="9"/>
          <c:order val="9"/>
          <c:spPr>
            <a:ln>
              <a:solidFill>
                <a:schemeClr val="accent6"/>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regions'!$K$2:$K$142</c:f>
              <c:numCache>
                <c:formatCode>General</c:formatCode>
                <c:ptCount val="141"/>
                <c:pt idx="23">
                  <c:v>14.388810000000001</c:v>
                </c:pt>
                <c:pt idx="24">
                  <c:v>14.000160000000001</c:v>
                </c:pt>
                <c:pt idx="25">
                  <c:v>13.62201</c:v>
                </c:pt>
                <c:pt idx="26">
                  <c:v>13.254069999999999</c:v>
                </c:pt>
                <c:pt idx="27">
                  <c:v>12.896080000000024</c:v>
                </c:pt>
                <c:pt idx="28">
                  <c:v>12.547750000000001</c:v>
                </c:pt>
                <c:pt idx="29">
                  <c:v>12.208830000000001</c:v>
                </c:pt>
                <c:pt idx="30">
                  <c:v>11.879060000000004</c:v>
                </c:pt>
                <c:pt idx="31">
                  <c:v>11.558200000000001</c:v>
                </c:pt>
                <c:pt idx="32">
                  <c:v>11.246009999999998</c:v>
                </c:pt>
                <c:pt idx="33">
                  <c:v>10.94225</c:v>
                </c:pt>
                <c:pt idx="34">
                  <c:v>10.646700000000001</c:v>
                </c:pt>
                <c:pt idx="35">
                  <c:v>10.359130000000082</c:v>
                </c:pt>
                <c:pt idx="36">
                  <c:v>10.079320000000001</c:v>
                </c:pt>
                <c:pt idx="37">
                  <c:v>9.8070770000000014</c:v>
                </c:pt>
                <c:pt idx="38">
                  <c:v>9.5421850000000035</c:v>
                </c:pt>
                <c:pt idx="39">
                  <c:v>9.2844470000000001</c:v>
                </c:pt>
                <c:pt idx="40">
                  <c:v>9.0336689999999997</c:v>
                </c:pt>
                <c:pt idx="41">
                  <c:v>8.7896670000000015</c:v>
                </c:pt>
                <c:pt idx="42">
                  <c:v>8.5522550000000006</c:v>
                </c:pt>
                <c:pt idx="43">
                  <c:v>8.321254999999999</c:v>
                </c:pt>
                <c:pt idx="44">
                  <c:v>8.0964950000000027</c:v>
                </c:pt>
                <c:pt idx="45">
                  <c:v>7.8778049999999746</c:v>
                </c:pt>
                <c:pt idx="46">
                  <c:v>7.6650219999999765</c:v>
                </c:pt>
                <c:pt idx="47">
                  <c:v>7.4579869999999646</c:v>
                </c:pt>
                <c:pt idx="48">
                  <c:v>7.2565439999999999</c:v>
                </c:pt>
                <c:pt idx="49">
                  <c:v>7.0605419999999945</c:v>
                </c:pt>
                <c:pt idx="50">
                  <c:v>6.8698339999999947</c:v>
                </c:pt>
                <c:pt idx="51">
                  <c:v>6.6842779999999946</c:v>
                </c:pt>
                <c:pt idx="52">
                  <c:v>6.5037320000000003</c:v>
                </c:pt>
                <c:pt idx="53">
                  <c:v>6.3280639999999986</c:v>
                </c:pt>
                <c:pt idx="54">
                  <c:v>6.1571409999999656</c:v>
                </c:pt>
                <c:pt idx="55">
                  <c:v>5.9908339999999995</c:v>
                </c:pt>
                <c:pt idx="56">
                  <c:v>5.8290189999999846</c:v>
                </c:pt>
                <c:pt idx="57">
                  <c:v>5.6715749999999865</c:v>
                </c:pt>
                <c:pt idx="58">
                  <c:v>5.5183839999999975</c:v>
                </c:pt>
                <c:pt idx="59">
                  <c:v>5.3693299999999997</c:v>
                </c:pt>
                <c:pt idx="60">
                  <c:v>5.2243019999999873</c:v>
                </c:pt>
                <c:pt idx="61">
                  <c:v>5.0831920000000004</c:v>
                </c:pt>
                <c:pt idx="62">
                  <c:v>4.9458930000000034</c:v>
                </c:pt>
                <c:pt idx="63">
                  <c:v>4.812303</c:v>
                </c:pt>
                <c:pt idx="64">
                  <c:v>4.6823199999999865</c:v>
                </c:pt>
                <c:pt idx="65">
                  <c:v>4.5558490000000003</c:v>
                </c:pt>
                <c:pt idx="66">
                  <c:v>4.4327940000000003</c:v>
                </c:pt>
                <c:pt idx="67">
                  <c:v>4.3130620000000004</c:v>
                </c:pt>
                <c:pt idx="68">
                  <c:v>4.1965649999999846</c:v>
                </c:pt>
                <c:pt idx="69">
                  <c:v>4.0832139999999999</c:v>
                </c:pt>
                <c:pt idx="70">
                  <c:v>3.9729249999999987</c:v>
                </c:pt>
                <c:pt idx="71">
                  <c:v>3.8656149999999987</c:v>
                </c:pt>
                <c:pt idx="72">
                  <c:v>3.7612030000000001</c:v>
                </c:pt>
                <c:pt idx="73">
                  <c:v>3.6596109999999977</c:v>
                </c:pt>
                <c:pt idx="74">
                  <c:v>3.5607640000000012</c:v>
                </c:pt>
                <c:pt idx="75">
                  <c:v>3.4645860000000002</c:v>
                </c:pt>
                <c:pt idx="76">
                  <c:v>3.371005999999964</c:v>
                </c:pt>
                <c:pt idx="77">
                  <c:v>3.279954</c:v>
                </c:pt>
                <c:pt idx="78">
                  <c:v>3.1913610000000001</c:v>
                </c:pt>
                <c:pt idx="79">
                  <c:v>3.1051610000000012</c:v>
                </c:pt>
                <c:pt idx="80">
                  <c:v>3.02129</c:v>
                </c:pt>
              </c:numCache>
            </c:numRef>
          </c:val>
          <c:smooth val="0"/>
        </c:ser>
        <c:ser>
          <c:idx val="10"/>
          <c:order val="10"/>
          <c:spPr>
            <a:ln>
              <a:solidFill>
                <a:schemeClr val="accent2"/>
              </a:solidFill>
            </a:ln>
          </c:spPr>
          <c:marker>
            <c:symbol val="square"/>
            <c:size val="6"/>
            <c:spPr>
              <a:solidFill>
                <a:schemeClr val="accent2"/>
              </a:solidFill>
              <a:ln>
                <a:no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regions'!$L$2:$L$142</c:f>
              <c:numCache>
                <c:formatCode>General</c:formatCode>
                <c:ptCount val="141"/>
                <c:pt idx="0">
                  <c:v>50.188710000000263</c:v>
                </c:pt>
                <c:pt idx="10">
                  <c:v>41.803730000000002</c:v>
                </c:pt>
                <c:pt idx="22">
                  <c:v>30.778319999999784</c:v>
                </c:pt>
              </c:numCache>
            </c:numRef>
          </c:val>
          <c:smooth val="0"/>
        </c:ser>
        <c:ser>
          <c:idx val="11"/>
          <c:order val="11"/>
          <c:spPr>
            <a:ln>
              <a:solidFill>
                <a:schemeClr val="accent2"/>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regions'!$M$2:$M$142</c:f>
              <c:numCache>
                <c:formatCode>General</c:formatCode>
                <c:ptCount val="141"/>
                <c:pt idx="23">
                  <c:v>30.00296000000003</c:v>
                </c:pt>
                <c:pt idx="24">
                  <c:v>29.247129999999856</c:v>
                </c:pt>
                <c:pt idx="25">
                  <c:v>28.510339999999982</c:v>
                </c:pt>
                <c:pt idx="26">
                  <c:v>27.792119999999784</c:v>
                </c:pt>
                <c:pt idx="27">
                  <c:v>27.091980000000031</c:v>
                </c:pt>
                <c:pt idx="28">
                  <c:v>26.409489999999845</c:v>
                </c:pt>
                <c:pt idx="29">
                  <c:v>25.74418</c:v>
                </c:pt>
                <c:pt idx="30">
                  <c:v>25.095639999999744</c:v>
                </c:pt>
                <c:pt idx="31">
                  <c:v>24.463439999999661</c:v>
                </c:pt>
                <c:pt idx="32">
                  <c:v>23.847160000000031</c:v>
                </c:pt>
                <c:pt idx="33">
                  <c:v>23.246399999999824</c:v>
                </c:pt>
                <c:pt idx="34">
                  <c:v>22.660789999999857</c:v>
                </c:pt>
                <c:pt idx="35">
                  <c:v>22.089919999999982</c:v>
                </c:pt>
                <c:pt idx="36">
                  <c:v>21.533429999999889</c:v>
                </c:pt>
                <c:pt idx="37">
                  <c:v>20.990970000000001</c:v>
                </c:pt>
                <c:pt idx="38">
                  <c:v>20.462169999999784</c:v>
                </c:pt>
                <c:pt idx="39">
                  <c:v>19.946689999999784</c:v>
                </c:pt>
                <c:pt idx="40">
                  <c:v>19.444189999999889</c:v>
                </c:pt>
                <c:pt idx="41">
                  <c:v>18.954360000000001</c:v>
                </c:pt>
                <c:pt idx="42">
                  <c:v>18.47686000000003</c:v>
                </c:pt>
                <c:pt idx="43">
                  <c:v>18.01140000000003</c:v>
                </c:pt>
                <c:pt idx="44">
                  <c:v>17.55766000000003</c:v>
                </c:pt>
                <c:pt idx="45">
                  <c:v>17.115350000000031</c:v>
                </c:pt>
                <c:pt idx="46">
                  <c:v>16.684180000000001</c:v>
                </c:pt>
                <c:pt idx="47">
                  <c:v>16.26388</c:v>
                </c:pt>
                <c:pt idx="48">
                  <c:v>15.85416</c:v>
                </c:pt>
                <c:pt idx="49">
                  <c:v>15.45477</c:v>
                </c:pt>
                <c:pt idx="50">
                  <c:v>15.065430000000118</c:v>
                </c:pt>
                <c:pt idx="51">
                  <c:v>14.68591</c:v>
                </c:pt>
                <c:pt idx="52">
                  <c:v>14.315940000000024</c:v>
                </c:pt>
                <c:pt idx="53">
                  <c:v>13.955300000000022</c:v>
                </c:pt>
                <c:pt idx="54">
                  <c:v>13.60374</c:v>
                </c:pt>
                <c:pt idx="55">
                  <c:v>13.26103</c:v>
                </c:pt>
                <c:pt idx="56">
                  <c:v>12.926960000000001</c:v>
                </c:pt>
                <c:pt idx="57">
                  <c:v>12.601309999999998</c:v>
                </c:pt>
                <c:pt idx="58">
                  <c:v>12.283860000000001</c:v>
                </c:pt>
                <c:pt idx="59">
                  <c:v>11.974410000000002</c:v>
                </c:pt>
                <c:pt idx="60">
                  <c:v>11.672750000000002</c:v>
                </c:pt>
                <c:pt idx="61">
                  <c:v>11.378690000000002</c:v>
                </c:pt>
                <c:pt idx="62">
                  <c:v>11.092040000000004</c:v>
                </c:pt>
                <c:pt idx="63">
                  <c:v>10.812610000000022</c:v>
                </c:pt>
                <c:pt idx="64">
                  <c:v>10.540229999999999</c:v>
                </c:pt>
                <c:pt idx="65">
                  <c:v>10.274700000000001</c:v>
                </c:pt>
                <c:pt idx="66">
                  <c:v>10.01586</c:v>
                </c:pt>
                <c:pt idx="67">
                  <c:v>9.7635420000000028</c:v>
                </c:pt>
                <c:pt idx="68">
                  <c:v>9.5175810000000016</c:v>
                </c:pt>
                <c:pt idx="69">
                  <c:v>9.2778159999999996</c:v>
                </c:pt>
                <c:pt idx="70">
                  <c:v>9.0440899999999989</c:v>
                </c:pt>
                <c:pt idx="71">
                  <c:v>8.8162540000000007</c:v>
                </c:pt>
                <c:pt idx="72">
                  <c:v>8.5941549999999989</c:v>
                </c:pt>
                <c:pt idx="73">
                  <c:v>8.3776530000000005</c:v>
                </c:pt>
                <c:pt idx="74">
                  <c:v>8.1666050000000006</c:v>
                </c:pt>
                <c:pt idx="75">
                  <c:v>7.9608730000000003</c:v>
                </c:pt>
                <c:pt idx="76">
                  <c:v>7.7603239999999998</c:v>
                </c:pt>
                <c:pt idx="77">
                  <c:v>7.5648279999999746</c:v>
                </c:pt>
                <c:pt idx="78">
                  <c:v>7.3742559999999946</c:v>
                </c:pt>
                <c:pt idx="79">
                  <c:v>7.1884849999999556</c:v>
                </c:pt>
                <c:pt idx="80">
                  <c:v>7.0073939999999997</c:v>
                </c:pt>
                <c:pt idx="81">
                  <c:v>6.8308650000000002</c:v>
                </c:pt>
                <c:pt idx="82">
                  <c:v>6.6587829999999775</c:v>
                </c:pt>
                <c:pt idx="83">
                  <c:v>6.4910360000000003</c:v>
                </c:pt>
                <c:pt idx="84">
                  <c:v>6.3275149999999085</c:v>
                </c:pt>
                <c:pt idx="85">
                  <c:v>6.1681139999999646</c:v>
                </c:pt>
                <c:pt idx="86">
                  <c:v>6.0127280000000001</c:v>
                </c:pt>
                <c:pt idx="87">
                  <c:v>5.861256</c:v>
                </c:pt>
                <c:pt idx="88">
                  <c:v>5.7135999999999987</c:v>
                </c:pt>
                <c:pt idx="89">
                  <c:v>5.5696640000000004</c:v>
                </c:pt>
                <c:pt idx="90">
                  <c:v>5.429354</c:v>
                </c:pt>
                <c:pt idx="91">
                  <c:v>5.2925789999999946</c:v>
                </c:pt>
                <c:pt idx="92">
                  <c:v>5.1592490000000124</c:v>
                </c:pt>
                <c:pt idx="93">
                  <c:v>5.0292780000000024</c:v>
                </c:pt>
                <c:pt idx="94">
                  <c:v>4.9025819999999856</c:v>
                </c:pt>
                <c:pt idx="95">
                  <c:v>4.7790770000000133</c:v>
                </c:pt>
                <c:pt idx="96">
                  <c:v>4.6586829999999875</c:v>
                </c:pt>
                <c:pt idx="97">
                  <c:v>4.541323000000042</c:v>
                </c:pt>
                <c:pt idx="98">
                  <c:v>4.4269189999999874</c:v>
                </c:pt>
                <c:pt idx="99">
                  <c:v>4.3153959999999874</c:v>
                </c:pt>
                <c:pt idx="100">
                  <c:v>4.2066840000000001</c:v>
                </c:pt>
                <c:pt idx="101">
                  <c:v>4.1007090000000002</c:v>
                </c:pt>
                <c:pt idx="102">
                  <c:v>3.9974049999999997</c:v>
                </c:pt>
                <c:pt idx="103">
                  <c:v>3.8967029999999756</c:v>
                </c:pt>
                <c:pt idx="104">
                  <c:v>3.7985380000000002</c:v>
                </c:pt>
                <c:pt idx="105">
                  <c:v>3.7028459999999757</c:v>
                </c:pt>
                <c:pt idx="106">
                  <c:v>3.6095649999999999</c:v>
                </c:pt>
                <c:pt idx="107">
                  <c:v>3.5186329999999977</c:v>
                </c:pt>
                <c:pt idx="108">
                  <c:v>3.4299919999999999</c:v>
                </c:pt>
                <c:pt idx="109">
                  <c:v>3.343585</c:v>
                </c:pt>
                <c:pt idx="110">
                  <c:v>3.2593540000000001</c:v>
                </c:pt>
                <c:pt idx="111">
                  <c:v>3.1772449999999997</c:v>
                </c:pt>
                <c:pt idx="112">
                  <c:v>3.0972040000000001</c:v>
                </c:pt>
                <c:pt idx="113">
                  <c:v>3.01918</c:v>
                </c:pt>
              </c:numCache>
            </c:numRef>
          </c:val>
          <c:smooth val="0"/>
        </c:ser>
        <c:ser>
          <c:idx val="12"/>
          <c:order val="12"/>
          <c:spPr>
            <a:ln>
              <a:solidFill>
                <a:schemeClr val="tx2">
                  <a:lumMod val="75000"/>
                </a:schemeClr>
              </a:solidFill>
            </a:ln>
          </c:spPr>
          <c:marker>
            <c:symbol val="square"/>
            <c:size val="6"/>
            <c:spPr>
              <a:solidFill>
                <a:schemeClr val="tx2">
                  <a:lumMod val="75000"/>
                </a:schemeClr>
              </a:solidFill>
              <a:ln>
                <a:noFill/>
              </a:ln>
            </c:spPr>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regions'!$N$2:$N$142</c:f>
              <c:numCache>
                <c:formatCode>General</c:formatCode>
                <c:ptCount val="141"/>
                <c:pt idx="0">
                  <c:v>45.118200000000002</c:v>
                </c:pt>
                <c:pt idx="10">
                  <c:v>41.767540000000011</c:v>
                </c:pt>
                <c:pt idx="22">
                  <c:v>32.323300000000003</c:v>
                </c:pt>
              </c:numCache>
            </c:numRef>
          </c:val>
          <c:smooth val="0"/>
        </c:ser>
        <c:ser>
          <c:idx val="13"/>
          <c:order val="13"/>
          <c:spPr>
            <a:ln>
              <a:solidFill>
                <a:schemeClr val="tx2">
                  <a:lumMod val="75000"/>
                </a:schemeClr>
              </a:solidFill>
              <a:prstDash val="sysDot"/>
            </a:ln>
          </c:spPr>
          <c:marker>
            <c:symbol val="none"/>
          </c:marker>
          <c:cat>
            <c:numRef>
              <c:f>'mdg regions'!$A$2:$A$142</c:f>
              <c:numCache>
                <c:formatCode>General</c:formatCode>
                <c:ptCount val="1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numCache>
            </c:numRef>
          </c:cat>
          <c:val>
            <c:numRef>
              <c:f>'mdg regions'!$O$2:$O$142</c:f>
              <c:numCache>
                <c:formatCode>General</c:formatCode>
                <c:ptCount val="141"/>
                <c:pt idx="23">
                  <c:v>31.64016000000003</c:v>
                </c:pt>
                <c:pt idx="24">
                  <c:v>30.97146</c:v>
                </c:pt>
                <c:pt idx="25">
                  <c:v>30.316900000000135</c:v>
                </c:pt>
                <c:pt idx="26">
                  <c:v>29.676170000000031</c:v>
                </c:pt>
                <c:pt idx="27">
                  <c:v>29.04898</c:v>
                </c:pt>
                <c:pt idx="28">
                  <c:v>28.43505</c:v>
                </c:pt>
                <c:pt idx="29">
                  <c:v>27.834090000000064</c:v>
                </c:pt>
                <c:pt idx="30">
                  <c:v>27.245829999999824</c:v>
                </c:pt>
                <c:pt idx="31">
                  <c:v>26.670010000000001</c:v>
                </c:pt>
                <c:pt idx="32">
                  <c:v>26.106350000000031</c:v>
                </c:pt>
                <c:pt idx="33">
                  <c:v>25.55461</c:v>
                </c:pt>
                <c:pt idx="34">
                  <c:v>25.014530000000001</c:v>
                </c:pt>
                <c:pt idx="35">
                  <c:v>24.485859999999889</c:v>
                </c:pt>
                <c:pt idx="36">
                  <c:v>23.96836999999978</c:v>
                </c:pt>
                <c:pt idx="37">
                  <c:v>23.46181</c:v>
                </c:pt>
                <c:pt idx="38">
                  <c:v>22.965959999999889</c:v>
                </c:pt>
                <c:pt idx="39">
                  <c:v>22.48058999999974</c:v>
                </c:pt>
                <c:pt idx="40">
                  <c:v>22.005469999999889</c:v>
                </c:pt>
                <c:pt idx="41">
                  <c:v>21.540399999999845</c:v>
                </c:pt>
                <c:pt idx="42">
                  <c:v>21.085159999999846</c:v>
                </c:pt>
                <c:pt idx="43">
                  <c:v>20.639530000000001</c:v>
                </c:pt>
                <c:pt idx="44">
                  <c:v>20.203329999999802</c:v>
                </c:pt>
                <c:pt idx="45">
                  <c:v>19.77633999999982</c:v>
                </c:pt>
                <c:pt idx="46">
                  <c:v>19.35838</c:v>
                </c:pt>
                <c:pt idx="47">
                  <c:v>18.949249999999733</c:v>
                </c:pt>
                <c:pt idx="48">
                  <c:v>18.548769999999802</c:v>
                </c:pt>
                <c:pt idx="49">
                  <c:v>18.156750000000031</c:v>
                </c:pt>
                <c:pt idx="50">
                  <c:v>17.773019999999889</c:v>
                </c:pt>
                <c:pt idx="51">
                  <c:v>17.397400000000001</c:v>
                </c:pt>
                <c:pt idx="52">
                  <c:v>17.029709999999824</c:v>
                </c:pt>
                <c:pt idx="53">
                  <c:v>16.669800000000031</c:v>
                </c:pt>
                <c:pt idx="54">
                  <c:v>16.317500000000031</c:v>
                </c:pt>
                <c:pt idx="55">
                  <c:v>15.972630000000082</c:v>
                </c:pt>
                <c:pt idx="56">
                  <c:v>15.635060000000001</c:v>
                </c:pt>
                <c:pt idx="57">
                  <c:v>15.30462</c:v>
                </c:pt>
                <c:pt idx="58">
                  <c:v>14.981170000000001</c:v>
                </c:pt>
                <c:pt idx="59">
                  <c:v>14.66455</c:v>
                </c:pt>
                <c:pt idx="60">
                  <c:v>14.354620000000002</c:v>
                </c:pt>
                <c:pt idx="61">
                  <c:v>14.05125</c:v>
                </c:pt>
                <c:pt idx="62">
                  <c:v>13.75428</c:v>
                </c:pt>
                <c:pt idx="63">
                  <c:v>13.463590000000073</c:v>
                </c:pt>
                <c:pt idx="64">
                  <c:v>13.17905</c:v>
                </c:pt>
                <c:pt idx="65">
                  <c:v>12.90052</c:v>
                </c:pt>
                <c:pt idx="66">
                  <c:v>12.627869999999998</c:v>
                </c:pt>
                <c:pt idx="67">
                  <c:v>12.360990000000022</c:v>
                </c:pt>
                <c:pt idx="68">
                  <c:v>12.09975</c:v>
                </c:pt>
                <c:pt idx="69">
                  <c:v>11.84403</c:v>
                </c:pt>
                <c:pt idx="70">
                  <c:v>11.59371</c:v>
                </c:pt>
                <c:pt idx="71">
                  <c:v>11.34868</c:v>
                </c:pt>
                <c:pt idx="72">
                  <c:v>11.108840000000001</c:v>
                </c:pt>
                <c:pt idx="73">
                  <c:v>10.87406</c:v>
                </c:pt>
                <c:pt idx="74">
                  <c:v>10.644239999999998</c:v>
                </c:pt>
                <c:pt idx="75">
                  <c:v>10.419280000000002</c:v>
                </c:pt>
                <c:pt idx="76">
                  <c:v>10.199070000000001</c:v>
                </c:pt>
                <c:pt idx="77">
                  <c:v>9.9835220000000007</c:v>
                </c:pt>
                <c:pt idx="78">
                  <c:v>9.7725270000000002</c:v>
                </c:pt>
                <c:pt idx="79">
                  <c:v>9.5659900000000047</c:v>
                </c:pt>
                <c:pt idx="80">
                  <c:v>9.3638180000000002</c:v>
                </c:pt>
                <c:pt idx="81">
                  <c:v>9.1659190000000006</c:v>
                </c:pt>
                <c:pt idx="82">
                  <c:v>8.9722030000000004</c:v>
                </c:pt>
                <c:pt idx="83">
                  <c:v>8.7825810000000004</c:v>
                </c:pt>
                <c:pt idx="84">
                  <c:v>8.5969660000000001</c:v>
                </c:pt>
                <c:pt idx="85">
                  <c:v>8.4152750000000012</c:v>
                </c:pt>
                <c:pt idx="86">
                  <c:v>8.2374219999999987</c:v>
                </c:pt>
                <c:pt idx="87">
                  <c:v>8.0633300000000006</c:v>
                </c:pt>
                <c:pt idx="88">
                  <c:v>7.8929149999999249</c:v>
                </c:pt>
                <c:pt idx="89">
                  <c:v>7.7261030000000002</c:v>
                </c:pt>
                <c:pt idx="90">
                  <c:v>7.5628169999999448</c:v>
                </c:pt>
                <c:pt idx="91">
                  <c:v>7.4029809999999774</c:v>
                </c:pt>
                <c:pt idx="92">
                  <c:v>7.2465230000000034</c:v>
                </c:pt>
                <c:pt idx="93">
                  <c:v>7.0933720000000013</c:v>
                </c:pt>
                <c:pt idx="94">
                  <c:v>6.9434580000000024</c:v>
                </c:pt>
                <c:pt idx="95">
                  <c:v>6.7967120000000003</c:v>
                </c:pt>
                <c:pt idx="96">
                  <c:v>6.6530670000000001</c:v>
                </c:pt>
                <c:pt idx="97">
                  <c:v>6.5124589999999856</c:v>
                </c:pt>
                <c:pt idx="98">
                  <c:v>6.374822</c:v>
                </c:pt>
                <c:pt idx="99">
                  <c:v>6.2400930000000034</c:v>
                </c:pt>
                <c:pt idx="100">
                  <c:v>6.108212</c:v>
                </c:pt>
                <c:pt idx="101">
                  <c:v>5.9791190000000034</c:v>
                </c:pt>
                <c:pt idx="102">
                  <c:v>5.8527539999999956</c:v>
                </c:pt>
                <c:pt idx="103">
                  <c:v>5.7290590000000003</c:v>
                </c:pt>
                <c:pt idx="104">
                  <c:v>5.6079789999999674</c:v>
                </c:pt>
                <c:pt idx="105">
                  <c:v>5.4894580000000124</c:v>
                </c:pt>
                <c:pt idx="106">
                  <c:v>5.3734410000000024</c:v>
                </c:pt>
                <c:pt idx="107">
                  <c:v>5.2598770000000004</c:v>
                </c:pt>
                <c:pt idx="108">
                  <c:v>5.1487119999999855</c:v>
                </c:pt>
                <c:pt idx="109">
                  <c:v>5.0398970000000034</c:v>
                </c:pt>
                <c:pt idx="110">
                  <c:v>4.9333820000000124</c:v>
                </c:pt>
                <c:pt idx="111">
                  <c:v>4.8291179999999674</c:v>
                </c:pt>
                <c:pt idx="112">
                  <c:v>4.7270569999999674</c:v>
                </c:pt>
                <c:pt idx="113">
                  <c:v>4.6271529999999403</c:v>
                </c:pt>
                <c:pt idx="114">
                  <c:v>4.5293610000000024</c:v>
                </c:pt>
                <c:pt idx="115">
                  <c:v>4.4336360000000123</c:v>
                </c:pt>
                <c:pt idx="116">
                  <c:v>4.3399330000000003</c:v>
                </c:pt>
                <c:pt idx="117">
                  <c:v>4.2482110000000004</c:v>
                </c:pt>
                <c:pt idx="118">
                  <c:v>4.1584279999999874</c:v>
                </c:pt>
                <c:pt idx="119">
                  <c:v>4.0705420000000014</c:v>
                </c:pt>
                <c:pt idx="120">
                  <c:v>3.9845140000000012</c:v>
                </c:pt>
                <c:pt idx="121">
                  <c:v>3.9003030000000001</c:v>
                </c:pt>
                <c:pt idx="122">
                  <c:v>3.8178729999999756</c:v>
                </c:pt>
                <c:pt idx="123">
                  <c:v>3.7371840000000214</c:v>
                </c:pt>
                <c:pt idx="124">
                  <c:v>3.658201</c:v>
                </c:pt>
                <c:pt idx="125">
                  <c:v>3.5808870000000002</c:v>
                </c:pt>
                <c:pt idx="126">
                  <c:v>3.505207</c:v>
                </c:pt>
                <c:pt idx="127">
                  <c:v>3.4311259999999977</c:v>
                </c:pt>
                <c:pt idx="128">
                  <c:v>3.3586119999999977</c:v>
                </c:pt>
                <c:pt idx="129">
                  <c:v>3.2876290000000012</c:v>
                </c:pt>
                <c:pt idx="130">
                  <c:v>3.2181470000000001</c:v>
                </c:pt>
                <c:pt idx="131">
                  <c:v>3.1501330000000012</c:v>
                </c:pt>
                <c:pt idx="132">
                  <c:v>3.0835570000000012</c:v>
                </c:pt>
                <c:pt idx="133">
                  <c:v>3.0183879999999998</c:v>
                </c:pt>
                <c:pt idx="134">
                  <c:v>2.954596</c:v>
                </c:pt>
              </c:numCache>
            </c:numRef>
          </c:val>
          <c:smooth val="0"/>
        </c:ser>
        <c:dLbls>
          <c:showLegendKey val="0"/>
          <c:showVal val="0"/>
          <c:showCatName val="0"/>
          <c:showSerName val="0"/>
          <c:showPercent val="0"/>
          <c:showBubbleSize val="0"/>
        </c:dLbls>
        <c:marker val="1"/>
        <c:smooth val="0"/>
        <c:axId val="276072704"/>
        <c:axId val="278348544"/>
      </c:lineChart>
      <c:catAx>
        <c:axId val="276072704"/>
        <c:scaling>
          <c:orientation val="minMax"/>
        </c:scaling>
        <c:delete val="0"/>
        <c:axPos val="b"/>
        <c:numFmt formatCode="General" sourceLinked="1"/>
        <c:majorTickMark val="out"/>
        <c:minorTickMark val="none"/>
        <c:tickLblPos val="nextTo"/>
        <c:txPr>
          <a:bodyPr/>
          <a:lstStyle/>
          <a:p>
            <a:pPr>
              <a:defRPr sz="1100" b="1" i="0"/>
            </a:pPr>
            <a:endParaRPr lang="en-US"/>
          </a:p>
        </c:txPr>
        <c:crossAx val="278348544"/>
        <c:crosses val="autoZero"/>
        <c:auto val="1"/>
        <c:lblAlgn val="ctr"/>
        <c:lblOffset val="100"/>
        <c:tickLblSkip val="20"/>
        <c:tickMarkSkip val="10"/>
        <c:noMultiLvlLbl val="0"/>
      </c:catAx>
      <c:valAx>
        <c:axId val="278348544"/>
        <c:scaling>
          <c:orientation val="minMax"/>
          <c:max val="55"/>
        </c:scaling>
        <c:delete val="0"/>
        <c:axPos val="l"/>
        <c:title>
          <c:tx>
            <c:rich>
              <a:bodyPr rot="-5400000" vert="horz"/>
              <a:lstStyle/>
              <a:p>
                <a:pPr>
                  <a:defRPr>
                    <a:latin typeface="Helvetica" pitchFamily="34" charset="0"/>
                  </a:defRPr>
                </a:pPr>
                <a:r>
                  <a:rPr lang="en-US" sz="1100" dirty="0">
                    <a:latin typeface="Helvetica" pitchFamily="34" charset="0"/>
                  </a:rPr>
                  <a:t>Neonatal</a:t>
                </a:r>
                <a:r>
                  <a:rPr lang="en-US" sz="1100" baseline="0" dirty="0">
                    <a:latin typeface="Helvetica" pitchFamily="34" charset="0"/>
                  </a:rPr>
                  <a:t> mortality rate (per 1,000 live births)</a:t>
                </a:r>
                <a:endParaRPr lang="en-US" sz="1100" dirty="0">
                  <a:latin typeface="Helvetica" pitchFamily="34" charset="0"/>
                </a:endParaRPr>
              </a:p>
            </c:rich>
          </c:tx>
          <c:layout>
            <c:manualLayout>
              <c:xMode val="edge"/>
              <c:yMode val="edge"/>
              <c:x val="5.5558316367117211E-4"/>
              <c:y val="0.11245726770862902"/>
            </c:manualLayout>
          </c:layout>
          <c:overlay val="0"/>
        </c:title>
        <c:numFmt formatCode="0" sourceLinked="0"/>
        <c:majorTickMark val="out"/>
        <c:minorTickMark val="none"/>
        <c:tickLblPos val="nextTo"/>
        <c:txPr>
          <a:bodyPr/>
          <a:lstStyle/>
          <a:p>
            <a:pPr>
              <a:defRPr sz="1200" b="1" i="0"/>
            </a:pPr>
            <a:endParaRPr lang="en-US"/>
          </a:p>
        </c:txPr>
        <c:crossAx val="276072704"/>
        <c:crosses val="autoZero"/>
        <c:crossBetween val="midCat"/>
        <c:majorUnit val="5"/>
      </c:valAx>
    </c:plotArea>
    <c:plotVisOnly val="1"/>
    <c:dispBlanksAs val="span"/>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131827202309"/>
          <c:y val="2.7212052799897201E-2"/>
          <c:w val="0.62563935692653183"/>
          <c:h val="0.80523061633382098"/>
        </c:manualLayout>
      </c:layout>
      <c:areaChart>
        <c:grouping val="stacked"/>
        <c:varyColors val="0"/>
        <c:ser>
          <c:idx val="0"/>
          <c:order val="0"/>
          <c:tx>
            <c:strRef>
              <c:f>'Graph1-75CD'!$B$5</c:f>
              <c:strCache>
                <c:ptCount val="1"/>
                <c:pt idx="0">
                  <c:v>Maternal health - records WITHOUT newborn search terms</c:v>
                </c:pt>
              </c:strCache>
            </c:strRef>
          </c:tx>
          <c:spPr>
            <a:solidFill>
              <a:schemeClr val="tx2"/>
            </a:solidFill>
            <a:ln>
              <a:noFill/>
            </a:ln>
          </c:spPr>
          <c:cat>
            <c:numRef>
              <c:f>'Graph1-75CD'!$C$3:$J$3</c:f>
              <c:numCache>
                <c:formatCode>General</c:formatCode>
                <c:ptCount val="8"/>
                <c:pt idx="0">
                  <c:v>2003</c:v>
                </c:pt>
                <c:pt idx="1">
                  <c:v>2004</c:v>
                </c:pt>
                <c:pt idx="2">
                  <c:v>2005</c:v>
                </c:pt>
                <c:pt idx="3">
                  <c:v>2006</c:v>
                </c:pt>
                <c:pt idx="4">
                  <c:v>2007</c:v>
                </c:pt>
                <c:pt idx="5">
                  <c:v>2008</c:v>
                </c:pt>
                <c:pt idx="6">
                  <c:v>2009</c:v>
                </c:pt>
                <c:pt idx="7">
                  <c:v>2010</c:v>
                </c:pt>
              </c:numCache>
            </c:numRef>
          </c:cat>
          <c:val>
            <c:numRef>
              <c:f>'Graph1-75CD'!$C$5:$J$5</c:f>
              <c:numCache>
                <c:formatCode>#,##0.00</c:formatCode>
                <c:ptCount val="8"/>
                <c:pt idx="0">
                  <c:v>745.37</c:v>
                </c:pt>
                <c:pt idx="1">
                  <c:v>612.71600000000001</c:v>
                </c:pt>
                <c:pt idx="2">
                  <c:v>1127.3599999999999</c:v>
                </c:pt>
                <c:pt idx="3">
                  <c:v>1113.31</c:v>
                </c:pt>
                <c:pt idx="4">
                  <c:v>1327.6699999999998</c:v>
                </c:pt>
                <c:pt idx="5">
                  <c:v>1299.27</c:v>
                </c:pt>
                <c:pt idx="6">
                  <c:v>1520.79</c:v>
                </c:pt>
                <c:pt idx="7">
                  <c:v>1403.47</c:v>
                </c:pt>
              </c:numCache>
            </c:numRef>
          </c:val>
        </c:ser>
        <c:ser>
          <c:idx val="2"/>
          <c:order val="1"/>
          <c:tx>
            <c:strRef>
              <c:f>'Graph1-75CD'!$B$9</c:f>
              <c:strCache>
                <c:ptCount val="1"/>
                <c:pt idx="0">
                  <c:v>Maternal health - records WITH newborn search terms  (but not exclusively benefitting newborns)</c:v>
                </c:pt>
              </c:strCache>
            </c:strRef>
          </c:tx>
          <c:spPr>
            <a:solidFill>
              <a:schemeClr val="accent1"/>
            </a:solidFill>
            <a:ln>
              <a:noFill/>
            </a:ln>
          </c:spPr>
          <c:cat>
            <c:numRef>
              <c:f>'Graph1-75CD'!$C$3:$J$3</c:f>
              <c:numCache>
                <c:formatCode>General</c:formatCode>
                <c:ptCount val="8"/>
                <c:pt idx="0">
                  <c:v>2003</c:v>
                </c:pt>
                <c:pt idx="1">
                  <c:v>2004</c:v>
                </c:pt>
                <c:pt idx="2">
                  <c:v>2005</c:v>
                </c:pt>
                <c:pt idx="3">
                  <c:v>2006</c:v>
                </c:pt>
                <c:pt idx="4">
                  <c:v>2007</c:v>
                </c:pt>
                <c:pt idx="5">
                  <c:v>2008</c:v>
                </c:pt>
                <c:pt idx="6">
                  <c:v>2009</c:v>
                </c:pt>
                <c:pt idx="7">
                  <c:v>2010</c:v>
                </c:pt>
              </c:numCache>
            </c:numRef>
          </c:cat>
          <c:val>
            <c:numRef>
              <c:f>'Graph1-75CD'!$C$9:$J$9</c:f>
              <c:numCache>
                <c:formatCode>#,##0.00</c:formatCode>
                <c:ptCount val="8"/>
                <c:pt idx="0">
                  <c:v>21.55</c:v>
                </c:pt>
                <c:pt idx="1">
                  <c:v>19.97</c:v>
                </c:pt>
                <c:pt idx="2">
                  <c:v>34.24</c:v>
                </c:pt>
                <c:pt idx="3">
                  <c:v>21.75</c:v>
                </c:pt>
                <c:pt idx="4">
                  <c:v>31.8</c:v>
                </c:pt>
                <c:pt idx="5">
                  <c:v>172.98000000000044</c:v>
                </c:pt>
                <c:pt idx="6">
                  <c:v>261.60000000000002</c:v>
                </c:pt>
                <c:pt idx="7">
                  <c:v>335.58</c:v>
                </c:pt>
              </c:numCache>
            </c:numRef>
          </c:val>
        </c:ser>
        <c:ser>
          <c:idx val="6"/>
          <c:order val="2"/>
          <c:tx>
            <c:strRef>
              <c:f>'Graph1-75CD'!$B$7</c:f>
              <c:strCache>
                <c:ptCount val="1"/>
                <c:pt idx="0">
                  <c:v>Maternal health - records EXCLUSIVELY benefitting newborn</c:v>
                </c:pt>
              </c:strCache>
            </c:strRef>
          </c:tx>
          <c:spPr>
            <a:solidFill>
              <a:schemeClr val="accent2">
                <a:lumMod val="50000"/>
              </a:schemeClr>
            </a:solidFill>
            <a:ln w="25400">
              <a:solidFill>
                <a:schemeClr val="accent2">
                  <a:lumMod val="50000"/>
                </a:schemeClr>
              </a:solidFill>
            </a:ln>
          </c:spPr>
          <c:cat>
            <c:numRef>
              <c:f>'Graph1-75CD'!$C$3:$J$3</c:f>
              <c:numCache>
                <c:formatCode>General</c:formatCode>
                <c:ptCount val="8"/>
                <c:pt idx="0">
                  <c:v>2003</c:v>
                </c:pt>
                <c:pt idx="1">
                  <c:v>2004</c:v>
                </c:pt>
                <c:pt idx="2">
                  <c:v>2005</c:v>
                </c:pt>
                <c:pt idx="3">
                  <c:v>2006</c:v>
                </c:pt>
                <c:pt idx="4">
                  <c:v>2007</c:v>
                </c:pt>
                <c:pt idx="5">
                  <c:v>2008</c:v>
                </c:pt>
                <c:pt idx="6">
                  <c:v>2009</c:v>
                </c:pt>
                <c:pt idx="7">
                  <c:v>2010</c:v>
                </c:pt>
              </c:numCache>
            </c:numRef>
          </c:cat>
          <c:val>
            <c:numRef>
              <c:f>'Graph1-75CD'!$C$7:$J$7</c:f>
              <c:numCache>
                <c:formatCode>#,##0.00</c:formatCode>
                <c:ptCount val="8"/>
                <c:pt idx="0">
                  <c:v>2.13</c:v>
                </c:pt>
                <c:pt idx="1">
                  <c:v>2.75</c:v>
                </c:pt>
                <c:pt idx="2">
                  <c:v>1.180000000000007</c:v>
                </c:pt>
                <c:pt idx="3">
                  <c:v>2.09</c:v>
                </c:pt>
                <c:pt idx="4">
                  <c:v>4.2</c:v>
                </c:pt>
                <c:pt idx="5">
                  <c:v>5.6</c:v>
                </c:pt>
                <c:pt idx="6">
                  <c:v>4.1199999999999966</c:v>
                </c:pt>
                <c:pt idx="7">
                  <c:v>6.68</c:v>
                </c:pt>
              </c:numCache>
            </c:numRef>
          </c:val>
        </c:ser>
        <c:ser>
          <c:idx val="7"/>
          <c:order val="3"/>
          <c:tx>
            <c:strRef>
              <c:f>'Graph1-75CD'!$B$6</c:f>
              <c:strCache>
                <c:ptCount val="1"/>
                <c:pt idx="0">
                  <c:v>Child health - records EXCLUSIVELY benefitting newborn</c:v>
                </c:pt>
              </c:strCache>
            </c:strRef>
          </c:tx>
          <c:spPr>
            <a:solidFill>
              <a:schemeClr val="accent1">
                <a:lumMod val="50000"/>
              </a:schemeClr>
            </a:solidFill>
            <a:ln w="25400">
              <a:solidFill>
                <a:schemeClr val="accent1">
                  <a:lumMod val="50000"/>
                </a:schemeClr>
              </a:solidFill>
            </a:ln>
          </c:spPr>
          <c:cat>
            <c:numRef>
              <c:f>'Graph1-75CD'!$C$3:$J$3</c:f>
              <c:numCache>
                <c:formatCode>General</c:formatCode>
                <c:ptCount val="8"/>
                <c:pt idx="0">
                  <c:v>2003</c:v>
                </c:pt>
                <c:pt idx="1">
                  <c:v>2004</c:v>
                </c:pt>
                <c:pt idx="2">
                  <c:v>2005</c:v>
                </c:pt>
                <c:pt idx="3">
                  <c:v>2006</c:v>
                </c:pt>
                <c:pt idx="4">
                  <c:v>2007</c:v>
                </c:pt>
                <c:pt idx="5">
                  <c:v>2008</c:v>
                </c:pt>
                <c:pt idx="6">
                  <c:v>2009</c:v>
                </c:pt>
                <c:pt idx="7">
                  <c:v>2010</c:v>
                </c:pt>
              </c:numCache>
            </c:numRef>
          </c:cat>
          <c:val>
            <c:numRef>
              <c:f>'Graph1-75CD'!$C$6:$J$6</c:f>
              <c:numCache>
                <c:formatCode>#,##0.00</c:formatCode>
                <c:ptCount val="8"/>
                <c:pt idx="0">
                  <c:v>1.9000000000000001</c:v>
                </c:pt>
                <c:pt idx="1">
                  <c:v>3.29</c:v>
                </c:pt>
                <c:pt idx="2">
                  <c:v>1.08</c:v>
                </c:pt>
                <c:pt idx="3">
                  <c:v>0.81</c:v>
                </c:pt>
                <c:pt idx="4">
                  <c:v>0.56000000000000005</c:v>
                </c:pt>
                <c:pt idx="5">
                  <c:v>0.15000000000000013</c:v>
                </c:pt>
                <c:pt idx="6">
                  <c:v>0</c:v>
                </c:pt>
                <c:pt idx="7">
                  <c:v>0.17</c:v>
                </c:pt>
              </c:numCache>
            </c:numRef>
          </c:val>
        </c:ser>
        <c:ser>
          <c:idx val="1"/>
          <c:order val="4"/>
          <c:tx>
            <c:strRef>
              <c:f>'Graph1-75CD'!$B$8</c:f>
              <c:strCache>
                <c:ptCount val="1"/>
                <c:pt idx="0">
                  <c:v>Child health - records WITH newborns search term (but not exclusively benefitting newborns)</c:v>
                </c:pt>
              </c:strCache>
            </c:strRef>
          </c:tx>
          <c:spPr>
            <a:solidFill>
              <a:schemeClr val="accent3"/>
            </a:solidFill>
            <a:ln>
              <a:noFill/>
            </a:ln>
          </c:spPr>
          <c:cat>
            <c:numRef>
              <c:f>'Graph1-75CD'!$C$3:$J$3</c:f>
              <c:numCache>
                <c:formatCode>General</c:formatCode>
                <c:ptCount val="8"/>
                <c:pt idx="0">
                  <c:v>2003</c:v>
                </c:pt>
                <c:pt idx="1">
                  <c:v>2004</c:v>
                </c:pt>
                <c:pt idx="2">
                  <c:v>2005</c:v>
                </c:pt>
                <c:pt idx="3">
                  <c:v>2006</c:v>
                </c:pt>
                <c:pt idx="4">
                  <c:v>2007</c:v>
                </c:pt>
                <c:pt idx="5">
                  <c:v>2008</c:v>
                </c:pt>
                <c:pt idx="6">
                  <c:v>2009</c:v>
                </c:pt>
                <c:pt idx="7">
                  <c:v>2010</c:v>
                </c:pt>
              </c:numCache>
            </c:numRef>
          </c:cat>
          <c:val>
            <c:numRef>
              <c:f>'Graph1-75CD'!$C$8:$J$8</c:f>
              <c:numCache>
                <c:formatCode>#,##0.00</c:formatCode>
                <c:ptCount val="8"/>
                <c:pt idx="0">
                  <c:v>28.07</c:v>
                </c:pt>
                <c:pt idx="1">
                  <c:v>38.57</c:v>
                </c:pt>
                <c:pt idx="2">
                  <c:v>52.55</c:v>
                </c:pt>
                <c:pt idx="3">
                  <c:v>41.41</c:v>
                </c:pt>
                <c:pt idx="4">
                  <c:v>47</c:v>
                </c:pt>
                <c:pt idx="5">
                  <c:v>135.70999999999998</c:v>
                </c:pt>
                <c:pt idx="6">
                  <c:v>223.36</c:v>
                </c:pt>
                <c:pt idx="7">
                  <c:v>272.02999999999929</c:v>
                </c:pt>
              </c:numCache>
            </c:numRef>
          </c:val>
        </c:ser>
        <c:ser>
          <c:idx val="3"/>
          <c:order val="5"/>
          <c:tx>
            <c:strRef>
              <c:f>'Graph1-75CD'!$B$4</c:f>
              <c:strCache>
                <c:ptCount val="1"/>
                <c:pt idx="0">
                  <c:v>Child health - records WITHOUT newborn search terms</c:v>
                </c:pt>
              </c:strCache>
            </c:strRef>
          </c:tx>
          <c:spPr>
            <a:solidFill>
              <a:schemeClr val="accent2"/>
            </a:solidFill>
            <a:ln>
              <a:noFill/>
            </a:ln>
          </c:spPr>
          <c:cat>
            <c:numRef>
              <c:f>'Graph1-75CD'!$C$3:$J$3</c:f>
              <c:numCache>
                <c:formatCode>General</c:formatCode>
                <c:ptCount val="8"/>
                <c:pt idx="0">
                  <c:v>2003</c:v>
                </c:pt>
                <c:pt idx="1">
                  <c:v>2004</c:v>
                </c:pt>
                <c:pt idx="2">
                  <c:v>2005</c:v>
                </c:pt>
                <c:pt idx="3">
                  <c:v>2006</c:v>
                </c:pt>
                <c:pt idx="4">
                  <c:v>2007</c:v>
                </c:pt>
                <c:pt idx="5">
                  <c:v>2008</c:v>
                </c:pt>
                <c:pt idx="6">
                  <c:v>2009</c:v>
                </c:pt>
                <c:pt idx="7">
                  <c:v>2010</c:v>
                </c:pt>
              </c:numCache>
            </c:numRef>
          </c:cat>
          <c:val>
            <c:numRef>
              <c:f>'Graph1-75CD'!$C$4:$J$4</c:f>
              <c:numCache>
                <c:formatCode>#,##0.00</c:formatCode>
                <c:ptCount val="8"/>
                <c:pt idx="0">
                  <c:v>1533.1699999999998</c:v>
                </c:pt>
                <c:pt idx="1">
                  <c:v>1699.78</c:v>
                </c:pt>
                <c:pt idx="2">
                  <c:v>2051.42</c:v>
                </c:pt>
                <c:pt idx="3">
                  <c:v>2416.54</c:v>
                </c:pt>
                <c:pt idx="4">
                  <c:v>2819.25</c:v>
                </c:pt>
                <c:pt idx="5">
                  <c:v>3321.3300000000022</c:v>
                </c:pt>
                <c:pt idx="6">
                  <c:v>4208.4000000000005</c:v>
                </c:pt>
                <c:pt idx="7">
                  <c:v>4179.1500000000024</c:v>
                </c:pt>
              </c:numCache>
            </c:numRef>
          </c:val>
        </c:ser>
        <c:dLbls>
          <c:showLegendKey val="0"/>
          <c:showVal val="0"/>
          <c:showCatName val="0"/>
          <c:showSerName val="0"/>
          <c:showPercent val="0"/>
          <c:showBubbleSize val="0"/>
        </c:dLbls>
        <c:axId val="284518656"/>
        <c:axId val="287457280"/>
      </c:areaChart>
      <c:catAx>
        <c:axId val="284518656"/>
        <c:scaling>
          <c:orientation val="minMax"/>
        </c:scaling>
        <c:delete val="0"/>
        <c:axPos val="b"/>
        <c:numFmt formatCode="General" sourceLinked="1"/>
        <c:majorTickMark val="out"/>
        <c:minorTickMark val="none"/>
        <c:tickLblPos val="nextTo"/>
        <c:txPr>
          <a:bodyPr/>
          <a:lstStyle/>
          <a:p>
            <a:pPr>
              <a:defRPr sz="1200"/>
            </a:pPr>
            <a:endParaRPr lang="en-US"/>
          </a:p>
        </c:txPr>
        <c:crossAx val="287457280"/>
        <c:crosses val="autoZero"/>
        <c:auto val="1"/>
        <c:lblAlgn val="ctr"/>
        <c:lblOffset val="100"/>
        <c:noMultiLvlLbl val="0"/>
      </c:catAx>
      <c:valAx>
        <c:axId val="287457280"/>
        <c:scaling>
          <c:orientation val="minMax"/>
        </c:scaling>
        <c:delete val="0"/>
        <c:axPos val="l"/>
        <c:title>
          <c:tx>
            <c:rich>
              <a:bodyPr rot="-5400000" vert="horz"/>
              <a:lstStyle/>
              <a:p>
                <a:pPr>
                  <a:defRPr sz="1200"/>
                </a:pPr>
                <a:r>
                  <a:rPr lang="en-GB" sz="1200" dirty="0"/>
                  <a:t>Millions USD (constant 2010)</a:t>
                </a:r>
              </a:p>
            </c:rich>
          </c:tx>
          <c:layout>
            <c:manualLayout>
              <c:xMode val="edge"/>
              <c:yMode val="edge"/>
              <c:x val="1.885055875896853E-2"/>
              <c:y val="0.29235700063354098"/>
            </c:manualLayout>
          </c:layout>
          <c:overlay val="0"/>
        </c:title>
        <c:numFmt formatCode="#,##0.00" sourceLinked="1"/>
        <c:majorTickMark val="out"/>
        <c:minorTickMark val="none"/>
        <c:tickLblPos val="nextTo"/>
        <c:txPr>
          <a:bodyPr/>
          <a:lstStyle/>
          <a:p>
            <a:pPr>
              <a:defRPr sz="1200"/>
            </a:pPr>
            <a:endParaRPr lang="en-US"/>
          </a:p>
        </c:txPr>
        <c:crossAx val="284518656"/>
        <c:crosses val="autoZero"/>
        <c:crossBetween val="midCat"/>
      </c:valAx>
    </c:plotArea>
    <c:plotVisOnly val="1"/>
    <c:dispBlanksAs val="zero"/>
    <c:showDLblsOverMax val="0"/>
  </c:chart>
  <c:txPr>
    <a:bodyPr/>
    <a:lstStyle/>
    <a:p>
      <a:pPr>
        <a:defRPr sz="1400">
          <a:latin typeface="Helvetica"/>
          <a:cs typeface="Helvetica"/>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98F08-3815-4AE9-8BB9-B814AF2CBDB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724355B1-D663-4DFF-A53E-B24496F89F12}">
      <dgm:prSet custT="1"/>
      <dgm:spPr/>
      <dgm:t>
        <a:bodyPr/>
        <a:lstStyle/>
        <a:p>
          <a:pPr algn="ctr" rtl="0"/>
          <a:r>
            <a:rPr lang="en-US" sz="1600" b="1" dirty="0" smtClean="0">
              <a:latin typeface="Helvetica"/>
              <a:cs typeface="Helvetica"/>
            </a:rPr>
            <a:t>Preterm birth</a:t>
          </a:r>
          <a:endParaRPr lang="en-US" sz="1600" b="1" dirty="0">
            <a:latin typeface="Helvetica"/>
            <a:cs typeface="Helvetica"/>
          </a:endParaRPr>
        </a:p>
      </dgm:t>
    </dgm:pt>
    <dgm:pt modelId="{8BE32F81-45F5-4488-9D71-EFA60CCDA3D1}" type="parTrans" cxnId="{742FA585-F438-48EB-8134-EDB0C9E7F36D}">
      <dgm:prSet/>
      <dgm:spPr/>
      <dgm:t>
        <a:bodyPr/>
        <a:lstStyle/>
        <a:p>
          <a:endParaRPr lang="en-US" sz="2400"/>
        </a:p>
      </dgm:t>
    </dgm:pt>
    <dgm:pt modelId="{F1F03DCB-4835-45CE-90C5-632344CAAA29}" type="sibTrans" cxnId="{742FA585-F438-48EB-8134-EDB0C9E7F36D}">
      <dgm:prSet/>
      <dgm:spPr/>
      <dgm:t>
        <a:bodyPr/>
        <a:lstStyle/>
        <a:p>
          <a:endParaRPr lang="en-US" sz="2400"/>
        </a:p>
      </dgm:t>
    </dgm:pt>
    <dgm:pt modelId="{29146D90-7A7A-436A-89F0-24FBE40DBBF0}">
      <dgm:prSet custT="1"/>
      <dgm:spPr/>
      <dgm:t>
        <a:bodyPr/>
        <a:lstStyle/>
        <a:p>
          <a:pPr algn="ctr" rtl="0"/>
          <a:r>
            <a:rPr lang="en-US" sz="1600" b="1" dirty="0" smtClean="0">
              <a:latin typeface="Helvetica"/>
              <a:cs typeface="Helvetica"/>
            </a:rPr>
            <a:t>Birth complications </a:t>
          </a:r>
          <a:r>
            <a:rPr lang="en-US" sz="1600" dirty="0" smtClean="0">
              <a:latin typeface="Helvetica"/>
              <a:cs typeface="Helvetica"/>
            </a:rPr>
            <a:t>(and intrapartum stillbirths)</a:t>
          </a:r>
          <a:endParaRPr lang="en-US" sz="2000" dirty="0">
            <a:latin typeface="Helvetica"/>
            <a:cs typeface="Helvetica"/>
          </a:endParaRPr>
        </a:p>
      </dgm:t>
    </dgm:pt>
    <dgm:pt modelId="{CC0FCD06-A47E-4A8F-A9D8-F454BB44755D}" type="parTrans" cxnId="{407E2071-AECB-4EB7-BCB9-0C1A28077056}">
      <dgm:prSet/>
      <dgm:spPr/>
      <dgm:t>
        <a:bodyPr/>
        <a:lstStyle/>
        <a:p>
          <a:endParaRPr lang="en-US" sz="2400"/>
        </a:p>
      </dgm:t>
    </dgm:pt>
    <dgm:pt modelId="{0C527DE0-BDBB-4533-A3E0-FE041B8D7F23}" type="sibTrans" cxnId="{407E2071-AECB-4EB7-BCB9-0C1A28077056}">
      <dgm:prSet/>
      <dgm:spPr/>
      <dgm:t>
        <a:bodyPr/>
        <a:lstStyle/>
        <a:p>
          <a:endParaRPr lang="en-US" sz="2400"/>
        </a:p>
      </dgm:t>
    </dgm:pt>
    <dgm:pt modelId="{C9F59CD5-901C-4DB2-8915-D58EC93ECB4B}">
      <dgm:prSet custT="1"/>
      <dgm:spPr>
        <a:noFill/>
      </dgm:spPr>
      <dgm:t>
        <a:bodyPr/>
        <a:lstStyle/>
        <a:p>
          <a:pPr rtl="0"/>
          <a:r>
            <a:rPr lang="en-US" sz="1800" dirty="0" smtClean="0">
              <a:solidFill>
                <a:schemeClr val="tx1"/>
              </a:solidFill>
              <a:latin typeface="Helvetica"/>
              <a:cs typeface="Helvetica"/>
            </a:rPr>
            <a:t>Prevention by skilled attendance and obstetrics*</a:t>
          </a:r>
          <a:endParaRPr lang="en-US" sz="1800" dirty="0">
            <a:solidFill>
              <a:schemeClr val="tx1"/>
            </a:solidFill>
            <a:latin typeface="Helvetica"/>
            <a:cs typeface="Helvetica"/>
          </a:endParaRPr>
        </a:p>
      </dgm:t>
    </dgm:pt>
    <dgm:pt modelId="{7B30603F-5697-4832-90BB-A84F0B3100F9}" type="parTrans" cxnId="{0614E805-8447-45CD-86C1-B15541FA8DCA}">
      <dgm:prSet/>
      <dgm:spPr/>
      <dgm:t>
        <a:bodyPr/>
        <a:lstStyle/>
        <a:p>
          <a:endParaRPr lang="en-US" sz="2400"/>
        </a:p>
      </dgm:t>
    </dgm:pt>
    <dgm:pt modelId="{3EE4E192-8BC9-4413-8573-801254D707EE}" type="sibTrans" cxnId="{0614E805-8447-45CD-86C1-B15541FA8DCA}">
      <dgm:prSet/>
      <dgm:spPr/>
      <dgm:t>
        <a:bodyPr/>
        <a:lstStyle/>
        <a:p>
          <a:endParaRPr lang="en-US" sz="2400"/>
        </a:p>
      </dgm:t>
    </dgm:pt>
    <dgm:pt modelId="{7AC2D2D0-4C4D-46EC-94B2-F2045EFFA59D}">
      <dgm:prSet custT="1"/>
      <dgm:spPr>
        <a:noFill/>
      </dgm:spPr>
      <dgm:t>
        <a:bodyPr/>
        <a:lstStyle/>
        <a:p>
          <a:pPr rtl="0"/>
          <a:r>
            <a:rPr lang="en-US" sz="1800" dirty="0" smtClean="0">
              <a:solidFill>
                <a:schemeClr val="tx1"/>
              </a:solidFill>
              <a:latin typeface="Helvetica"/>
              <a:cs typeface="Helvetica"/>
            </a:rPr>
            <a:t>Care including </a:t>
          </a:r>
          <a:r>
            <a:rPr lang="en-US" sz="1800" dirty="0" smtClean="0">
              <a:solidFill>
                <a:schemeClr val="accent2"/>
              </a:solidFill>
              <a:latin typeface="Helvetica"/>
              <a:cs typeface="Helvetica"/>
            </a:rPr>
            <a:t>essential newborn care </a:t>
          </a:r>
          <a:r>
            <a:rPr lang="en-US" sz="1800" dirty="0" smtClean="0">
              <a:solidFill>
                <a:schemeClr val="tx1">
                  <a:lumMod val="50000"/>
                </a:schemeClr>
              </a:solidFill>
              <a:latin typeface="Helvetica"/>
              <a:cs typeface="Helvetica"/>
            </a:rPr>
            <a:t>+ </a:t>
          </a:r>
          <a:r>
            <a:rPr lang="en-US" sz="1800" dirty="0" smtClean="0">
              <a:solidFill>
                <a:schemeClr val="tx1"/>
              </a:solidFill>
              <a:latin typeface="Helvetica"/>
              <a:cs typeface="Helvetica"/>
            </a:rPr>
            <a:t>resuscitation* </a:t>
          </a:r>
          <a:endParaRPr lang="en-US" sz="1800" dirty="0">
            <a:solidFill>
              <a:schemeClr val="tx1"/>
            </a:solidFill>
            <a:latin typeface="Helvetica"/>
            <a:cs typeface="Helvetica"/>
          </a:endParaRPr>
        </a:p>
      </dgm:t>
    </dgm:pt>
    <dgm:pt modelId="{82F30AC6-D012-47A7-88C6-AD514257A926}" type="parTrans" cxnId="{82632313-73DE-4C4E-809D-B2F66F616C46}">
      <dgm:prSet/>
      <dgm:spPr/>
      <dgm:t>
        <a:bodyPr/>
        <a:lstStyle/>
        <a:p>
          <a:endParaRPr lang="en-US" sz="2400"/>
        </a:p>
      </dgm:t>
    </dgm:pt>
    <dgm:pt modelId="{2E28CF63-48E7-4056-BEE8-C7319C89C57D}" type="sibTrans" cxnId="{82632313-73DE-4C4E-809D-B2F66F616C46}">
      <dgm:prSet/>
      <dgm:spPr/>
      <dgm:t>
        <a:bodyPr/>
        <a:lstStyle/>
        <a:p>
          <a:endParaRPr lang="en-US" sz="2400"/>
        </a:p>
      </dgm:t>
    </dgm:pt>
    <dgm:pt modelId="{E1BC8F89-ECC7-470E-9654-5E8A46E9035C}">
      <dgm:prSet custT="1"/>
      <dgm:spPr/>
      <dgm:t>
        <a:bodyPr/>
        <a:lstStyle/>
        <a:p>
          <a:pPr algn="ctr" rtl="0"/>
          <a:r>
            <a:rPr lang="en-US" sz="1600" b="1" dirty="0" smtClean="0">
              <a:latin typeface="Helvetica"/>
              <a:cs typeface="Helvetica"/>
            </a:rPr>
            <a:t>Neonatal infections</a:t>
          </a:r>
          <a:endParaRPr lang="en-US" sz="1600" b="1" dirty="0">
            <a:latin typeface="Helvetica"/>
            <a:cs typeface="Helvetica"/>
          </a:endParaRPr>
        </a:p>
      </dgm:t>
    </dgm:pt>
    <dgm:pt modelId="{787AE20F-2CF3-452D-90FE-5C99516CA646}" type="parTrans" cxnId="{D8024215-81EC-4C30-9951-46EAA4C4F8DA}">
      <dgm:prSet/>
      <dgm:spPr/>
      <dgm:t>
        <a:bodyPr/>
        <a:lstStyle/>
        <a:p>
          <a:endParaRPr lang="en-US" sz="2400"/>
        </a:p>
      </dgm:t>
    </dgm:pt>
    <dgm:pt modelId="{07B472D0-8DC9-4B67-8A61-8C65E738EE8D}" type="sibTrans" cxnId="{D8024215-81EC-4C30-9951-46EAA4C4F8DA}">
      <dgm:prSet/>
      <dgm:spPr/>
      <dgm:t>
        <a:bodyPr/>
        <a:lstStyle/>
        <a:p>
          <a:endParaRPr lang="en-US" sz="2400"/>
        </a:p>
      </dgm:t>
    </dgm:pt>
    <dgm:pt modelId="{38C21F43-1165-4727-9BBF-9F9CA9C512C8}">
      <dgm:prSet custT="1"/>
      <dgm:spPr>
        <a:noFill/>
        <a:ln>
          <a:noFill/>
        </a:ln>
      </dgm:spPr>
      <dgm:t>
        <a:bodyPr/>
        <a:lstStyle/>
        <a:p>
          <a:pPr rtl="0"/>
          <a:r>
            <a:rPr lang="en-US" sz="1800" dirty="0" smtClean="0">
              <a:solidFill>
                <a:schemeClr val="tx1"/>
              </a:solidFill>
              <a:latin typeface="Helvetica"/>
              <a:cs typeface="Helvetica"/>
            </a:rPr>
            <a:t>Prevention, </a:t>
          </a:r>
          <a:r>
            <a:rPr lang="en-US" sz="1800" dirty="0" smtClean="0">
              <a:solidFill>
                <a:schemeClr val="accent2"/>
              </a:solidFill>
              <a:latin typeface="Helvetica"/>
              <a:cs typeface="Helvetica"/>
            </a:rPr>
            <a:t>essential newborn care </a:t>
          </a:r>
          <a:r>
            <a:rPr lang="en-US" sz="1800" dirty="0" smtClean="0">
              <a:solidFill>
                <a:schemeClr val="tx1"/>
              </a:solidFill>
              <a:latin typeface="Helvetica"/>
              <a:cs typeface="Helvetica"/>
            </a:rPr>
            <a:t>especially breastfeeding, Chlorhexidine where appropriate*</a:t>
          </a:r>
          <a:endParaRPr lang="en-US" sz="1800" dirty="0">
            <a:solidFill>
              <a:schemeClr val="tx1"/>
            </a:solidFill>
            <a:latin typeface="Helvetica"/>
            <a:cs typeface="Helvetica"/>
          </a:endParaRPr>
        </a:p>
      </dgm:t>
    </dgm:pt>
    <dgm:pt modelId="{19276F34-F5A4-451F-A5BB-168C7215AB2A}" type="parTrans" cxnId="{8183675E-6B46-4B4E-9109-788CF6B7F5D8}">
      <dgm:prSet/>
      <dgm:spPr/>
      <dgm:t>
        <a:bodyPr/>
        <a:lstStyle/>
        <a:p>
          <a:endParaRPr lang="en-US" sz="2400"/>
        </a:p>
      </dgm:t>
    </dgm:pt>
    <dgm:pt modelId="{66E2E865-2092-4CC6-966B-777BC8B726BF}" type="sibTrans" cxnId="{8183675E-6B46-4B4E-9109-788CF6B7F5D8}">
      <dgm:prSet/>
      <dgm:spPr/>
      <dgm:t>
        <a:bodyPr/>
        <a:lstStyle/>
        <a:p>
          <a:endParaRPr lang="en-US" sz="2400"/>
        </a:p>
      </dgm:t>
    </dgm:pt>
    <dgm:pt modelId="{787BD396-B32E-482B-95E7-5B541B539092}">
      <dgm:prSet custT="1"/>
      <dgm:spPr>
        <a:noFill/>
        <a:ln>
          <a:noFill/>
        </a:ln>
      </dgm:spPr>
      <dgm:t>
        <a:bodyPr/>
        <a:lstStyle/>
        <a:p>
          <a:pPr rtl="0"/>
          <a:r>
            <a:rPr lang="en-US" sz="1800" dirty="0" smtClean="0">
              <a:solidFill>
                <a:schemeClr val="tx1"/>
              </a:solidFill>
              <a:latin typeface="Helvetica"/>
              <a:cs typeface="Helvetica"/>
            </a:rPr>
            <a:t>Case management of neonatal sepsis with antibiotics *</a:t>
          </a:r>
          <a:endParaRPr lang="en-US" sz="1800" dirty="0">
            <a:solidFill>
              <a:schemeClr val="tx1"/>
            </a:solidFill>
            <a:latin typeface="Helvetica"/>
            <a:cs typeface="Helvetica"/>
          </a:endParaRPr>
        </a:p>
      </dgm:t>
    </dgm:pt>
    <dgm:pt modelId="{8A987067-B855-4CF4-927E-9C315BD735EA}" type="parTrans" cxnId="{A7A32A66-7DD8-4291-A7C2-F5C3626DF8B9}">
      <dgm:prSet/>
      <dgm:spPr/>
      <dgm:t>
        <a:bodyPr/>
        <a:lstStyle/>
        <a:p>
          <a:endParaRPr lang="en-US" sz="2400"/>
        </a:p>
      </dgm:t>
    </dgm:pt>
    <dgm:pt modelId="{3A6BDF6D-FE8F-4B1B-8872-CCCF2794ECF9}" type="sibTrans" cxnId="{A7A32A66-7DD8-4291-A7C2-F5C3626DF8B9}">
      <dgm:prSet/>
      <dgm:spPr/>
      <dgm:t>
        <a:bodyPr/>
        <a:lstStyle/>
        <a:p>
          <a:endParaRPr lang="en-US" sz="2400"/>
        </a:p>
      </dgm:t>
    </dgm:pt>
    <dgm:pt modelId="{A7D17279-F2B0-4E53-9F74-AE948A563D4A}">
      <dgm:prSet custT="1"/>
      <dgm:spPr>
        <a:noFill/>
        <a:ln>
          <a:noFill/>
        </a:ln>
      </dgm:spPr>
      <dgm:t>
        <a:bodyPr/>
        <a:lstStyle/>
        <a:p>
          <a:pPr rtl="0"/>
          <a:endParaRPr lang="en-US" sz="1800" dirty="0">
            <a:solidFill>
              <a:schemeClr val="tx1"/>
            </a:solidFill>
            <a:latin typeface="Helvetica"/>
            <a:cs typeface="Helvetica"/>
          </a:endParaRPr>
        </a:p>
      </dgm:t>
    </dgm:pt>
    <dgm:pt modelId="{E1E94297-7963-4341-B5C7-02D927A5E734}" type="parTrans" cxnId="{7505861B-8E17-442B-9DE6-E618E79457EC}">
      <dgm:prSet/>
      <dgm:spPr/>
      <dgm:t>
        <a:bodyPr/>
        <a:lstStyle/>
        <a:p>
          <a:endParaRPr lang="en-US" sz="2400"/>
        </a:p>
      </dgm:t>
    </dgm:pt>
    <dgm:pt modelId="{B6095800-AB78-496F-96AE-7695A4FC56C1}" type="sibTrans" cxnId="{7505861B-8E17-442B-9DE6-E618E79457EC}">
      <dgm:prSet/>
      <dgm:spPr/>
      <dgm:t>
        <a:bodyPr/>
        <a:lstStyle/>
        <a:p>
          <a:endParaRPr lang="en-US" sz="2400"/>
        </a:p>
      </dgm:t>
    </dgm:pt>
    <dgm:pt modelId="{EEA725A6-0605-4B17-80D0-53989753B00E}">
      <dgm:prSet custT="1"/>
      <dgm:spPr>
        <a:noFill/>
        <a:ln>
          <a:noFill/>
        </a:ln>
      </dgm:spPr>
      <dgm:t>
        <a:bodyPr/>
        <a:lstStyle/>
        <a:p>
          <a:pPr rtl="0"/>
          <a:r>
            <a:rPr lang="en-US" sz="1800" dirty="0" smtClean="0">
              <a:solidFill>
                <a:schemeClr val="tx1"/>
              </a:solidFill>
              <a:latin typeface="Helvetica"/>
              <a:cs typeface="Helvetica"/>
            </a:rPr>
            <a:t>Care including </a:t>
          </a:r>
          <a:r>
            <a:rPr lang="en-US" sz="1800" dirty="0" smtClean="0">
              <a:solidFill>
                <a:schemeClr val="accent2"/>
              </a:solidFill>
              <a:latin typeface="Helvetica"/>
              <a:cs typeface="Helvetica"/>
            </a:rPr>
            <a:t>es</a:t>
          </a:r>
          <a:r>
            <a:rPr lang="en-US" sz="1800" dirty="0" smtClean="0">
              <a:solidFill>
                <a:srgbClr val="00B4A3"/>
              </a:solidFill>
              <a:latin typeface="Helvetica"/>
              <a:cs typeface="Helvetica"/>
            </a:rPr>
            <a:t>sen</a:t>
          </a:r>
          <a:r>
            <a:rPr lang="en-US" sz="1800" dirty="0" smtClean="0">
              <a:solidFill>
                <a:schemeClr val="accent2"/>
              </a:solidFill>
              <a:latin typeface="Helvetica"/>
              <a:cs typeface="Helvetica"/>
            </a:rPr>
            <a:t>tial newborn care </a:t>
          </a:r>
          <a:r>
            <a:rPr lang="en-US" sz="1800" dirty="0" smtClean="0">
              <a:solidFill>
                <a:schemeClr val="tx1">
                  <a:lumMod val="50000"/>
                </a:schemeClr>
              </a:solidFill>
              <a:latin typeface="Helvetica"/>
              <a:cs typeface="Helvetica"/>
            </a:rPr>
            <a:t>+ Kangaroo mother care</a:t>
          </a:r>
          <a:endParaRPr lang="en-US" sz="1800" dirty="0">
            <a:solidFill>
              <a:schemeClr val="tx1">
                <a:lumMod val="50000"/>
              </a:schemeClr>
            </a:solidFill>
            <a:latin typeface="Helvetica"/>
            <a:cs typeface="Helvetica"/>
          </a:endParaRPr>
        </a:p>
      </dgm:t>
    </dgm:pt>
    <dgm:pt modelId="{ABC79B31-BFD2-459D-9045-2C287109462E}" type="sibTrans" cxnId="{3E9630AF-8A64-4E1A-9F04-5C0E36DA7A82}">
      <dgm:prSet/>
      <dgm:spPr/>
      <dgm:t>
        <a:bodyPr/>
        <a:lstStyle/>
        <a:p>
          <a:endParaRPr lang="en-US" sz="2400"/>
        </a:p>
      </dgm:t>
    </dgm:pt>
    <dgm:pt modelId="{B380DDAB-C6BB-4F09-82F2-78A01F5386DC}" type="parTrans" cxnId="{3E9630AF-8A64-4E1A-9F04-5C0E36DA7A82}">
      <dgm:prSet/>
      <dgm:spPr/>
      <dgm:t>
        <a:bodyPr/>
        <a:lstStyle/>
        <a:p>
          <a:endParaRPr lang="en-US" sz="2400"/>
        </a:p>
      </dgm:t>
    </dgm:pt>
    <dgm:pt modelId="{4081CFA8-EE25-4A2E-B006-7E3E8892475E}">
      <dgm:prSet custT="1"/>
      <dgm:spPr>
        <a:noFill/>
        <a:ln>
          <a:noFill/>
        </a:ln>
      </dgm:spPr>
      <dgm:t>
        <a:bodyPr/>
        <a:lstStyle/>
        <a:p>
          <a:pPr rtl="0"/>
          <a:r>
            <a:rPr lang="en-US" sz="1800" dirty="0" smtClean="0">
              <a:solidFill>
                <a:schemeClr val="tx1"/>
              </a:solidFill>
              <a:latin typeface="Helvetica"/>
              <a:cs typeface="Helvetica"/>
            </a:rPr>
            <a:t>Antenatal corticosteroids*, preterm labor management</a:t>
          </a:r>
          <a:endParaRPr lang="en-US" sz="1800" dirty="0">
            <a:solidFill>
              <a:schemeClr val="tx1"/>
            </a:solidFill>
            <a:latin typeface="Helvetica"/>
            <a:cs typeface="Helvetica"/>
          </a:endParaRPr>
        </a:p>
      </dgm:t>
    </dgm:pt>
    <dgm:pt modelId="{54D8D968-F316-4EC1-899D-5C31C2695C6B}" type="sibTrans" cxnId="{637A1835-4766-4341-A6E3-2347736BE66C}">
      <dgm:prSet/>
      <dgm:spPr/>
      <dgm:t>
        <a:bodyPr/>
        <a:lstStyle/>
        <a:p>
          <a:endParaRPr lang="en-US" sz="2400"/>
        </a:p>
      </dgm:t>
    </dgm:pt>
    <dgm:pt modelId="{558C4A18-83AF-4AD1-830D-B527DEE73B5C}" type="parTrans" cxnId="{637A1835-4766-4341-A6E3-2347736BE66C}">
      <dgm:prSet/>
      <dgm:spPr/>
      <dgm:t>
        <a:bodyPr/>
        <a:lstStyle/>
        <a:p>
          <a:endParaRPr lang="en-US" sz="2400"/>
        </a:p>
      </dgm:t>
    </dgm:pt>
    <dgm:pt modelId="{FEC82402-3AE0-4F96-9528-1BB0B0F420C7}" type="pres">
      <dgm:prSet presAssocID="{A4998F08-3815-4AE9-8BB9-B814AF2CBDB4}" presName="Name0" presStyleCnt="0">
        <dgm:presLayoutVars>
          <dgm:dir/>
          <dgm:animLvl val="lvl"/>
          <dgm:resizeHandles val="exact"/>
        </dgm:presLayoutVars>
      </dgm:prSet>
      <dgm:spPr/>
      <dgm:t>
        <a:bodyPr/>
        <a:lstStyle/>
        <a:p>
          <a:endParaRPr lang="en-US"/>
        </a:p>
      </dgm:t>
    </dgm:pt>
    <dgm:pt modelId="{8133921A-39CB-4904-9E53-AF9EC0B05915}" type="pres">
      <dgm:prSet presAssocID="{724355B1-D663-4DFF-A53E-B24496F89F12}" presName="linNode" presStyleCnt="0"/>
      <dgm:spPr/>
    </dgm:pt>
    <dgm:pt modelId="{6F4A396E-2D8C-465A-95D0-607340D01A68}" type="pres">
      <dgm:prSet presAssocID="{724355B1-D663-4DFF-A53E-B24496F89F12}" presName="parTx" presStyleLbl="revTx" presStyleIdx="0" presStyleCnt="3" custScaleX="88658">
        <dgm:presLayoutVars>
          <dgm:chMax val="1"/>
          <dgm:bulletEnabled val="1"/>
        </dgm:presLayoutVars>
      </dgm:prSet>
      <dgm:spPr/>
      <dgm:t>
        <a:bodyPr/>
        <a:lstStyle/>
        <a:p>
          <a:endParaRPr lang="en-US"/>
        </a:p>
      </dgm:t>
    </dgm:pt>
    <dgm:pt modelId="{C54CB247-1177-41AE-AFE6-8A2DBEEE2ADC}" type="pres">
      <dgm:prSet presAssocID="{724355B1-D663-4DFF-A53E-B24496F89F12}" presName="bracket" presStyleLbl="parChTrans1D1" presStyleIdx="0" presStyleCnt="3" custLinFactX="33905" custLinFactNeighborX="100000"/>
      <dgm:spPr/>
    </dgm:pt>
    <dgm:pt modelId="{74F31643-1E5B-4762-AFEE-F9A6336FDA2D}" type="pres">
      <dgm:prSet presAssocID="{724355B1-D663-4DFF-A53E-B24496F89F12}" presName="spH" presStyleCnt="0"/>
      <dgm:spPr/>
    </dgm:pt>
    <dgm:pt modelId="{9CB849C4-D3F6-4C37-9ABB-553F3E126650}" type="pres">
      <dgm:prSet presAssocID="{724355B1-D663-4DFF-A53E-B24496F89F12}" presName="desTx" presStyleLbl="node1" presStyleIdx="0" presStyleCnt="3" custScaleX="132088" custLinFactNeighborX="2136" custLinFactNeighborY="-798">
        <dgm:presLayoutVars>
          <dgm:bulletEnabled val="1"/>
        </dgm:presLayoutVars>
      </dgm:prSet>
      <dgm:spPr/>
      <dgm:t>
        <a:bodyPr/>
        <a:lstStyle/>
        <a:p>
          <a:endParaRPr lang="en-US"/>
        </a:p>
      </dgm:t>
    </dgm:pt>
    <dgm:pt modelId="{1BD7B352-3981-4F2A-B19A-A784BBB4353B}" type="pres">
      <dgm:prSet presAssocID="{F1F03DCB-4835-45CE-90C5-632344CAAA29}" presName="spV" presStyleCnt="0"/>
      <dgm:spPr/>
    </dgm:pt>
    <dgm:pt modelId="{D861B2E0-6E7F-4358-9C59-8E3510E7F5D9}" type="pres">
      <dgm:prSet presAssocID="{29146D90-7A7A-436A-89F0-24FBE40DBBF0}" presName="linNode" presStyleCnt="0"/>
      <dgm:spPr/>
    </dgm:pt>
    <dgm:pt modelId="{627803A6-D369-450B-A1B4-71C058558AE6}" type="pres">
      <dgm:prSet presAssocID="{29146D90-7A7A-436A-89F0-24FBE40DBBF0}" presName="parTx" presStyleLbl="revTx" presStyleIdx="1" presStyleCnt="3" custScaleX="98180" custLinFactNeighborY="8952">
        <dgm:presLayoutVars>
          <dgm:chMax val="1"/>
          <dgm:bulletEnabled val="1"/>
        </dgm:presLayoutVars>
      </dgm:prSet>
      <dgm:spPr/>
      <dgm:t>
        <a:bodyPr/>
        <a:lstStyle/>
        <a:p>
          <a:endParaRPr lang="en-US"/>
        </a:p>
      </dgm:t>
    </dgm:pt>
    <dgm:pt modelId="{8521E5F3-5D32-4599-91CC-CF028DB6D423}" type="pres">
      <dgm:prSet presAssocID="{29146D90-7A7A-436A-89F0-24FBE40DBBF0}" presName="bracket" presStyleLbl="parChTrans1D1" presStyleIdx="1" presStyleCnt="3" custLinFactNeighborX="17895"/>
      <dgm:spPr/>
    </dgm:pt>
    <dgm:pt modelId="{9EA8400A-C437-4F67-9B63-75829DE8B157}" type="pres">
      <dgm:prSet presAssocID="{29146D90-7A7A-436A-89F0-24FBE40DBBF0}" presName="spH" presStyleCnt="0"/>
      <dgm:spPr/>
    </dgm:pt>
    <dgm:pt modelId="{8E3EDCAE-10F2-47B6-8A9B-654385105FF0}" type="pres">
      <dgm:prSet presAssocID="{29146D90-7A7A-436A-89F0-24FBE40DBBF0}" presName="desTx" presStyleLbl="node1" presStyleIdx="1" presStyleCnt="3" custScaleX="121339" custLinFactNeighborX="-60231">
        <dgm:presLayoutVars>
          <dgm:bulletEnabled val="1"/>
        </dgm:presLayoutVars>
      </dgm:prSet>
      <dgm:spPr/>
      <dgm:t>
        <a:bodyPr/>
        <a:lstStyle/>
        <a:p>
          <a:endParaRPr lang="en-US"/>
        </a:p>
      </dgm:t>
    </dgm:pt>
    <dgm:pt modelId="{11E1B46E-CF20-4B8F-AA79-90BEEA827D36}" type="pres">
      <dgm:prSet presAssocID="{0C527DE0-BDBB-4533-A3E0-FE041B8D7F23}" presName="spV" presStyleCnt="0"/>
      <dgm:spPr/>
    </dgm:pt>
    <dgm:pt modelId="{959D8A09-4412-45F2-887C-EAF2D49A394B}" type="pres">
      <dgm:prSet presAssocID="{E1BC8F89-ECC7-470E-9654-5E8A46E9035C}" presName="linNode" presStyleCnt="0"/>
      <dgm:spPr/>
    </dgm:pt>
    <dgm:pt modelId="{3B32A5E3-85A7-4AEF-9F04-C2681AF9BD7D}" type="pres">
      <dgm:prSet presAssocID="{E1BC8F89-ECC7-470E-9654-5E8A46E9035C}" presName="parTx" presStyleLbl="revTx" presStyleIdx="2" presStyleCnt="3" custScaleX="88658">
        <dgm:presLayoutVars>
          <dgm:chMax val="1"/>
          <dgm:bulletEnabled val="1"/>
        </dgm:presLayoutVars>
      </dgm:prSet>
      <dgm:spPr/>
      <dgm:t>
        <a:bodyPr/>
        <a:lstStyle/>
        <a:p>
          <a:endParaRPr lang="en-US"/>
        </a:p>
      </dgm:t>
    </dgm:pt>
    <dgm:pt modelId="{F10DEDAF-A022-444E-B86D-6A522E4FEFB8}" type="pres">
      <dgm:prSet presAssocID="{E1BC8F89-ECC7-470E-9654-5E8A46E9035C}" presName="bracket" presStyleLbl="parChTrans1D1" presStyleIdx="2" presStyleCnt="3" custLinFactX="29571" custLinFactNeighborX="100000"/>
      <dgm:spPr/>
    </dgm:pt>
    <dgm:pt modelId="{D688B195-E154-44FA-A4E3-9FB5DE593C52}" type="pres">
      <dgm:prSet presAssocID="{E1BC8F89-ECC7-470E-9654-5E8A46E9035C}" presName="spH" presStyleCnt="0"/>
      <dgm:spPr/>
    </dgm:pt>
    <dgm:pt modelId="{DC4587F1-8C34-4070-9D1B-A19D3C3DD9EF}" type="pres">
      <dgm:prSet presAssocID="{E1BC8F89-ECC7-470E-9654-5E8A46E9035C}" presName="desTx" presStyleLbl="node1" presStyleIdx="2" presStyleCnt="3" custScaleX="128050" custScaleY="75759" custLinFactNeighborX="13391">
        <dgm:presLayoutVars>
          <dgm:bulletEnabled val="1"/>
        </dgm:presLayoutVars>
      </dgm:prSet>
      <dgm:spPr/>
      <dgm:t>
        <a:bodyPr/>
        <a:lstStyle/>
        <a:p>
          <a:endParaRPr lang="en-US"/>
        </a:p>
      </dgm:t>
    </dgm:pt>
  </dgm:ptLst>
  <dgm:cxnLst>
    <dgm:cxn modelId="{7AECAA9D-CFBE-4987-B199-91DFC71C0376}" type="presOf" srcId="{E1BC8F89-ECC7-470E-9654-5E8A46E9035C}" destId="{3B32A5E3-85A7-4AEF-9F04-C2681AF9BD7D}" srcOrd="0" destOrd="0" presId="urn:diagrams.loki3.com/BracketList+Icon"/>
    <dgm:cxn modelId="{637A1835-4766-4341-A6E3-2347736BE66C}" srcId="{724355B1-D663-4DFF-A53E-B24496F89F12}" destId="{4081CFA8-EE25-4A2E-B006-7E3E8892475E}" srcOrd="0" destOrd="0" parTransId="{558C4A18-83AF-4AD1-830D-B527DEE73B5C}" sibTransId="{54D8D968-F316-4EC1-899D-5C31C2695C6B}"/>
    <dgm:cxn modelId="{0614E805-8447-45CD-86C1-B15541FA8DCA}" srcId="{29146D90-7A7A-436A-89F0-24FBE40DBBF0}" destId="{C9F59CD5-901C-4DB2-8915-D58EC93ECB4B}" srcOrd="0" destOrd="0" parTransId="{7B30603F-5697-4832-90BB-A84F0B3100F9}" sibTransId="{3EE4E192-8BC9-4413-8573-801254D707EE}"/>
    <dgm:cxn modelId="{7505861B-8E17-442B-9DE6-E618E79457EC}" srcId="{787BD396-B32E-482B-95E7-5B541B539092}" destId="{A7D17279-F2B0-4E53-9F74-AE948A563D4A}" srcOrd="0" destOrd="0" parTransId="{E1E94297-7963-4341-B5C7-02D927A5E734}" sibTransId="{B6095800-AB78-496F-96AE-7695A4FC56C1}"/>
    <dgm:cxn modelId="{742FA585-F438-48EB-8134-EDB0C9E7F36D}" srcId="{A4998F08-3815-4AE9-8BB9-B814AF2CBDB4}" destId="{724355B1-D663-4DFF-A53E-B24496F89F12}" srcOrd="0" destOrd="0" parTransId="{8BE32F81-45F5-4488-9D71-EFA60CCDA3D1}" sibTransId="{F1F03DCB-4835-45CE-90C5-632344CAAA29}"/>
    <dgm:cxn modelId="{56ACB2ED-B897-4376-A701-0FA81ABC4E88}" type="presOf" srcId="{EEA725A6-0605-4B17-80D0-53989753B00E}" destId="{9CB849C4-D3F6-4C37-9ABB-553F3E126650}" srcOrd="0" destOrd="1" presId="urn:diagrams.loki3.com/BracketList+Icon"/>
    <dgm:cxn modelId="{3E9630AF-8A64-4E1A-9F04-5C0E36DA7A82}" srcId="{724355B1-D663-4DFF-A53E-B24496F89F12}" destId="{EEA725A6-0605-4B17-80D0-53989753B00E}" srcOrd="1" destOrd="0" parTransId="{B380DDAB-C6BB-4F09-82F2-78A01F5386DC}" sibTransId="{ABC79B31-BFD2-459D-9045-2C287109462E}"/>
    <dgm:cxn modelId="{DD8F8D4C-7334-41FA-A499-AB1E1379B8FD}" type="presOf" srcId="{7AC2D2D0-4C4D-46EC-94B2-F2045EFFA59D}" destId="{8E3EDCAE-10F2-47B6-8A9B-654385105FF0}" srcOrd="0" destOrd="1" presId="urn:diagrams.loki3.com/BracketList+Icon"/>
    <dgm:cxn modelId="{D8024215-81EC-4C30-9951-46EAA4C4F8DA}" srcId="{A4998F08-3815-4AE9-8BB9-B814AF2CBDB4}" destId="{E1BC8F89-ECC7-470E-9654-5E8A46E9035C}" srcOrd="2" destOrd="0" parTransId="{787AE20F-2CF3-452D-90FE-5C99516CA646}" sibTransId="{07B472D0-8DC9-4B67-8A61-8C65E738EE8D}"/>
    <dgm:cxn modelId="{417E643E-961C-4B30-86BB-3EC3C6A640F9}" type="presOf" srcId="{787BD396-B32E-482B-95E7-5B541B539092}" destId="{DC4587F1-8C34-4070-9D1B-A19D3C3DD9EF}" srcOrd="0" destOrd="1" presId="urn:diagrams.loki3.com/BracketList+Icon"/>
    <dgm:cxn modelId="{24E4F816-C668-4521-A531-F15E04C1796D}" type="presOf" srcId="{C9F59CD5-901C-4DB2-8915-D58EC93ECB4B}" destId="{8E3EDCAE-10F2-47B6-8A9B-654385105FF0}" srcOrd="0" destOrd="0" presId="urn:diagrams.loki3.com/BracketList+Icon"/>
    <dgm:cxn modelId="{551A9CDD-06CD-4C57-B9F3-4932A570EFD2}" type="presOf" srcId="{29146D90-7A7A-436A-89F0-24FBE40DBBF0}" destId="{627803A6-D369-450B-A1B4-71C058558AE6}" srcOrd="0" destOrd="0" presId="urn:diagrams.loki3.com/BracketList+Icon"/>
    <dgm:cxn modelId="{A7A32A66-7DD8-4291-A7C2-F5C3626DF8B9}" srcId="{E1BC8F89-ECC7-470E-9654-5E8A46E9035C}" destId="{787BD396-B32E-482B-95E7-5B541B539092}" srcOrd="1" destOrd="0" parTransId="{8A987067-B855-4CF4-927E-9C315BD735EA}" sibTransId="{3A6BDF6D-FE8F-4B1B-8872-CCCF2794ECF9}"/>
    <dgm:cxn modelId="{8183675E-6B46-4B4E-9109-788CF6B7F5D8}" srcId="{E1BC8F89-ECC7-470E-9654-5E8A46E9035C}" destId="{38C21F43-1165-4727-9BBF-9F9CA9C512C8}" srcOrd="0" destOrd="0" parTransId="{19276F34-F5A4-451F-A5BB-168C7215AB2A}" sibTransId="{66E2E865-2092-4CC6-966B-777BC8B726BF}"/>
    <dgm:cxn modelId="{C09383CE-883B-484E-AC05-CA4DC4381D0F}" type="presOf" srcId="{A4998F08-3815-4AE9-8BB9-B814AF2CBDB4}" destId="{FEC82402-3AE0-4F96-9528-1BB0B0F420C7}" srcOrd="0" destOrd="0" presId="urn:diagrams.loki3.com/BracketList+Icon"/>
    <dgm:cxn modelId="{3F928500-1703-48DD-A57A-24F6C3696EC0}" type="presOf" srcId="{724355B1-D663-4DFF-A53E-B24496F89F12}" destId="{6F4A396E-2D8C-465A-95D0-607340D01A68}" srcOrd="0" destOrd="0" presId="urn:diagrams.loki3.com/BracketList+Icon"/>
    <dgm:cxn modelId="{68573261-C093-4B96-9431-0F6AD12550D2}" type="presOf" srcId="{A7D17279-F2B0-4E53-9F74-AE948A563D4A}" destId="{DC4587F1-8C34-4070-9D1B-A19D3C3DD9EF}" srcOrd="0" destOrd="2" presId="urn:diagrams.loki3.com/BracketList+Icon"/>
    <dgm:cxn modelId="{4213B03E-ED4A-455F-B1F4-B0496695FACF}" type="presOf" srcId="{4081CFA8-EE25-4A2E-B006-7E3E8892475E}" destId="{9CB849C4-D3F6-4C37-9ABB-553F3E126650}" srcOrd="0" destOrd="0" presId="urn:diagrams.loki3.com/BracketList+Icon"/>
    <dgm:cxn modelId="{DD0703E8-E957-4E54-90DB-42ED56CF3243}" type="presOf" srcId="{38C21F43-1165-4727-9BBF-9F9CA9C512C8}" destId="{DC4587F1-8C34-4070-9D1B-A19D3C3DD9EF}" srcOrd="0" destOrd="0" presId="urn:diagrams.loki3.com/BracketList+Icon"/>
    <dgm:cxn modelId="{82632313-73DE-4C4E-809D-B2F66F616C46}" srcId="{29146D90-7A7A-436A-89F0-24FBE40DBBF0}" destId="{7AC2D2D0-4C4D-46EC-94B2-F2045EFFA59D}" srcOrd="1" destOrd="0" parTransId="{82F30AC6-D012-47A7-88C6-AD514257A926}" sibTransId="{2E28CF63-48E7-4056-BEE8-C7319C89C57D}"/>
    <dgm:cxn modelId="{407E2071-AECB-4EB7-BCB9-0C1A28077056}" srcId="{A4998F08-3815-4AE9-8BB9-B814AF2CBDB4}" destId="{29146D90-7A7A-436A-89F0-24FBE40DBBF0}" srcOrd="1" destOrd="0" parTransId="{CC0FCD06-A47E-4A8F-A9D8-F454BB44755D}" sibTransId="{0C527DE0-BDBB-4533-A3E0-FE041B8D7F23}"/>
    <dgm:cxn modelId="{C0212EFF-DC5F-490D-9874-DDEF879835B4}" type="presParOf" srcId="{FEC82402-3AE0-4F96-9528-1BB0B0F420C7}" destId="{8133921A-39CB-4904-9E53-AF9EC0B05915}" srcOrd="0" destOrd="0" presId="urn:diagrams.loki3.com/BracketList+Icon"/>
    <dgm:cxn modelId="{06673426-FCAA-4B9F-B9FF-3AA4BBE68849}" type="presParOf" srcId="{8133921A-39CB-4904-9E53-AF9EC0B05915}" destId="{6F4A396E-2D8C-465A-95D0-607340D01A68}" srcOrd="0" destOrd="0" presId="urn:diagrams.loki3.com/BracketList+Icon"/>
    <dgm:cxn modelId="{0ECDC5F2-45CE-420A-8733-8B48CB5DA92E}" type="presParOf" srcId="{8133921A-39CB-4904-9E53-AF9EC0B05915}" destId="{C54CB247-1177-41AE-AFE6-8A2DBEEE2ADC}" srcOrd="1" destOrd="0" presId="urn:diagrams.loki3.com/BracketList+Icon"/>
    <dgm:cxn modelId="{15787994-76CE-45D0-92E3-6280B84232C8}" type="presParOf" srcId="{8133921A-39CB-4904-9E53-AF9EC0B05915}" destId="{74F31643-1E5B-4762-AFEE-F9A6336FDA2D}" srcOrd="2" destOrd="0" presId="urn:diagrams.loki3.com/BracketList+Icon"/>
    <dgm:cxn modelId="{383EED90-05CB-4782-97C0-2C7693FBA101}" type="presParOf" srcId="{8133921A-39CB-4904-9E53-AF9EC0B05915}" destId="{9CB849C4-D3F6-4C37-9ABB-553F3E126650}" srcOrd="3" destOrd="0" presId="urn:diagrams.loki3.com/BracketList+Icon"/>
    <dgm:cxn modelId="{34B6FBFD-9CCD-4DC9-8A30-E2B523658129}" type="presParOf" srcId="{FEC82402-3AE0-4F96-9528-1BB0B0F420C7}" destId="{1BD7B352-3981-4F2A-B19A-A784BBB4353B}" srcOrd="1" destOrd="0" presId="urn:diagrams.loki3.com/BracketList+Icon"/>
    <dgm:cxn modelId="{2DBF61D9-7CF3-40F5-9768-F192C8FF8537}" type="presParOf" srcId="{FEC82402-3AE0-4F96-9528-1BB0B0F420C7}" destId="{D861B2E0-6E7F-4358-9C59-8E3510E7F5D9}" srcOrd="2" destOrd="0" presId="urn:diagrams.loki3.com/BracketList+Icon"/>
    <dgm:cxn modelId="{FEFB6498-86F6-4BB6-A689-86C213063E57}" type="presParOf" srcId="{D861B2E0-6E7F-4358-9C59-8E3510E7F5D9}" destId="{627803A6-D369-450B-A1B4-71C058558AE6}" srcOrd="0" destOrd="0" presId="urn:diagrams.loki3.com/BracketList+Icon"/>
    <dgm:cxn modelId="{F89F538F-6D0D-4B92-8D8A-63C213B758A6}" type="presParOf" srcId="{D861B2E0-6E7F-4358-9C59-8E3510E7F5D9}" destId="{8521E5F3-5D32-4599-91CC-CF028DB6D423}" srcOrd="1" destOrd="0" presId="urn:diagrams.loki3.com/BracketList+Icon"/>
    <dgm:cxn modelId="{AFF43436-3E9D-434B-AB9E-D7D6BF39B4C3}" type="presParOf" srcId="{D861B2E0-6E7F-4358-9C59-8E3510E7F5D9}" destId="{9EA8400A-C437-4F67-9B63-75829DE8B157}" srcOrd="2" destOrd="0" presId="urn:diagrams.loki3.com/BracketList+Icon"/>
    <dgm:cxn modelId="{D20E3BC8-C373-4B38-ADAF-347BCA8CA517}" type="presParOf" srcId="{D861B2E0-6E7F-4358-9C59-8E3510E7F5D9}" destId="{8E3EDCAE-10F2-47B6-8A9B-654385105FF0}" srcOrd="3" destOrd="0" presId="urn:diagrams.loki3.com/BracketList+Icon"/>
    <dgm:cxn modelId="{2B4F08B8-AD11-4401-AE26-5A088B4284A9}" type="presParOf" srcId="{FEC82402-3AE0-4F96-9528-1BB0B0F420C7}" destId="{11E1B46E-CF20-4B8F-AA79-90BEEA827D36}" srcOrd="3" destOrd="0" presId="urn:diagrams.loki3.com/BracketList+Icon"/>
    <dgm:cxn modelId="{4A6C30B2-994D-4BDC-83FD-0E044C4F8DF8}" type="presParOf" srcId="{FEC82402-3AE0-4F96-9528-1BB0B0F420C7}" destId="{959D8A09-4412-45F2-887C-EAF2D49A394B}" srcOrd="4" destOrd="0" presId="urn:diagrams.loki3.com/BracketList+Icon"/>
    <dgm:cxn modelId="{0A84CF06-D9E9-4BF8-BED3-3FB8D2B66920}" type="presParOf" srcId="{959D8A09-4412-45F2-887C-EAF2D49A394B}" destId="{3B32A5E3-85A7-4AEF-9F04-C2681AF9BD7D}" srcOrd="0" destOrd="0" presId="urn:diagrams.loki3.com/BracketList+Icon"/>
    <dgm:cxn modelId="{03391266-8E47-4702-8E9D-2EA04612A2A3}" type="presParOf" srcId="{959D8A09-4412-45F2-887C-EAF2D49A394B}" destId="{F10DEDAF-A022-444E-B86D-6A522E4FEFB8}" srcOrd="1" destOrd="0" presId="urn:diagrams.loki3.com/BracketList+Icon"/>
    <dgm:cxn modelId="{CC45C3CB-FA08-4B71-817C-0522A0C5B08B}" type="presParOf" srcId="{959D8A09-4412-45F2-887C-EAF2D49A394B}" destId="{D688B195-E154-44FA-A4E3-9FB5DE593C52}" srcOrd="2" destOrd="0" presId="urn:diagrams.loki3.com/BracketList+Icon"/>
    <dgm:cxn modelId="{63F8EA93-F8D2-4A06-A404-C79FAA009221}" type="presParOf" srcId="{959D8A09-4412-45F2-887C-EAF2D49A394B}" destId="{DC4587F1-8C34-4070-9D1B-A19D3C3DD9EF}"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69BD8-994A-4E40-82E3-255285614C92}" type="doc">
      <dgm:prSet loTypeId="urn:microsoft.com/office/officeart/2005/8/layout/default#2" loCatId="list" qsTypeId="urn:microsoft.com/office/officeart/2005/8/quickstyle/simple1" qsCatId="simple" csTypeId="urn:microsoft.com/office/officeart/2005/8/colors/accent2_1" csCatId="accent2" phldr="1"/>
      <dgm:spPr/>
      <dgm:t>
        <a:bodyPr/>
        <a:lstStyle/>
        <a:p>
          <a:endParaRPr lang="en-US"/>
        </a:p>
      </dgm:t>
    </dgm:pt>
    <dgm:pt modelId="{97AA2442-BDD1-48C3-AFA7-279C81F0A543}">
      <dgm:prSet phldrT="[Text]" custT="1"/>
      <dgm:spPr>
        <a:effectLst/>
      </dgm:spPr>
      <dgm:t>
        <a:bodyPr/>
        <a:lstStyle/>
        <a:p>
          <a:r>
            <a:rPr lang="en-GB" sz="2000" b="1" dirty="0" smtClean="0">
              <a:solidFill>
                <a:schemeClr val="accent1"/>
              </a:solidFill>
            </a:rPr>
            <a:t>Country leadership</a:t>
          </a:r>
        </a:p>
        <a:p>
          <a:r>
            <a:rPr lang="en-GB" sz="1600" b="0" dirty="0" smtClean="0">
              <a:latin typeface="Helvetica"/>
              <a:cs typeface="Helvetica"/>
            </a:rPr>
            <a:t>Good governance, community participation, partner alignment </a:t>
          </a:r>
          <a:endParaRPr lang="en-US" sz="1600" b="0" dirty="0">
            <a:latin typeface="Helvetica"/>
            <a:cs typeface="Helvetica"/>
          </a:endParaRPr>
        </a:p>
      </dgm:t>
    </dgm:pt>
    <dgm:pt modelId="{F566D902-46A9-40C6-A248-10B17B358299}" type="parTrans" cxnId="{710C656E-1513-4D6F-8444-F06676D662A6}">
      <dgm:prSet/>
      <dgm:spPr/>
      <dgm:t>
        <a:bodyPr/>
        <a:lstStyle/>
        <a:p>
          <a:endParaRPr lang="en-US"/>
        </a:p>
      </dgm:t>
    </dgm:pt>
    <dgm:pt modelId="{3ABF5B70-19BF-4EB6-8B47-CD99A2E9DF19}" type="sibTrans" cxnId="{710C656E-1513-4D6F-8444-F06676D662A6}">
      <dgm:prSet/>
      <dgm:spPr/>
      <dgm:t>
        <a:bodyPr/>
        <a:lstStyle/>
        <a:p>
          <a:endParaRPr lang="en-US"/>
        </a:p>
      </dgm:t>
    </dgm:pt>
    <dgm:pt modelId="{12B37562-999F-4262-B337-9B8494C2930B}">
      <dgm:prSet phldrT="[Text]" custT="1"/>
      <dgm:spPr>
        <a:ln>
          <a:solidFill>
            <a:schemeClr val="accent2"/>
          </a:solidFill>
        </a:ln>
        <a:effectLst/>
      </dgm:spPr>
      <dgm:t>
        <a:bodyPr/>
        <a:lstStyle/>
        <a:p>
          <a:r>
            <a:rPr lang="en-GB" sz="2200" b="1" dirty="0" smtClean="0">
              <a:solidFill>
                <a:schemeClr val="accent1"/>
              </a:solidFill>
            </a:rPr>
            <a:t>Integration</a:t>
          </a:r>
        </a:p>
        <a:p>
          <a:r>
            <a:rPr lang="en-GB" sz="1700" b="0" dirty="0" smtClean="0">
              <a:latin typeface="Helvetica"/>
              <a:cs typeface="Helvetica"/>
            </a:rPr>
            <a:t>Integrated service delivery,  continuum of care, programme coordination </a:t>
          </a:r>
          <a:endParaRPr lang="en-US" sz="1700" b="0" dirty="0">
            <a:latin typeface="Helvetica"/>
            <a:cs typeface="Helvetica"/>
          </a:endParaRPr>
        </a:p>
      </dgm:t>
    </dgm:pt>
    <dgm:pt modelId="{688CFF14-9965-468A-B4B5-0F7831A3BD5F}" type="parTrans" cxnId="{32CEB14D-B5A1-4656-AEB5-C7F14B3422EE}">
      <dgm:prSet/>
      <dgm:spPr/>
      <dgm:t>
        <a:bodyPr/>
        <a:lstStyle/>
        <a:p>
          <a:endParaRPr lang="en-US"/>
        </a:p>
      </dgm:t>
    </dgm:pt>
    <dgm:pt modelId="{F160706E-99D0-462D-A566-123C6BFB4455}" type="sibTrans" cxnId="{32CEB14D-B5A1-4656-AEB5-C7F14B3422EE}">
      <dgm:prSet/>
      <dgm:spPr/>
      <dgm:t>
        <a:bodyPr/>
        <a:lstStyle/>
        <a:p>
          <a:endParaRPr lang="en-US"/>
        </a:p>
      </dgm:t>
    </dgm:pt>
    <dgm:pt modelId="{D46EB5CC-DBC9-48FD-9691-9EE1F4EFB21E}">
      <dgm:prSet phldrT="[Text]" custT="1">
        <dgm:style>
          <a:lnRef idx="2">
            <a:schemeClr val="accent3"/>
          </a:lnRef>
          <a:fillRef idx="1">
            <a:schemeClr val="lt1"/>
          </a:fillRef>
          <a:effectRef idx="0">
            <a:schemeClr val="accent3"/>
          </a:effectRef>
          <a:fontRef idx="minor">
            <a:schemeClr val="dk1"/>
          </a:fontRef>
        </dgm:style>
      </dgm:prSet>
      <dgm:spPr>
        <a:ln>
          <a:solidFill>
            <a:schemeClr val="accent2"/>
          </a:solidFill>
        </a:ln>
      </dgm:spPr>
      <dgm:t>
        <a:bodyPr/>
        <a:lstStyle/>
        <a:p>
          <a:r>
            <a:rPr lang="en-GB" sz="2200" b="1" dirty="0" smtClean="0">
              <a:solidFill>
                <a:schemeClr val="accent1"/>
              </a:solidFill>
            </a:rPr>
            <a:t>Equity</a:t>
          </a:r>
          <a:endParaRPr lang="en-GB" sz="1200" b="1" dirty="0" smtClean="0">
            <a:solidFill>
              <a:schemeClr val="accent1"/>
            </a:solidFill>
          </a:endParaRPr>
        </a:p>
        <a:p>
          <a:r>
            <a:rPr lang="en-GB" sz="1700" b="0" dirty="0" smtClean="0">
              <a:latin typeface="Helvetica"/>
              <a:cs typeface="Helvetica"/>
            </a:rPr>
            <a:t>Universal coverage, closing the equity gap</a:t>
          </a:r>
        </a:p>
      </dgm:t>
    </dgm:pt>
    <dgm:pt modelId="{280934D2-C394-4F4B-BE55-A8C213FFEAC5}" type="parTrans" cxnId="{BB03F8A4-E6E0-44AD-A812-2D34AFF60E8C}">
      <dgm:prSet/>
      <dgm:spPr/>
      <dgm:t>
        <a:bodyPr/>
        <a:lstStyle/>
        <a:p>
          <a:endParaRPr lang="en-US"/>
        </a:p>
      </dgm:t>
    </dgm:pt>
    <dgm:pt modelId="{1EFF8237-3F63-406A-9C84-BE97815FBA1E}" type="sibTrans" cxnId="{BB03F8A4-E6E0-44AD-A812-2D34AFF60E8C}">
      <dgm:prSet/>
      <dgm:spPr/>
      <dgm:t>
        <a:bodyPr/>
        <a:lstStyle/>
        <a:p>
          <a:endParaRPr lang="en-US"/>
        </a:p>
      </dgm:t>
    </dgm:pt>
    <dgm:pt modelId="{DCFF31F8-96E7-4341-91D3-3A30C4C0955A}">
      <dgm:prSet phldrT="[Text]" custT="1"/>
      <dgm:spPr>
        <a:ln>
          <a:solidFill>
            <a:schemeClr val="accent3"/>
          </a:solidFill>
        </a:ln>
        <a:effectLst/>
      </dgm:spPr>
      <dgm:t>
        <a:bodyPr/>
        <a:lstStyle/>
        <a:p>
          <a:r>
            <a:rPr lang="en-US" sz="2200" b="1" dirty="0" smtClean="0">
              <a:solidFill>
                <a:schemeClr val="accent1"/>
              </a:solidFill>
            </a:rPr>
            <a:t>Accountability</a:t>
          </a:r>
        </a:p>
        <a:p>
          <a:r>
            <a:rPr lang="en-GB" sz="1700" b="0" dirty="0" smtClean="0">
              <a:latin typeface="Helvetica"/>
              <a:cs typeface="Helvetica"/>
            </a:rPr>
            <a:t>Transparency,           oversight </a:t>
          </a:r>
        </a:p>
      </dgm:t>
    </dgm:pt>
    <dgm:pt modelId="{0870AB87-35A3-4EEA-ADD5-8DC5732E43B5}" type="parTrans" cxnId="{BE32D4A0-8FE1-4ABF-B2A9-9459F68D1023}">
      <dgm:prSet/>
      <dgm:spPr/>
      <dgm:t>
        <a:bodyPr/>
        <a:lstStyle/>
        <a:p>
          <a:endParaRPr lang="en-US"/>
        </a:p>
      </dgm:t>
    </dgm:pt>
    <dgm:pt modelId="{A13AA9CD-94CB-4ADE-A44A-15D7ACDEAB21}" type="sibTrans" cxnId="{BE32D4A0-8FE1-4ABF-B2A9-9459F68D1023}">
      <dgm:prSet/>
      <dgm:spPr/>
      <dgm:t>
        <a:bodyPr/>
        <a:lstStyle/>
        <a:p>
          <a:endParaRPr lang="en-US"/>
        </a:p>
      </dgm:t>
    </dgm:pt>
    <dgm:pt modelId="{5F8BB0BC-6A84-491F-8DB6-2B241FA3A2F4}">
      <dgm:prSet phldrT="[Text]" custT="1">
        <dgm:style>
          <a:lnRef idx="2">
            <a:schemeClr val="accent1"/>
          </a:lnRef>
          <a:fillRef idx="1">
            <a:schemeClr val="lt1"/>
          </a:fillRef>
          <a:effectRef idx="0">
            <a:schemeClr val="accent1"/>
          </a:effectRef>
          <a:fontRef idx="minor">
            <a:schemeClr val="dk1"/>
          </a:fontRef>
        </dgm:style>
      </dgm:prSet>
      <dgm:spPr>
        <a:ln>
          <a:solidFill>
            <a:schemeClr val="accent5"/>
          </a:solidFill>
        </a:ln>
      </dgm:spPr>
      <dgm:t>
        <a:bodyPr/>
        <a:lstStyle/>
        <a:p>
          <a:r>
            <a:rPr lang="en-US" sz="2200" b="1" dirty="0" smtClean="0">
              <a:solidFill>
                <a:schemeClr val="accent1"/>
              </a:solidFill>
            </a:rPr>
            <a:t>Innovation</a:t>
          </a:r>
        </a:p>
        <a:p>
          <a:r>
            <a:rPr lang="en-GB" sz="1700" b="0" dirty="0" smtClean="0">
              <a:latin typeface="Helvetica"/>
              <a:cs typeface="Helvetica"/>
            </a:rPr>
            <a:t>Interventions, delivery approaches, technologies  </a:t>
          </a:r>
          <a:endParaRPr lang="en-US" sz="1700" b="0" dirty="0">
            <a:latin typeface="Helvetica"/>
            <a:cs typeface="Helvetica"/>
          </a:endParaRPr>
        </a:p>
      </dgm:t>
    </dgm:pt>
    <dgm:pt modelId="{7CE60A92-474E-4249-BB05-85E921CDB0B9}" type="parTrans" cxnId="{1F21117A-E048-44EB-B53A-75049BF4BF8D}">
      <dgm:prSet/>
      <dgm:spPr/>
      <dgm:t>
        <a:bodyPr/>
        <a:lstStyle/>
        <a:p>
          <a:endParaRPr lang="en-US"/>
        </a:p>
      </dgm:t>
    </dgm:pt>
    <dgm:pt modelId="{42C0E5CF-D79B-4993-8F11-079291619E4D}" type="sibTrans" cxnId="{1F21117A-E048-44EB-B53A-75049BF4BF8D}">
      <dgm:prSet/>
      <dgm:spPr/>
      <dgm:t>
        <a:bodyPr/>
        <a:lstStyle/>
        <a:p>
          <a:endParaRPr lang="en-US"/>
        </a:p>
      </dgm:t>
    </dgm:pt>
    <dgm:pt modelId="{846B5C86-FB2D-4A45-8197-F2E38DDBCF5E}">
      <dgm:prSet phldrT="[Text]" custT="1">
        <dgm:style>
          <a:lnRef idx="2">
            <a:schemeClr val="accent3"/>
          </a:lnRef>
          <a:fillRef idx="1">
            <a:schemeClr val="lt1"/>
          </a:fillRef>
          <a:effectRef idx="0">
            <a:schemeClr val="accent3"/>
          </a:effectRef>
          <a:fontRef idx="minor">
            <a:schemeClr val="dk1"/>
          </a:fontRef>
        </dgm:style>
      </dgm:prSet>
      <dgm:spPr>
        <a:ln>
          <a:solidFill>
            <a:schemeClr val="accent2"/>
          </a:solidFill>
        </a:ln>
      </dgm:spPr>
      <dgm:t>
        <a:bodyPr/>
        <a:lstStyle/>
        <a:p>
          <a:r>
            <a:rPr lang="en-GB" sz="1900" b="1" dirty="0" smtClean="0">
              <a:solidFill>
                <a:schemeClr val="accent1"/>
              </a:solidFill>
            </a:rPr>
            <a:t>Human rights</a:t>
          </a:r>
        </a:p>
        <a:p>
          <a:r>
            <a:rPr lang="en-GB" sz="1800" b="0" dirty="0" smtClean="0">
              <a:latin typeface="Helvetica"/>
              <a:cs typeface="Helvetica"/>
            </a:rPr>
            <a:t>Principles, standards </a:t>
          </a:r>
        </a:p>
      </dgm:t>
    </dgm:pt>
    <dgm:pt modelId="{B9119C4A-39AA-4A4E-9632-1CE45C174390}" type="parTrans" cxnId="{AC76FC42-A0E9-4F7E-B53A-9CD1C6F85C7B}">
      <dgm:prSet/>
      <dgm:spPr/>
      <dgm:t>
        <a:bodyPr/>
        <a:lstStyle/>
        <a:p>
          <a:endParaRPr lang="en-US"/>
        </a:p>
      </dgm:t>
    </dgm:pt>
    <dgm:pt modelId="{CA105DE6-1036-41D6-AA68-E60488AB64BB}" type="sibTrans" cxnId="{AC76FC42-A0E9-4F7E-B53A-9CD1C6F85C7B}">
      <dgm:prSet/>
      <dgm:spPr/>
      <dgm:t>
        <a:bodyPr/>
        <a:lstStyle/>
        <a:p>
          <a:endParaRPr lang="en-US"/>
        </a:p>
      </dgm:t>
    </dgm:pt>
    <dgm:pt modelId="{54AF98A9-A2F2-4AF3-8BFF-4FC4E1890D0F}" type="pres">
      <dgm:prSet presAssocID="{BE269BD8-994A-4E40-82E3-255285614C92}" presName="diagram" presStyleCnt="0">
        <dgm:presLayoutVars>
          <dgm:dir/>
          <dgm:resizeHandles val="exact"/>
        </dgm:presLayoutVars>
      </dgm:prSet>
      <dgm:spPr/>
      <dgm:t>
        <a:bodyPr/>
        <a:lstStyle/>
        <a:p>
          <a:endParaRPr lang="en-US"/>
        </a:p>
      </dgm:t>
    </dgm:pt>
    <dgm:pt modelId="{A417B112-F6F2-432F-91FA-225217D8C5DA}" type="pres">
      <dgm:prSet presAssocID="{97AA2442-BDD1-48C3-AFA7-279C81F0A543}" presName="node" presStyleLbl="node1" presStyleIdx="0" presStyleCnt="6">
        <dgm:presLayoutVars>
          <dgm:bulletEnabled val="1"/>
        </dgm:presLayoutVars>
      </dgm:prSet>
      <dgm:spPr>
        <a:prstGeom prst="roundRect">
          <a:avLst/>
        </a:prstGeom>
      </dgm:spPr>
      <dgm:t>
        <a:bodyPr/>
        <a:lstStyle/>
        <a:p>
          <a:endParaRPr lang="en-US"/>
        </a:p>
      </dgm:t>
    </dgm:pt>
    <dgm:pt modelId="{FB559EC6-0694-4AC3-92F4-E975DB8B89BF}" type="pres">
      <dgm:prSet presAssocID="{3ABF5B70-19BF-4EB6-8B47-CD99A2E9DF19}" presName="sibTrans" presStyleCnt="0"/>
      <dgm:spPr/>
      <dgm:t>
        <a:bodyPr/>
        <a:lstStyle/>
        <a:p>
          <a:endParaRPr lang="en-US"/>
        </a:p>
      </dgm:t>
    </dgm:pt>
    <dgm:pt modelId="{49479BA1-8C0A-4184-A241-E3AAF93B1D89}" type="pres">
      <dgm:prSet presAssocID="{12B37562-999F-4262-B337-9B8494C2930B}" presName="node" presStyleLbl="node1" presStyleIdx="1" presStyleCnt="6">
        <dgm:presLayoutVars>
          <dgm:bulletEnabled val="1"/>
        </dgm:presLayoutVars>
      </dgm:prSet>
      <dgm:spPr>
        <a:prstGeom prst="roundRect">
          <a:avLst/>
        </a:prstGeom>
      </dgm:spPr>
      <dgm:t>
        <a:bodyPr/>
        <a:lstStyle/>
        <a:p>
          <a:endParaRPr lang="en-US"/>
        </a:p>
      </dgm:t>
    </dgm:pt>
    <dgm:pt modelId="{93F3AF13-48E7-4B85-A45F-9EB038A59786}" type="pres">
      <dgm:prSet presAssocID="{F160706E-99D0-462D-A566-123C6BFB4455}" presName="sibTrans" presStyleCnt="0"/>
      <dgm:spPr/>
      <dgm:t>
        <a:bodyPr/>
        <a:lstStyle/>
        <a:p>
          <a:endParaRPr lang="en-US"/>
        </a:p>
      </dgm:t>
    </dgm:pt>
    <dgm:pt modelId="{3CAB0AC0-9E1C-4659-82C6-72F6F2D0BE1F}" type="pres">
      <dgm:prSet presAssocID="{D46EB5CC-DBC9-48FD-9691-9EE1F4EFB21E}" presName="node" presStyleLbl="node1" presStyleIdx="2" presStyleCnt="6" custLinFactY="15072" custLinFactNeighborY="100000">
        <dgm:presLayoutVars>
          <dgm:bulletEnabled val="1"/>
        </dgm:presLayoutVars>
      </dgm:prSet>
      <dgm:spPr>
        <a:prstGeom prst="roundRect">
          <a:avLst/>
        </a:prstGeom>
      </dgm:spPr>
      <dgm:t>
        <a:bodyPr/>
        <a:lstStyle/>
        <a:p>
          <a:endParaRPr lang="en-US"/>
        </a:p>
      </dgm:t>
    </dgm:pt>
    <dgm:pt modelId="{CCB92C13-0193-44E4-BF0B-071F7837E4D5}" type="pres">
      <dgm:prSet presAssocID="{1EFF8237-3F63-406A-9C84-BE97815FBA1E}" presName="sibTrans" presStyleCnt="0"/>
      <dgm:spPr/>
      <dgm:t>
        <a:bodyPr/>
        <a:lstStyle/>
        <a:p>
          <a:endParaRPr lang="en-US"/>
        </a:p>
      </dgm:t>
    </dgm:pt>
    <dgm:pt modelId="{2A906406-28C1-4FCF-B4E9-ADD53E243EDC}" type="pres">
      <dgm:prSet presAssocID="{846B5C86-FB2D-4A45-8197-F2E38DDBCF5E}" presName="node" presStyleLbl="node1" presStyleIdx="3" presStyleCnt="6" custLinFactNeighborY="-344">
        <dgm:presLayoutVars>
          <dgm:bulletEnabled val="1"/>
        </dgm:presLayoutVars>
      </dgm:prSet>
      <dgm:spPr>
        <a:prstGeom prst="roundRect">
          <a:avLst/>
        </a:prstGeom>
      </dgm:spPr>
      <dgm:t>
        <a:bodyPr/>
        <a:lstStyle/>
        <a:p>
          <a:endParaRPr lang="en-US"/>
        </a:p>
      </dgm:t>
    </dgm:pt>
    <dgm:pt modelId="{2F29B82B-137A-4C19-96FB-A6B07A0CE803}" type="pres">
      <dgm:prSet presAssocID="{CA105DE6-1036-41D6-AA68-E60488AB64BB}" presName="sibTrans" presStyleCnt="0"/>
      <dgm:spPr/>
    </dgm:pt>
    <dgm:pt modelId="{F8606EAB-EF37-4543-9E78-6AE6CE841910}" type="pres">
      <dgm:prSet presAssocID="{DCFF31F8-96E7-4341-91D3-3A30C4C0955A}" presName="node" presStyleLbl="node1" presStyleIdx="4" presStyleCnt="6">
        <dgm:presLayoutVars>
          <dgm:bulletEnabled val="1"/>
        </dgm:presLayoutVars>
      </dgm:prSet>
      <dgm:spPr>
        <a:prstGeom prst="roundRect">
          <a:avLst/>
        </a:prstGeom>
      </dgm:spPr>
      <dgm:t>
        <a:bodyPr/>
        <a:lstStyle/>
        <a:p>
          <a:endParaRPr lang="en-US"/>
        </a:p>
      </dgm:t>
    </dgm:pt>
    <dgm:pt modelId="{AB1401A2-6926-4488-9120-0CCFD0AA6FF7}" type="pres">
      <dgm:prSet presAssocID="{A13AA9CD-94CB-4ADE-A44A-15D7ACDEAB21}" presName="sibTrans" presStyleCnt="0"/>
      <dgm:spPr/>
      <dgm:t>
        <a:bodyPr/>
        <a:lstStyle/>
        <a:p>
          <a:endParaRPr lang="en-US"/>
        </a:p>
      </dgm:t>
    </dgm:pt>
    <dgm:pt modelId="{36CB818A-705A-4961-81A8-9D0A33C8A84B}" type="pres">
      <dgm:prSet presAssocID="{5F8BB0BC-6A84-491F-8DB6-2B241FA3A2F4}" presName="node" presStyleLbl="node1" presStyleIdx="5" presStyleCnt="6" custLinFactY="-16051" custLinFactNeighborX="55000" custLinFactNeighborY="-100000">
        <dgm:presLayoutVars>
          <dgm:bulletEnabled val="1"/>
        </dgm:presLayoutVars>
      </dgm:prSet>
      <dgm:spPr>
        <a:prstGeom prst="roundRect">
          <a:avLst/>
        </a:prstGeom>
      </dgm:spPr>
      <dgm:t>
        <a:bodyPr/>
        <a:lstStyle/>
        <a:p>
          <a:endParaRPr lang="en-US"/>
        </a:p>
      </dgm:t>
    </dgm:pt>
  </dgm:ptLst>
  <dgm:cxnLst>
    <dgm:cxn modelId="{2BEBDBBB-DC08-4A7D-92BD-5976AA253386}" type="presOf" srcId="{BE269BD8-994A-4E40-82E3-255285614C92}" destId="{54AF98A9-A2F2-4AF3-8BFF-4FC4E1890D0F}" srcOrd="0" destOrd="0" presId="urn:microsoft.com/office/officeart/2005/8/layout/default#2"/>
    <dgm:cxn modelId="{BE32D4A0-8FE1-4ABF-B2A9-9459F68D1023}" srcId="{BE269BD8-994A-4E40-82E3-255285614C92}" destId="{DCFF31F8-96E7-4341-91D3-3A30C4C0955A}" srcOrd="4" destOrd="0" parTransId="{0870AB87-35A3-4EEA-ADD5-8DC5732E43B5}" sibTransId="{A13AA9CD-94CB-4ADE-A44A-15D7ACDEAB21}"/>
    <dgm:cxn modelId="{1F21117A-E048-44EB-B53A-75049BF4BF8D}" srcId="{BE269BD8-994A-4E40-82E3-255285614C92}" destId="{5F8BB0BC-6A84-491F-8DB6-2B241FA3A2F4}" srcOrd="5" destOrd="0" parTransId="{7CE60A92-474E-4249-BB05-85E921CDB0B9}" sibTransId="{42C0E5CF-D79B-4993-8F11-079291619E4D}"/>
    <dgm:cxn modelId="{32CEB14D-B5A1-4656-AEB5-C7F14B3422EE}" srcId="{BE269BD8-994A-4E40-82E3-255285614C92}" destId="{12B37562-999F-4262-B337-9B8494C2930B}" srcOrd="1" destOrd="0" parTransId="{688CFF14-9965-468A-B4B5-0F7831A3BD5F}" sibTransId="{F160706E-99D0-462D-A566-123C6BFB4455}"/>
    <dgm:cxn modelId="{D02D2A7D-F2DF-4D14-84D0-DB98D07BD7FA}" type="presOf" srcId="{D46EB5CC-DBC9-48FD-9691-9EE1F4EFB21E}" destId="{3CAB0AC0-9E1C-4659-82C6-72F6F2D0BE1F}" srcOrd="0" destOrd="0" presId="urn:microsoft.com/office/officeart/2005/8/layout/default#2"/>
    <dgm:cxn modelId="{6488A280-F849-49F7-B46B-9D62B15DC37B}" type="presOf" srcId="{5F8BB0BC-6A84-491F-8DB6-2B241FA3A2F4}" destId="{36CB818A-705A-4961-81A8-9D0A33C8A84B}" srcOrd="0" destOrd="0" presId="urn:microsoft.com/office/officeart/2005/8/layout/default#2"/>
    <dgm:cxn modelId="{41BF7060-5C83-4E49-B8AA-14031BADBDD9}" type="presOf" srcId="{846B5C86-FB2D-4A45-8197-F2E38DDBCF5E}" destId="{2A906406-28C1-4FCF-B4E9-ADD53E243EDC}" srcOrd="0" destOrd="0" presId="urn:microsoft.com/office/officeart/2005/8/layout/default#2"/>
    <dgm:cxn modelId="{BF9F861F-542A-4D53-BBAB-2B467C437E1F}" type="presOf" srcId="{97AA2442-BDD1-48C3-AFA7-279C81F0A543}" destId="{A417B112-F6F2-432F-91FA-225217D8C5DA}" srcOrd="0" destOrd="0" presId="urn:microsoft.com/office/officeart/2005/8/layout/default#2"/>
    <dgm:cxn modelId="{BB03F8A4-E6E0-44AD-A812-2D34AFF60E8C}" srcId="{BE269BD8-994A-4E40-82E3-255285614C92}" destId="{D46EB5CC-DBC9-48FD-9691-9EE1F4EFB21E}" srcOrd="2" destOrd="0" parTransId="{280934D2-C394-4F4B-BE55-A8C213FFEAC5}" sibTransId="{1EFF8237-3F63-406A-9C84-BE97815FBA1E}"/>
    <dgm:cxn modelId="{62E9744B-BD7F-44BA-9B02-B2952ACE6F6E}" type="presOf" srcId="{DCFF31F8-96E7-4341-91D3-3A30C4C0955A}" destId="{F8606EAB-EF37-4543-9E78-6AE6CE841910}" srcOrd="0" destOrd="0" presId="urn:microsoft.com/office/officeart/2005/8/layout/default#2"/>
    <dgm:cxn modelId="{AC76FC42-A0E9-4F7E-B53A-9CD1C6F85C7B}" srcId="{BE269BD8-994A-4E40-82E3-255285614C92}" destId="{846B5C86-FB2D-4A45-8197-F2E38DDBCF5E}" srcOrd="3" destOrd="0" parTransId="{B9119C4A-39AA-4A4E-9632-1CE45C174390}" sibTransId="{CA105DE6-1036-41D6-AA68-E60488AB64BB}"/>
    <dgm:cxn modelId="{B1E08864-B70A-4FA7-8ACE-109EA6F90005}" type="presOf" srcId="{12B37562-999F-4262-B337-9B8494C2930B}" destId="{49479BA1-8C0A-4184-A241-E3AAF93B1D89}" srcOrd="0" destOrd="0" presId="urn:microsoft.com/office/officeart/2005/8/layout/default#2"/>
    <dgm:cxn modelId="{710C656E-1513-4D6F-8444-F06676D662A6}" srcId="{BE269BD8-994A-4E40-82E3-255285614C92}" destId="{97AA2442-BDD1-48C3-AFA7-279C81F0A543}" srcOrd="0" destOrd="0" parTransId="{F566D902-46A9-40C6-A248-10B17B358299}" sibTransId="{3ABF5B70-19BF-4EB6-8B47-CD99A2E9DF19}"/>
    <dgm:cxn modelId="{037D9452-DCB9-4D71-BDB0-F2FB59B629FC}" type="presParOf" srcId="{54AF98A9-A2F2-4AF3-8BFF-4FC4E1890D0F}" destId="{A417B112-F6F2-432F-91FA-225217D8C5DA}" srcOrd="0" destOrd="0" presId="urn:microsoft.com/office/officeart/2005/8/layout/default#2"/>
    <dgm:cxn modelId="{6F27421F-D724-4EBC-8223-50D2E3712E6A}" type="presParOf" srcId="{54AF98A9-A2F2-4AF3-8BFF-4FC4E1890D0F}" destId="{FB559EC6-0694-4AC3-92F4-E975DB8B89BF}" srcOrd="1" destOrd="0" presId="urn:microsoft.com/office/officeart/2005/8/layout/default#2"/>
    <dgm:cxn modelId="{20523F60-34D7-4F75-80E3-BC76ECD65A67}" type="presParOf" srcId="{54AF98A9-A2F2-4AF3-8BFF-4FC4E1890D0F}" destId="{49479BA1-8C0A-4184-A241-E3AAF93B1D89}" srcOrd="2" destOrd="0" presId="urn:microsoft.com/office/officeart/2005/8/layout/default#2"/>
    <dgm:cxn modelId="{E7F8C480-0779-43E5-83B7-45DFE66356E9}" type="presParOf" srcId="{54AF98A9-A2F2-4AF3-8BFF-4FC4E1890D0F}" destId="{93F3AF13-48E7-4B85-A45F-9EB038A59786}" srcOrd="3" destOrd="0" presId="urn:microsoft.com/office/officeart/2005/8/layout/default#2"/>
    <dgm:cxn modelId="{609CFB94-1690-4FD2-A53D-2DB8716AC721}" type="presParOf" srcId="{54AF98A9-A2F2-4AF3-8BFF-4FC4E1890D0F}" destId="{3CAB0AC0-9E1C-4659-82C6-72F6F2D0BE1F}" srcOrd="4" destOrd="0" presId="urn:microsoft.com/office/officeart/2005/8/layout/default#2"/>
    <dgm:cxn modelId="{DC7A425F-A01F-441D-9C46-4E518085858C}" type="presParOf" srcId="{54AF98A9-A2F2-4AF3-8BFF-4FC4E1890D0F}" destId="{CCB92C13-0193-44E4-BF0B-071F7837E4D5}" srcOrd="5" destOrd="0" presId="urn:microsoft.com/office/officeart/2005/8/layout/default#2"/>
    <dgm:cxn modelId="{486EC8A2-6A55-4250-8735-974B85F70638}" type="presParOf" srcId="{54AF98A9-A2F2-4AF3-8BFF-4FC4E1890D0F}" destId="{2A906406-28C1-4FCF-B4E9-ADD53E243EDC}" srcOrd="6" destOrd="0" presId="urn:microsoft.com/office/officeart/2005/8/layout/default#2"/>
    <dgm:cxn modelId="{D8222BDC-E4BD-4B54-808C-716B03922375}" type="presParOf" srcId="{54AF98A9-A2F2-4AF3-8BFF-4FC4E1890D0F}" destId="{2F29B82B-137A-4C19-96FB-A6B07A0CE803}" srcOrd="7" destOrd="0" presId="urn:microsoft.com/office/officeart/2005/8/layout/default#2"/>
    <dgm:cxn modelId="{FD59E57A-F3A8-4B87-981B-8544B374DB00}" type="presParOf" srcId="{54AF98A9-A2F2-4AF3-8BFF-4FC4E1890D0F}" destId="{F8606EAB-EF37-4543-9E78-6AE6CE841910}" srcOrd="8" destOrd="0" presId="urn:microsoft.com/office/officeart/2005/8/layout/default#2"/>
    <dgm:cxn modelId="{6059B0F4-260F-4A4E-95C9-00151A337587}" type="presParOf" srcId="{54AF98A9-A2F2-4AF3-8BFF-4FC4E1890D0F}" destId="{AB1401A2-6926-4488-9120-0CCFD0AA6FF7}" srcOrd="9" destOrd="0" presId="urn:microsoft.com/office/officeart/2005/8/layout/default#2"/>
    <dgm:cxn modelId="{050C6CBA-8769-4A9A-8A8D-EC04F2B0A933}" type="presParOf" srcId="{54AF98A9-A2F2-4AF3-8BFF-4FC4E1890D0F}" destId="{36CB818A-705A-4961-81A8-9D0A33C8A84B}"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0.29538</cdr:x>
      <cdr:y>0.51112</cdr:y>
    </cdr:from>
    <cdr:to>
      <cdr:x>0.61405</cdr:x>
      <cdr:y>0.60913</cdr:y>
    </cdr:to>
    <cdr:sp macro="" textlink="">
      <cdr:nvSpPr>
        <cdr:cNvPr id="2" name="TextBox 1"/>
        <cdr:cNvSpPr txBox="1"/>
      </cdr:nvSpPr>
      <cdr:spPr>
        <a:xfrm xmlns:a="http://schemas.openxmlformats.org/drawingml/2006/main">
          <a:off x="2506030" y="2258947"/>
          <a:ext cx="2703613" cy="433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GB" sz="1800" b="1" dirty="0">
              <a:solidFill>
                <a:srgbClr val="FFFFFF"/>
              </a:solidFill>
            </a:rPr>
            <a:t>ODA for Child Health</a:t>
          </a:r>
        </a:p>
      </cdr:txBody>
    </cdr:sp>
  </cdr:relSizeAnchor>
  <cdr:relSizeAnchor xmlns:cdr="http://schemas.openxmlformats.org/drawingml/2006/chartDrawing">
    <cdr:from>
      <cdr:x>0.25189</cdr:x>
      <cdr:y>0.71729</cdr:y>
    </cdr:from>
    <cdr:to>
      <cdr:x>0.68057</cdr:x>
      <cdr:y>0.80872</cdr:y>
    </cdr:to>
    <cdr:sp macro="" textlink="">
      <cdr:nvSpPr>
        <cdr:cNvPr id="3" name="TextBox 1"/>
        <cdr:cNvSpPr txBox="1"/>
      </cdr:nvSpPr>
      <cdr:spPr>
        <a:xfrm xmlns:a="http://schemas.openxmlformats.org/drawingml/2006/main">
          <a:off x="2076428" y="3832481"/>
          <a:ext cx="3533774" cy="4885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GB" sz="1800" b="1" dirty="0">
              <a:solidFill>
                <a:schemeClr val="bg1"/>
              </a:solidFill>
            </a:rPr>
            <a:t>ODA for Maternal </a:t>
          </a:r>
          <a:r>
            <a:rPr lang="en-GB" sz="1800" b="1" baseline="0" dirty="0">
              <a:solidFill>
                <a:schemeClr val="bg1"/>
              </a:solidFill>
            </a:rPr>
            <a:t>Health</a:t>
          </a:r>
          <a:endParaRPr lang="en-GB" sz="1800" b="1" dirty="0">
            <a:solidFill>
              <a:schemeClr val="bg1"/>
            </a:solidFill>
          </a:endParaRPr>
        </a:p>
      </cdr:txBody>
    </cdr:sp>
  </cdr:relSizeAnchor>
  <cdr:relSizeAnchor xmlns:cdr="http://schemas.openxmlformats.org/drawingml/2006/chartDrawing">
    <cdr:from>
      <cdr:x>0.8108</cdr:x>
      <cdr:y>0.4345</cdr:y>
    </cdr:from>
    <cdr:to>
      <cdr:x>0.97745</cdr:x>
      <cdr:y>0.85283</cdr:y>
    </cdr:to>
    <cdr:sp macro="" textlink="">
      <cdr:nvSpPr>
        <cdr:cNvPr id="5" name="TextBox 1"/>
        <cdr:cNvSpPr txBox="1"/>
      </cdr:nvSpPr>
      <cdr:spPr>
        <a:xfrm xmlns:a="http://schemas.openxmlformats.org/drawingml/2006/main">
          <a:off x="6775548" y="2088912"/>
          <a:ext cx="1392628" cy="20111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rgbClr val="4F81BD">
                  <a:lumMod val="50000"/>
                </a:srgbClr>
              </a:solidFill>
              <a:latin typeface="Helvetica"/>
              <a:cs typeface="Helvetica"/>
            </a:rPr>
            <a:t>Value</a:t>
          </a:r>
          <a:r>
            <a:rPr lang="en-GB" sz="1600" b="1" baseline="0" dirty="0">
              <a:solidFill>
                <a:srgbClr val="4F81BD">
                  <a:lumMod val="50000"/>
                </a:srgbClr>
              </a:solidFill>
              <a:latin typeface="Helvetica"/>
              <a:cs typeface="Helvetica"/>
            </a:rPr>
            <a:t> of ODA for MNCH mentioning newborn search </a:t>
          </a:r>
          <a:r>
            <a:rPr lang="en-GB" sz="1600" b="1" baseline="0" dirty="0" smtClean="0">
              <a:solidFill>
                <a:srgbClr val="4F81BD">
                  <a:lumMod val="50000"/>
                </a:srgbClr>
              </a:solidFill>
              <a:latin typeface="Helvetica"/>
              <a:cs typeface="Helvetica"/>
            </a:rPr>
            <a:t>terms: </a:t>
          </a:r>
          <a:r>
            <a:rPr lang="en-GB" sz="2000" b="1" dirty="0" smtClean="0">
              <a:solidFill>
                <a:srgbClr val="4F81BD">
                  <a:lumMod val="50000"/>
                </a:srgbClr>
              </a:solidFill>
              <a:latin typeface="Helvetica"/>
              <a:cs typeface="Helvetica"/>
            </a:rPr>
            <a:t>10</a:t>
          </a:r>
          <a:r>
            <a:rPr lang="en-GB" sz="2000" b="1" baseline="0" dirty="0" smtClean="0">
              <a:solidFill>
                <a:srgbClr val="4F81BD">
                  <a:lumMod val="50000"/>
                </a:srgbClr>
              </a:solidFill>
              <a:latin typeface="Helvetica"/>
              <a:cs typeface="Helvetica"/>
            </a:rPr>
            <a:t>% </a:t>
          </a:r>
          <a:endParaRPr lang="en-GB" sz="2000" b="1" baseline="0" dirty="0">
            <a:solidFill>
              <a:srgbClr val="4F81BD">
                <a:lumMod val="50000"/>
              </a:srgbClr>
            </a:solidFill>
            <a:latin typeface="Helvetica"/>
            <a:cs typeface="Helvetica"/>
          </a:endParaRPr>
        </a:p>
      </cdr:txBody>
    </cdr:sp>
  </cdr:relSizeAnchor>
  <cdr:relSizeAnchor xmlns:cdr="http://schemas.openxmlformats.org/drawingml/2006/chartDrawing">
    <cdr:from>
      <cdr:x>0.7777</cdr:x>
      <cdr:y>0.60082</cdr:y>
    </cdr:from>
    <cdr:to>
      <cdr:x>0.80784</cdr:x>
      <cdr:y>0.67487</cdr:y>
    </cdr:to>
    <cdr:sp macro="" textlink="">
      <cdr:nvSpPr>
        <cdr:cNvPr id="7" name="Right Brace 6"/>
        <cdr:cNvSpPr/>
      </cdr:nvSpPr>
      <cdr:spPr>
        <a:xfrm xmlns:a="http://schemas.openxmlformats.org/drawingml/2006/main">
          <a:off x="6755757" y="3662599"/>
          <a:ext cx="261788" cy="451416"/>
        </a:xfrm>
        <a:prstGeom xmlns:a="http://schemas.openxmlformats.org/drawingml/2006/main" prst="rightBrace">
          <a:avLst/>
        </a:prstGeom>
        <a:noFill xmlns:a="http://schemas.openxmlformats.org/drawingml/2006/main"/>
        <a:ln xmlns:a="http://schemas.openxmlformats.org/drawingml/2006/main" w="9525" cap="flat" cmpd="sng" algn="ctr">
          <a:solidFill>
            <a:srgbClr val="4F81BD">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0.13894</cdr:x>
      <cdr:y>0.88544</cdr:y>
    </cdr:from>
    <cdr:to>
      <cdr:x>0.42105</cdr:x>
      <cdr:y>0.975</cdr:y>
    </cdr:to>
    <cdr:sp macro="" textlink="">
      <cdr:nvSpPr>
        <cdr:cNvPr id="8" name="TextBox 1"/>
        <cdr:cNvSpPr txBox="1"/>
      </cdr:nvSpPr>
      <cdr:spPr>
        <a:xfrm xmlns:a="http://schemas.openxmlformats.org/drawingml/2006/main">
          <a:off x="1206944" y="5397642"/>
          <a:ext cx="2450656" cy="5459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i="1" dirty="0">
              <a:solidFill>
                <a:schemeClr val="tx1"/>
              </a:solidFill>
              <a:latin typeface="Helvetica"/>
              <a:cs typeface="Helvetica"/>
            </a:rPr>
            <a:t>2003: 67 projects </a:t>
          </a:r>
          <a:r>
            <a:rPr lang="en-GB" sz="1200" b="1" i="1" dirty="0" smtClean="0">
              <a:solidFill>
                <a:schemeClr val="tx1"/>
              </a:solidFill>
              <a:latin typeface="Helvetica"/>
              <a:cs typeface="Helvetica"/>
            </a:rPr>
            <a:t>(</a:t>
          </a:r>
          <a:r>
            <a:rPr lang="en-GB" sz="1200" b="1" i="1" dirty="0">
              <a:solidFill>
                <a:schemeClr val="tx1"/>
              </a:solidFill>
              <a:latin typeface="Helvetica"/>
              <a:cs typeface="Helvetica"/>
            </a:rPr>
            <a:t>$</a:t>
          </a:r>
          <a:r>
            <a:rPr lang="en-GB" sz="1200" b="1" i="1" baseline="0" dirty="0" smtClean="0">
              <a:solidFill>
                <a:schemeClr val="tx1"/>
              </a:solidFill>
              <a:latin typeface="Helvetica"/>
              <a:cs typeface="Helvetica"/>
            </a:rPr>
            <a:t>51.6 M) </a:t>
          </a:r>
          <a:r>
            <a:rPr lang="en-GB" sz="1200" b="1" i="1" dirty="0">
              <a:solidFill>
                <a:schemeClr val="tx1"/>
              </a:solidFill>
              <a:latin typeface="Helvetica"/>
              <a:cs typeface="Helvetica"/>
            </a:rPr>
            <a:t>mentioning </a:t>
          </a:r>
          <a:r>
            <a:rPr lang="en-GB" sz="1200" b="1" i="1" dirty="0" smtClean="0">
              <a:solidFill>
                <a:schemeClr val="tx1"/>
              </a:solidFill>
              <a:latin typeface="Helvetica"/>
              <a:cs typeface="Helvetica"/>
            </a:rPr>
            <a:t>newborn</a:t>
          </a:r>
          <a:endParaRPr lang="en-GB" sz="1200" b="1" i="1" dirty="0">
            <a:solidFill>
              <a:schemeClr val="tx1"/>
            </a:solidFill>
            <a:latin typeface="Helvetica"/>
            <a:cs typeface="Helvetica"/>
          </a:endParaRPr>
        </a:p>
      </cdr:txBody>
    </cdr:sp>
  </cdr:relSizeAnchor>
  <cdr:relSizeAnchor xmlns:cdr="http://schemas.openxmlformats.org/drawingml/2006/chartDrawing">
    <cdr:from>
      <cdr:x>0.78041</cdr:x>
      <cdr:y>0.60991</cdr:y>
    </cdr:from>
    <cdr:to>
      <cdr:x>0.94975</cdr:x>
      <cdr:y>0.80172</cdr:y>
    </cdr:to>
    <cdr:sp macro="" textlink="">
      <cdr:nvSpPr>
        <cdr:cNvPr id="10" name="TextBox 9"/>
        <cdr:cNvSpPr txBox="1"/>
      </cdr:nvSpPr>
      <cdr:spPr>
        <a:xfrm xmlns:a="http://schemas.openxmlformats.org/drawingml/2006/main">
          <a:off x="7988753" y="2695575"/>
          <a:ext cx="1733550" cy="847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0.60526</cdr:x>
      <cdr:y>0.8875</cdr:y>
    </cdr:from>
    <cdr:to>
      <cdr:x>0.90295</cdr:x>
      <cdr:y>0.98854</cdr:y>
    </cdr:to>
    <cdr:sp macro="" textlink="">
      <cdr:nvSpPr>
        <cdr:cNvPr id="11" name="TextBox 10"/>
        <cdr:cNvSpPr txBox="1"/>
      </cdr:nvSpPr>
      <cdr:spPr>
        <a:xfrm xmlns:a="http://schemas.openxmlformats.org/drawingml/2006/main">
          <a:off x="5257773" y="5410200"/>
          <a:ext cx="2586004" cy="615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200" b="1" i="1" dirty="0" smtClean="0">
              <a:solidFill>
                <a:schemeClr val="tx1"/>
              </a:solidFill>
              <a:effectLst/>
              <a:latin typeface="Helvetica"/>
              <a:cs typeface="Helvetica"/>
            </a:rPr>
            <a:t>2010</a:t>
          </a:r>
          <a:r>
            <a:rPr lang="en-GB" sz="1200" b="1" i="1" dirty="0">
              <a:solidFill>
                <a:schemeClr val="tx1"/>
              </a:solidFill>
              <a:effectLst/>
              <a:latin typeface="Helvetica"/>
              <a:cs typeface="Helvetica"/>
            </a:rPr>
            <a:t>: 1,573 projects </a:t>
          </a:r>
          <a:r>
            <a:rPr lang="en-GB" sz="1200" b="1" i="1" dirty="0" smtClean="0">
              <a:solidFill>
                <a:schemeClr val="tx1"/>
              </a:solidFill>
              <a:effectLst/>
              <a:latin typeface="Helvetica"/>
              <a:cs typeface="Helvetica"/>
            </a:rPr>
            <a:t>(</a:t>
          </a:r>
          <a:r>
            <a:rPr lang="en-GB" sz="1200" b="1" i="1" dirty="0">
              <a:solidFill>
                <a:schemeClr val="tx1"/>
              </a:solidFill>
              <a:latin typeface="Helvetica"/>
              <a:cs typeface="Helvetica"/>
            </a:rPr>
            <a:t>$</a:t>
          </a:r>
          <a:r>
            <a:rPr lang="en-GB" sz="1200" b="1" i="1" baseline="0" dirty="0" smtClean="0">
              <a:solidFill>
                <a:schemeClr val="tx1"/>
              </a:solidFill>
              <a:effectLst/>
              <a:latin typeface="Helvetica"/>
              <a:cs typeface="Helvetica"/>
            </a:rPr>
            <a:t>612.9 M) </a:t>
          </a:r>
          <a:r>
            <a:rPr lang="en-GB" sz="1200" b="1" i="1" dirty="0">
              <a:solidFill>
                <a:schemeClr val="tx1"/>
              </a:solidFill>
              <a:effectLst/>
              <a:latin typeface="Helvetica"/>
              <a:cs typeface="Helvetica"/>
            </a:rPr>
            <a:t>mentioning </a:t>
          </a:r>
          <a:r>
            <a:rPr lang="en-GB" sz="1200" b="1" i="1" dirty="0" smtClean="0">
              <a:solidFill>
                <a:schemeClr val="tx1"/>
              </a:solidFill>
              <a:effectLst/>
              <a:latin typeface="Helvetica"/>
              <a:cs typeface="Helvetica"/>
            </a:rPr>
            <a:t>newborn</a:t>
          </a:r>
          <a:endParaRPr lang="fr-FR" sz="1200" b="1" i="1" dirty="0">
            <a:solidFill>
              <a:schemeClr val="tx1"/>
            </a:solidFill>
            <a:effectLst/>
            <a:latin typeface="Helvetica"/>
            <a:cs typeface="Helvetic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FCCDEF6-77AC-0E43-BE66-9C65E8DFF3C1}" type="datetimeFigureOut">
              <a:rPr lang="en-US" smtClean="0"/>
              <a:pPr/>
              <a:t>10/17/2014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6B3F56-94BA-7A43-89D3-940581C3850C}" type="slidenum">
              <a:rPr lang="en-US" smtClean="0"/>
              <a:pPr/>
              <a:t>‹#›</a:t>
            </a:fld>
            <a:endParaRPr lang="en-US" dirty="0"/>
          </a:p>
        </p:txBody>
      </p:sp>
    </p:spTree>
    <p:extLst>
      <p:ext uri="{BB962C8B-B14F-4D97-AF65-F5344CB8AC3E}">
        <p14:creationId xmlns:p14="http://schemas.microsoft.com/office/powerpoint/2010/main" val="303031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A156A0-6CE7-334D-8F21-8856DC2ACDF7}" type="datetimeFigureOut">
              <a:rPr lang="en-US" smtClean="0"/>
              <a:pPr/>
              <a:t>10/17/2014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0D2082-1FDC-A94B-A40B-CCAE9ADDEFD1}" type="slidenum">
              <a:rPr lang="en-US" smtClean="0"/>
              <a:pPr/>
              <a:t>‹#›</a:t>
            </a:fld>
            <a:endParaRPr lang="en-US" dirty="0"/>
          </a:p>
        </p:txBody>
      </p:sp>
    </p:spTree>
    <p:extLst>
      <p:ext uri="{BB962C8B-B14F-4D97-AF65-F5344CB8AC3E}">
        <p14:creationId xmlns:p14="http://schemas.microsoft.com/office/powerpoint/2010/main" val="12025373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4183" indent="-297763" eaLnBrk="0" hangingPunct="0">
              <a:defRPr>
                <a:solidFill>
                  <a:schemeClr val="tx1"/>
                </a:solidFill>
                <a:latin typeface="Arial" charset="0"/>
                <a:cs typeface="Arial" charset="0"/>
              </a:defRPr>
            </a:lvl2pPr>
            <a:lvl3pPr marL="1191052" indent="-238212" eaLnBrk="0" hangingPunct="0">
              <a:defRPr>
                <a:solidFill>
                  <a:schemeClr val="tx1"/>
                </a:solidFill>
                <a:latin typeface="Arial" charset="0"/>
                <a:cs typeface="Arial" charset="0"/>
              </a:defRPr>
            </a:lvl3pPr>
            <a:lvl4pPr marL="1667473" indent="-238212" eaLnBrk="0" hangingPunct="0">
              <a:defRPr>
                <a:solidFill>
                  <a:schemeClr val="tx1"/>
                </a:solidFill>
                <a:latin typeface="Arial" charset="0"/>
                <a:cs typeface="Arial" charset="0"/>
              </a:defRPr>
            </a:lvl4pPr>
            <a:lvl5pPr marL="2143892" indent="-238212" eaLnBrk="0" hangingPunct="0">
              <a:defRPr>
                <a:solidFill>
                  <a:schemeClr val="tx1"/>
                </a:solidFill>
                <a:latin typeface="Arial" charset="0"/>
                <a:cs typeface="Arial" charset="0"/>
              </a:defRPr>
            </a:lvl5pPr>
            <a:lvl6pPr marL="2620314" indent="-238212" eaLnBrk="0" fontAlgn="base" hangingPunct="0">
              <a:spcBef>
                <a:spcPct val="0"/>
              </a:spcBef>
              <a:spcAft>
                <a:spcPct val="0"/>
              </a:spcAft>
              <a:defRPr>
                <a:solidFill>
                  <a:schemeClr val="tx1"/>
                </a:solidFill>
                <a:latin typeface="Arial" charset="0"/>
                <a:cs typeface="Arial" charset="0"/>
              </a:defRPr>
            </a:lvl6pPr>
            <a:lvl7pPr marL="3096734" indent="-238212" eaLnBrk="0" fontAlgn="base" hangingPunct="0">
              <a:spcBef>
                <a:spcPct val="0"/>
              </a:spcBef>
              <a:spcAft>
                <a:spcPct val="0"/>
              </a:spcAft>
              <a:defRPr>
                <a:solidFill>
                  <a:schemeClr val="tx1"/>
                </a:solidFill>
                <a:latin typeface="Arial" charset="0"/>
                <a:cs typeface="Arial" charset="0"/>
              </a:defRPr>
            </a:lvl7pPr>
            <a:lvl8pPr marL="3573154" indent="-238212" eaLnBrk="0" fontAlgn="base" hangingPunct="0">
              <a:spcBef>
                <a:spcPct val="0"/>
              </a:spcBef>
              <a:spcAft>
                <a:spcPct val="0"/>
              </a:spcAft>
              <a:defRPr>
                <a:solidFill>
                  <a:schemeClr val="tx1"/>
                </a:solidFill>
                <a:latin typeface="Arial" charset="0"/>
                <a:cs typeface="Arial" charset="0"/>
              </a:defRPr>
            </a:lvl8pPr>
            <a:lvl9pPr marL="4049575" indent="-238212" eaLnBrk="0" fontAlgn="base" hangingPunct="0">
              <a:spcBef>
                <a:spcPct val="0"/>
              </a:spcBef>
              <a:spcAft>
                <a:spcPct val="0"/>
              </a:spcAft>
              <a:defRPr>
                <a:solidFill>
                  <a:schemeClr val="tx1"/>
                </a:solidFill>
                <a:latin typeface="Arial" charset="0"/>
                <a:cs typeface="Arial" charset="0"/>
              </a:defRPr>
            </a:lvl9pPr>
          </a:lstStyle>
          <a:p>
            <a:pPr eaLnBrk="1" hangingPunct="1"/>
            <a:fld id="{D514D951-E2FD-488D-A514-31B62384551A}" type="slidenum">
              <a:rPr lang="en-GB" smtClean="0">
                <a:solidFill>
                  <a:prstClr val="black"/>
                </a:solidFill>
              </a:rPr>
              <a:pPr eaLnBrk="1" hangingPunct="1"/>
              <a:t>17</a:t>
            </a:fld>
            <a:endParaRPr lang="en-GB" dirty="0" smtClean="0">
              <a:solidFill>
                <a:prstClr val="black"/>
              </a:solidFill>
            </a:endParaRPr>
          </a:p>
        </p:txBody>
      </p:sp>
      <p:sp>
        <p:nvSpPr>
          <p:cNvPr id="75779" name="Rectangle 2"/>
          <p:cNvSpPr>
            <a:spLocks noGrp="1" noRot="1" noChangeAspect="1" noChangeArrowheads="1" noTextEdit="1"/>
          </p:cNvSpPr>
          <p:nvPr>
            <p:ph type="sldImg"/>
          </p:nvPr>
        </p:nvSpPr>
        <p:spPr>
          <a:xfrm>
            <a:off x="1177925" y="698500"/>
            <a:ext cx="4757738" cy="35687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We know how to reduce the main causes of neonatal death</a:t>
            </a:r>
          </a:p>
          <a:p>
            <a:pPr defTabSz="924785"/>
            <a:r>
              <a:rPr lang="en-US" dirty="0"/>
              <a:t>We have the knowledge and tools to reduce at least two-thirds of these deaths. In 2012, PMNCH issued its consensus on essential interventions for RMNCH – those commodities and services proven to save lives of women and children. In 2013, we have heard from the UN Commission on Life-Saving Commodities for Women and Children, which highlight the importance of greater advocacy and action on corticosteroids, chlorohexidine, injectable antibiotics and resuscitation equipment to prevent newborn deaths. We need to work together, across all constituencies, to deliver these solutions at scale and drive greater public demand for essential newborn care.</a:t>
            </a:r>
          </a:p>
          <a:p>
            <a:pPr defTabSz="924785"/>
            <a:endParaRPr lang="en-US" dirty="0"/>
          </a:p>
          <a:p>
            <a:pPr defTabSz="924785"/>
            <a:r>
              <a:rPr lang="en-US" dirty="0"/>
              <a:t>For each of the main causes of death there are prevention and management evidence based solutions. This slides shows examples of some of these solutions. </a:t>
            </a:r>
          </a:p>
          <a:p>
            <a:pPr defTabSz="924785"/>
            <a:endParaRPr lang="en-US" dirty="0"/>
          </a:p>
          <a:p>
            <a:pPr defTabSz="924785"/>
            <a:endParaRPr lang="en-US" dirty="0"/>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56945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CE47D-004E-46E2-BA79-C26726DF857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8566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CE47D-004E-46E2-BA79-C26726DF8578}" type="slidenum">
              <a:rPr lang="en-US" smtClean="0"/>
              <a:pPr/>
              <a:t>25</a:t>
            </a:fld>
            <a:endParaRPr lang="en-US" dirty="0"/>
          </a:p>
        </p:txBody>
      </p:sp>
    </p:spTree>
    <p:extLst>
      <p:ext uri="{BB962C8B-B14F-4D97-AF65-F5344CB8AC3E}">
        <p14:creationId xmlns:p14="http://schemas.microsoft.com/office/powerpoint/2010/main" val="410158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7">
              <a:defRPr/>
            </a:pPr>
            <a:r>
              <a:rPr lang="en-US" baseline="0" dirty="0" smtClean="0"/>
              <a:t>Source: Paper 4</a:t>
            </a:r>
            <a:endParaRPr lang="en-US" dirty="0" smtClean="0"/>
          </a:p>
          <a:p>
            <a:endParaRPr lang="en-US" dirty="0"/>
          </a:p>
        </p:txBody>
      </p:sp>
      <p:sp>
        <p:nvSpPr>
          <p:cNvPr id="4" name="Slide Number Placeholder 3"/>
          <p:cNvSpPr>
            <a:spLocks noGrp="1"/>
          </p:cNvSpPr>
          <p:nvPr>
            <p:ph type="sldNum" sz="quarter" idx="10"/>
          </p:nvPr>
        </p:nvSpPr>
        <p:spPr/>
        <p:txBody>
          <a:bodyPr/>
          <a:lstStyle/>
          <a:p>
            <a:fld id="{B5BCE47D-004E-46E2-BA79-C26726DF857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65699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dirty="0"/>
          </a:p>
        </p:txBody>
      </p:sp>
      <p:sp>
        <p:nvSpPr>
          <p:cNvPr id="4" name="Slide Number Placeholder 3"/>
          <p:cNvSpPr>
            <a:spLocks noGrp="1"/>
          </p:cNvSpPr>
          <p:nvPr>
            <p:ph type="sldNum" sz="quarter" idx="10"/>
          </p:nvPr>
        </p:nvSpPr>
        <p:spPr/>
        <p:txBody>
          <a:bodyPr/>
          <a:lstStyle/>
          <a:p>
            <a:fld id="{A62DF15E-AEEA-476C-A6C4-89AEC76D404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9683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800" b="1" dirty="0"/>
              <a:t>Step 1: </a:t>
            </a:r>
            <a:r>
              <a:rPr lang="en-GB" sz="1800" dirty="0"/>
              <a:t>Developed matrix of the relevant indicators </a:t>
            </a:r>
          </a:p>
          <a:p>
            <a:pPr lvl="0"/>
            <a:r>
              <a:rPr lang="en-GB" sz="800" dirty="0"/>
              <a:t>		</a:t>
            </a:r>
            <a:r>
              <a:rPr lang="en-GB" dirty="0" smtClean="0"/>
              <a:t>According to ENAP Impact FW from impact (mortality) down to input level 		including financial such as ODA.</a:t>
            </a:r>
          </a:p>
          <a:p>
            <a:pPr lvl="0"/>
            <a:endParaRPr lang="en-GB" sz="800" dirty="0"/>
          </a:p>
          <a:p>
            <a:pPr lvl="0"/>
            <a:r>
              <a:rPr lang="en-GB" sz="1800" b="1" dirty="0"/>
              <a:t>Step 2: </a:t>
            </a:r>
            <a:r>
              <a:rPr lang="en-GB" sz="1800" dirty="0"/>
              <a:t>Graded each indicator as follows:</a:t>
            </a:r>
          </a:p>
          <a:p>
            <a:pPr lvl="0"/>
            <a:r>
              <a:rPr lang="en-GB" sz="1800" dirty="0"/>
              <a:t> 	     	</a:t>
            </a:r>
            <a:r>
              <a:rPr lang="en-GB" dirty="0" smtClean="0"/>
              <a:t>Direct relevance to ENAP five obj and focus (from A to C)</a:t>
            </a:r>
          </a:p>
          <a:p>
            <a:pPr lvl="0"/>
            <a:r>
              <a:rPr lang="en-GB" dirty="0" smtClean="0"/>
              <a:t>                	Current availability of the data (from 1 to </a:t>
            </a:r>
            <a:r>
              <a:rPr lang="en-GB" sz="1400" dirty="0"/>
              <a:t>3)</a:t>
            </a:r>
          </a:p>
          <a:p>
            <a:pPr lvl="0"/>
            <a:endParaRPr lang="en-GB" sz="1000" dirty="0"/>
          </a:p>
          <a:p>
            <a:pPr lvl="0"/>
            <a:r>
              <a:rPr lang="en-GB" sz="1800" b="1" dirty="0"/>
              <a:t>Step 3: </a:t>
            </a:r>
            <a:r>
              <a:rPr lang="en-GB" sz="1800" dirty="0"/>
              <a:t>Ranked indicators </a:t>
            </a:r>
          </a:p>
          <a:p>
            <a:pPr marL="815302" lvl="2"/>
            <a:r>
              <a:rPr lang="en-GB" dirty="0" smtClean="0"/>
              <a:t>	By A to C, with A being closest match to ENAP focus. </a:t>
            </a:r>
          </a:p>
          <a:p>
            <a:pPr marL="815302" lvl="2"/>
            <a:r>
              <a:rPr lang="en-GB" dirty="0" smtClean="0"/>
              <a:t>	By 1 to 3 where 1 is most currently available</a:t>
            </a:r>
          </a:p>
          <a:p>
            <a:pPr marL="815302" lvl="2"/>
            <a:endParaRPr lang="en-GB" dirty="0" smtClean="0"/>
          </a:p>
          <a:p>
            <a:pPr marL="815302" lvl="2"/>
            <a:r>
              <a:rPr lang="en-GB" dirty="0" smtClean="0"/>
              <a:t>It was agreed to prioritise indicators based on match/importance  (category A) and then develop an urgent programme of work to improve the input data for those that are currently not available or only for a few countries. </a:t>
            </a:r>
          </a:p>
          <a:p>
            <a:pPr marL="815302" lvl="2"/>
            <a:r>
              <a:rPr lang="en-GB" sz="1100" dirty="0"/>
              <a:t>eg HIV ART coverage data was lacking at the start of 3x5 but was quickly scaled up. </a:t>
            </a:r>
          </a:p>
          <a:p>
            <a:pPr marL="815302" lvl="2"/>
            <a:r>
              <a:rPr lang="en-GB" sz="1100" dirty="0"/>
              <a:t>eg Malaria ITN data was also lacking but was addressed as a matter of urgency </a:t>
            </a:r>
          </a:p>
          <a:p>
            <a:pPr marL="524123" indent="-524123"/>
            <a:endParaRPr lang="en-GB" sz="600" dirty="0"/>
          </a:p>
          <a:p>
            <a:pPr marL="524123" indent="-524123"/>
            <a:r>
              <a:rPr lang="en-GB" dirty="0" smtClean="0"/>
              <a:t>	</a:t>
            </a:r>
            <a:endParaRPr lang="en-GB" sz="800" dirty="0"/>
          </a:p>
        </p:txBody>
      </p:sp>
      <p:sp>
        <p:nvSpPr>
          <p:cNvPr id="4" name="Slide Number Placeholder 3"/>
          <p:cNvSpPr>
            <a:spLocks noGrp="1"/>
          </p:cNvSpPr>
          <p:nvPr>
            <p:ph type="sldNum" sz="quarter" idx="10"/>
          </p:nvPr>
        </p:nvSpPr>
        <p:spPr/>
        <p:txBody>
          <a:bodyPr/>
          <a:lstStyle/>
          <a:p>
            <a:fld id="{F94F85F1-98EC-4D5B-8D2E-56C62F8449C2}" type="slidenum">
              <a:rPr lang="en-GB" smtClean="0">
                <a:solidFill>
                  <a:prstClr val="black"/>
                </a:solidFill>
              </a:rPr>
              <a:pPr/>
              <a:t>31</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pPr>
              <a:defRPr/>
            </a:pPr>
            <a:fld id="{B40A10F0-5CC4-430B-8CA4-BCF51614921E}"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005119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_Backgrounds_v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4895" y="1683841"/>
            <a:ext cx="5038961" cy="1474002"/>
          </a:xfrm>
        </p:spPr>
        <p:txBody>
          <a:bodyPr anchor="t" anchorCtr="0">
            <a:normAutofit/>
          </a:bodyPr>
          <a:lstStyle>
            <a:lvl1pPr algn="l">
              <a:defRPr sz="4500" i="0" cap="all">
                <a:solidFill>
                  <a:schemeClr val="bg1"/>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4895" y="3443593"/>
            <a:ext cx="3653471" cy="1521301"/>
          </a:xfrm>
        </p:spPr>
        <p:txBody>
          <a:bodyPr>
            <a:normAutofit/>
          </a:bodyPr>
          <a:lstStyle>
            <a:lvl1pPr marL="0" indent="0" algn="l">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a:stretch>
            <a:fillRect/>
          </a:stretch>
        </p:blipFill>
        <p:spPr>
          <a:xfrm>
            <a:off x="556495" y="1266139"/>
            <a:ext cx="3860918" cy="417702"/>
          </a:xfrm>
          <a:prstGeom prst="rect">
            <a:avLst/>
          </a:prstGeom>
        </p:spPr>
      </p:pic>
      <p:sp>
        <p:nvSpPr>
          <p:cNvPr id="9" name="TextBox 8"/>
          <p:cNvSpPr txBox="1"/>
          <p:nvPr userDrawn="1"/>
        </p:nvSpPr>
        <p:spPr>
          <a:xfrm>
            <a:off x="53146" y="6506419"/>
            <a:ext cx="2371060" cy="246221"/>
          </a:xfrm>
          <a:prstGeom prst="rect">
            <a:avLst/>
          </a:prstGeom>
          <a:noFill/>
        </p:spPr>
        <p:txBody>
          <a:bodyPr wrap="square" rtlCol="0">
            <a:spAutoFit/>
          </a:bodyPr>
          <a:lstStyle/>
          <a:p>
            <a:pPr algn="l"/>
            <a:r>
              <a:rPr lang="en-US" sz="1000" dirty="0" smtClean="0">
                <a:solidFill>
                  <a:schemeClr val="bg1"/>
                </a:solidFill>
                <a:latin typeface="Helvetica"/>
                <a:cs typeface="Helvetica"/>
              </a:rPr>
              <a:t>www.lancet.com/series/everynewborn</a:t>
            </a:r>
            <a:endParaRPr lang="en-US" sz="1000" dirty="0">
              <a:solidFill>
                <a:schemeClr val="bg1"/>
              </a:solidFill>
              <a:latin typeface="Helvetica"/>
              <a:cs typeface="Helvetica"/>
            </a:endParaRPr>
          </a:p>
        </p:txBody>
      </p:sp>
      <p:sp>
        <p:nvSpPr>
          <p:cNvPr id="10" name="TextBox 9"/>
          <p:cNvSpPr txBox="1"/>
          <p:nvPr userDrawn="1"/>
        </p:nvSpPr>
        <p:spPr>
          <a:xfrm>
            <a:off x="3673925" y="6516823"/>
            <a:ext cx="1557294" cy="246221"/>
          </a:xfrm>
          <a:prstGeom prst="rect">
            <a:avLst/>
          </a:prstGeom>
          <a:noFill/>
        </p:spPr>
        <p:txBody>
          <a:bodyPr wrap="square" rtlCol="0">
            <a:spAutoFit/>
          </a:bodyPr>
          <a:lstStyle/>
          <a:p>
            <a:pPr algn="ct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pic>
        <p:nvPicPr>
          <p:cNvPr id="13" name="Picture 12"/>
          <p:cNvPicPr>
            <a:picLocks noChangeAspect="1"/>
          </p:cNvPicPr>
          <p:nvPr userDrawn="1"/>
        </p:nvPicPr>
        <p:blipFill>
          <a:blip r:embed="rId3"/>
          <a:stretch>
            <a:fillRect/>
          </a:stretch>
        </p:blipFill>
        <p:spPr>
          <a:xfrm>
            <a:off x="7322052" y="6558113"/>
            <a:ext cx="1690397" cy="182880"/>
          </a:xfrm>
          <a:prstGeom prst="rect">
            <a:avLst/>
          </a:prstGeom>
        </p:spPr>
      </p:pic>
    </p:spTree>
    <p:extLst>
      <p:ext uri="{BB962C8B-B14F-4D97-AF65-F5344CB8AC3E}">
        <p14:creationId xmlns:p14="http://schemas.microsoft.com/office/powerpoint/2010/main" val="19690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21234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8497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1547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4243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23930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PPT_Backgrounds_v3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1865"/>
            <a:ext cx="8229600" cy="4903952"/>
          </a:xfrm>
        </p:spPr>
        <p:txBody>
          <a:bodyPr>
            <a:normAutofit/>
          </a:bodyPr>
          <a:lstStyle>
            <a:lvl1pPr marL="342900" indent="-342900">
              <a:buClr>
                <a:srgbClr val="00B4A3"/>
              </a:buClr>
              <a:buFont typeface="Wingdings" charset="2"/>
              <a:buChar char="§"/>
              <a:defRPr sz="2400"/>
            </a:lvl1pPr>
            <a:lvl2pPr marL="679450" indent="-285750">
              <a:buClr>
                <a:srgbClr val="0F2B67"/>
              </a:buClr>
              <a:buSzPct val="110000"/>
              <a:buFont typeface="Arial"/>
              <a:buChar char="•"/>
              <a:defRPr sz="2000"/>
            </a:lvl2pPr>
            <a:lvl3pPr marL="914400" indent="-228600">
              <a:buFont typeface="Lucida Grande"/>
              <a:buChar char="−"/>
              <a:defRPr sz="1800"/>
            </a:lvl3pPr>
            <a:lvl4pPr marL="1206500" indent="-228600" defTabSz="292100">
              <a:defRPr sz="1600"/>
            </a:lvl4pPr>
            <a:lvl5pPr marL="1485900" indent="-2286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15" name="TextBox 14"/>
          <p:cNvSpPr txBox="1"/>
          <p:nvPr userDrawn="1"/>
        </p:nvSpPr>
        <p:spPr>
          <a:xfrm>
            <a:off x="53146" y="6506419"/>
            <a:ext cx="2371060" cy="246221"/>
          </a:xfrm>
          <a:prstGeom prst="rect">
            <a:avLst/>
          </a:prstGeom>
          <a:noFill/>
        </p:spPr>
        <p:txBody>
          <a:bodyPr wrap="square" rtlCol="0">
            <a:spAutoFit/>
          </a:bodyPr>
          <a:lstStyle/>
          <a:p>
            <a:pPr algn="l"/>
            <a:r>
              <a:rPr lang="en-US" sz="1000" dirty="0" smtClean="0">
                <a:solidFill>
                  <a:schemeClr val="bg1"/>
                </a:solidFill>
                <a:latin typeface="Helvetica"/>
                <a:cs typeface="Helvetica"/>
              </a:rPr>
              <a:t>www.lancet.com/series/everynewborn</a:t>
            </a:r>
            <a:endParaRPr lang="en-US" sz="1000" dirty="0">
              <a:solidFill>
                <a:schemeClr val="bg1"/>
              </a:solidFill>
              <a:latin typeface="Helvetica"/>
              <a:cs typeface="Helvetica"/>
            </a:endParaRPr>
          </a:p>
        </p:txBody>
      </p:sp>
      <p:sp>
        <p:nvSpPr>
          <p:cNvPr id="16" name="TextBox 15"/>
          <p:cNvSpPr txBox="1"/>
          <p:nvPr userDrawn="1"/>
        </p:nvSpPr>
        <p:spPr>
          <a:xfrm>
            <a:off x="3673925" y="6516823"/>
            <a:ext cx="1557294" cy="246221"/>
          </a:xfrm>
          <a:prstGeom prst="rect">
            <a:avLst/>
          </a:prstGeom>
          <a:noFill/>
        </p:spPr>
        <p:txBody>
          <a:bodyPr wrap="square" rtlCol="0">
            <a:spAutoFit/>
          </a:bodyPr>
          <a:lstStyle/>
          <a:p>
            <a:pPr algn="ct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pic>
        <p:nvPicPr>
          <p:cNvPr id="17" name="Picture 16"/>
          <p:cNvPicPr>
            <a:picLocks noChangeAspect="1"/>
          </p:cNvPicPr>
          <p:nvPr userDrawn="1"/>
        </p:nvPicPr>
        <p:blipFill>
          <a:blip r:embed="rId3"/>
          <a:stretch>
            <a:fillRect/>
          </a:stretch>
        </p:blipFill>
        <p:spPr>
          <a:xfrm>
            <a:off x="7322052" y="6558113"/>
            <a:ext cx="1690397" cy="182880"/>
          </a:xfrm>
          <a:prstGeom prst="rect">
            <a:avLst/>
          </a:prstGeom>
        </p:spPr>
      </p:pic>
    </p:spTree>
    <p:extLst>
      <p:ext uri="{BB962C8B-B14F-4D97-AF65-F5344CB8AC3E}">
        <p14:creationId xmlns:p14="http://schemas.microsoft.com/office/powerpoint/2010/main" val="27766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5005"/>
            <a:ext cx="82296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53146" y="6506419"/>
            <a:ext cx="2371060" cy="246221"/>
          </a:xfrm>
          <a:prstGeom prst="rect">
            <a:avLst/>
          </a:prstGeom>
          <a:noFill/>
        </p:spPr>
        <p:txBody>
          <a:bodyPr wrap="square" rtlCol="0">
            <a:spAutoFit/>
          </a:bodyPr>
          <a:lstStyle/>
          <a:p>
            <a:pPr algn="l"/>
            <a:r>
              <a:rPr lang="en-US" sz="1000" dirty="0" smtClean="0">
                <a:solidFill>
                  <a:schemeClr val="bg1"/>
                </a:solidFill>
                <a:latin typeface="Helvetica"/>
                <a:cs typeface="Helvetica"/>
              </a:rPr>
              <a:t>www.lancet.com/series/everynewborn</a:t>
            </a:r>
            <a:endParaRPr lang="en-US" sz="1000" dirty="0">
              <a:solidFill>
                <a:schemeClr val="bg1"/>
              </a:solidFill>
              <a:latin typeface="Helvetica"/>
              <a:cs typeface="Helvetica"/>
            </a:endParaRPr>
          </a:p>
        </p:txBody>
      </p:sp>
      <p:sp>
        <p:nvSpPr>
          <p:cNvPr id="11" name="TextBox 10"/>
          <p:cNvSpPr txBox="1"/>
          <p:nvPr userDrawn="1"/>
        </p:nvSpPr>
        <p:spPr>
          <a:xfrm>
            <a:off x="3673925" y="6516823"/>
            <a:ext cx="1557294" cy="246221"/>
          </a:xfrm>
          <a:prstGeom prst="rect">
            <a:avLst/>
          </a:prstGeom>
          <a:noFill/>
        </p:spPr>
        <p:txBody>
          <a:bodyPr wrap="square" rtlCol="0">
            <a:spAutoFit/>
          </a:bodyPr>
          <a:lstStyle/>
          <a:p>
            <a:pPr algn="ct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pic>
        <p:nvPicPr>
          <p:cNvPr id="12" name="Picture 11"/>
          <p:cNvPicPr>
            <a:picLocks noChangeAspect="1"/>
          </p:cNvPicPr>
          <p:nvPr userDrawn="1"/>
        </p:nvPicPr>
        <p:blipFill>
          <a:blip r:embed="rId3"/>
          <a:stretch>
            <a:fillRect/>
          </a:stretch>
        </p:blipFill>
        <p:spPr>
          <a:xfrm>
            <a:off x="7322052" y="6558113"/>
            <a:ext cx="1690397" cy="182880"/>
          </a:xfrm>
          <a:prstGeom prst="rect">
            <a:avLst/>
          </a:prstGeom>
        </p:spPr>
      </p:pic>
    </p:spTree>
    <p:extLst>
      <p:ext uri="{BB962C8B-B14F-4D97-AF65-F5344CB8AC3E}">
        <p14:creationId xmlns:p14="http://schemas.microsoft.com/office/powerpoint/2010/main" val="1975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 name="Picture 18" descr="PPT_Backgrounds_v3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12" name="TextBox 11"/>
          <p:cNvSpPr txBox="1"/>
          <p:nvPr userDrawn="1"/>
        </p:nvSpPr>
        <p:spPr>
          <a:xfrm>
            <a:off x="53146" y="6506419"/>
            <a:ext cx="2371060" cy="246221"/>
          </a:xfrm>
          <a:prstGeom prst="rect">
            <a:avLst/>
          </a:prstGeom>
          <a:noFill/>
        </p:spPr>
        <p:txBody>
          <a:bodyPr wrap="square" rtlCol="0">
            <a:spAutoFit/>
          </a:bodyPr>
          <a:lstStyle/>
          <a:p>
            <a:pPr algn="l"/>
            <a:r>
              <a:rPr lang="en-US" sz="1000" dirty="0" smtClean="0">
                <a:solidFill>
                  <a:schemeClr val="bg1"/>
                </a:solidFill>
                <a:latin typeface="Helvetica"/>
                <a:cs typeface="Helvetica"/>
              </a:rPr>
              <a:t>www.lancet.com/series/everynewborn</a:t>
            </a:r>
            <a:endParaRPr lang="en-US" sz="1000" dirty="0">
              <a:solidFill>
                <a:schemeClr val="bg1"/>
              </a:solidFill>
              <a:latin typeface="Helvetica"/>
              <a:cs typeface="Helvetica"/>
            </a:endParaRPr>
          </a:p>
        </p:txBody>
      </p:sp>
      <p:sp>
        <p:nvSpPr>
          <p:cNvPr id="13" name="TextBox 12"/>
          <p:cNvSpPr txBox="1"/>
          <p:nvPr userDrawn="1"/>
        </p:nvSpPr>
        <p:spPr>
          <a:xfrm>
            <a:off x="3673925" y="6516823"/>
            <a:ext cx="1557294" cy="246221"/>
          </a:xfrm>
          <a:prstGeom prst="rect">
            <a:avLst/>
          </a:prstGeom>
          <a:noFill/>
        </p:spPr>
        <p:txBody>
          <a:bodyPr wrap="square" rtlCol="0">
            <a:spAutoFit/>
          </a:bodyPr>
          <a:lstStyle/>
          <a:p>
            <a:pPr algn="ct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pic>
        <p:nvPicPr>
          <p:cNvPr id="14" name="Picture 13"/>
          <p:cNvPicPr>
            <a:picLocks noChangeAspect="1"/>
          </p:cNvPicPr>
          <p:nvPr userDrawn="1"/>
        </p:nvPicPr>
        <p:blipFill>
          <a:blip r:embed="rId3"/>
          <a:stretch>
            <a:fillRect/>
          </a:stretch>
        </p:blipFill>
        <p:spPr>
          <a:xfrm>
            <a:off x="7322052" y="6558113"/>
            <a:ext cx="1690397" cy="182880"/>
          </a:xfrm>
          <a:prstGeom prst="rect">
            <a:avLst/>
          </a:prstGeom>
        </p:spPr>
      </p:pic>
    </p:spTree>
    <p:extLst>
      <p:ext uri="{BB962C8B-B14F-4D97-AF65-F5344CB8AC3E}">
        <p14:creationId xmlns:p14="http://schemas.microsoft.com/office/powerpoint/2010/main" val="41373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PPT_Backgrounds_v3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13" name="TextBox 12"/>
          <p:cNvSpPr txBox="1"/>
          <p:nvPr userDrawn="1"/>
        </p:nvSpPr>
        <p:spPr>
          <a:xfrm>
            <a:off x="53146" y="6506419"/>
            <a:ext cx="2371060" cy="246221"/>
          </a:xfrm>
          <a:prstGeom prst="rect">
            <a:avLst/>
          </a:prstGeom>
          <a:noFill/>
        </p:spPr>
        <p:txBody>
          <a:bodyPr wrap="square" rtlCol="0">
            <a:spAutoFit/>
          </a:bodyPr>
          <a:lstStyle/>
          <a:p>
            <a:pPr algn="l"/>
            <a:r>
              <a:rPr lang="en-US" sz="1000" dirty="0" smtClean="0">
                <a:solidFill>
                  <a:schemeClr val="bg1"/>
                </a:solidFill>
                <a:latin typeface="Helvetica"/>
                <a:cs typeface="Helvetica"/>
              </a:rPr>
              <a:t>www.lancet.com/series/everynewborn</a:t>
            </a:r>
            <a:endParaRPr lang="en-US" sz="1000" dirty="0">
              <a:solidFill>
                <a:schemeClr val="bg1"/>
              </a:solidFill>
              <a:latin typeface="Helvetica"/>
              <a:cs typeface="Helvetica"/>
            </a:endParaRPr>
          </a:p>
        </p:txBody>
      </p:sp>
      <p:sp>
        <p:nvSpPr>
          <p:cNvPr id="14" name="TextBox 13"/>
          <p:cNvSpPr txBox="1"/>
          <p:nvPr userDrawn="1"/>
        </p:nvSpPr>
        <p:spPr>
          <a:xfrm>
            <a:off x="3673925" y="6516823"/>
            <a:ext cx="1557294" cy="246221"/>
          </a:xfrm>
          <a:prstGeom prst="rect">
            <a:avLst/>
          </a:prstGeom>
          <a:noFill/>
        </p:spPr>
        <p:txBody>
          <a:bodyPr wrap="square" rtlCol="0">
            <a:spAutoFit/>
          </a:bodyPr>
          <a:lstStyle/>
          <a:p>
            <a:pPr algn="ct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pic>
        <p:nvPicPr>
          <p:cNvPr id="15" name="Picture 14"/>
          <p:cNvPicPr>
            <a:picLocks noChangeAspect="1"/>
          </p:cNvPicPr>
          <p:nvPr userDrawn="1"/>
        </p:nvPicPr>
        <p:blipFill>
          <a:blip r:embed="rId3"/>
          <a:stretch>
            <a:fillRect/>
          </a:stretch>
        </p:blipFill>
        <p:spPr>
          <a:xfrm>
            <a:off x="7322052" y="6558113"/>
            <a:ext cx="1690397" cy="182880"/>
          </a:xfrm>
          <a:prstGeom prst="rect">
            <a:avLst/>
          </a:prstGeom>
        </p:spPr>
      </p:pic>
    </p:spTree>
    <p:extLst>
      <p:ext uri="{BB962C8B-B14F-4D97-AF65-F5344CB8AC3E}">
        <p14:creationId xmlns:p14="http://schemas.microsoft.com/office/powerpoint/2010/main" val="33527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PPT_Backgrounds_v3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13" name="TextBox 12"/>
          <p:cNvSpPr txBox="1"/>
          <p:nvPr userDrawn="1"/>
        </p:nvSpPr>
        <p:spPr>
          <a:xfrm>
            <a:off x="53146" y="6506419"/>
            <a:ext cx="2371060" cy="246221"/>
          </a:xfrm>
          <a:prstGeom prst="rect">
            <a:avLst/>
          </a:prstGeom>
          <a:noFill/>
        </p:spPr>
        <p:txBody>
          <a:bodyPr wrap="square" rtlCol="0">
            <a:spAutoFit/>
          </a:bodyPr>
          <a:lstStyle/>
          <a:p>
            <a:pPr algn="l"/>
            <a:r>
              <a:rPr lang="en-US" sz="1000" dirty="0" smtClean="0">
                <a:solidFill>
                  <a:schemeClr val="bg1"/>
                </a:solidFill>
                <a:latin typeface="Helvetica"/>
                <a:cs typeface="Helvetica"/>
              </a:rPr>
              <a:t>www.lancet.com/series/everynewborn</a:t>
            </a:r>
            <a:endParaRPr lang="en-US" sz="1000" dirty="0">
              <a:solidFill>
                <a:schemeClr val="bg1"/>
              </a:solidFill>
              <a:latin typeface="Helvetica"/>
              <a:cs typeface="Helvetica"/>
            </a:endParaRPr>
          </a:p>
        </p:txBody>
      </p:sp>
      <p:sp>
        <p:nvSpPr>
          <p:cNvPr id="14" name="TextBox 13"/>
          <p:cNvSpPr txBox="1"/>
          <p:nvPr userDrawn="1"/>
        </p:nvSpPr>
        <p:spPr>
          <a:xfrm>
            <a:off x="3673925" y="6516823"/>
            <a:ext cx="1557294" cy="246221"/>
          </a:xfrm>
          <a:prstGeom prst="rect">
            <a:avLst/>
          </a:prstGeom>
          <a:noFill/>
        </p:spPr>
        <p:txBody>
          <a:bodyPr wrap="square" rtlCol="0">
            <a:spAutoFit/>
          </a:bodyPr>
          <a:lstStyle/>
          <a:p>
            <a:pPr algn="ct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pic>
        <p:nvPicPr>
          <p:cNvPr id="15" name="Picture 14"/>
          <p:cNvPicPr>
            <a:picLocks noChangeAspect="1"/>
          </p:cNvPicPr>
          <p:nvPr userDrawn="1"/>
        </p:nvPicPr>
        <p:blipFill>
          <a:blip r:embed="rId3"/>
          <a:stretch>
            <a:fillRect/>
          </a:stretch>
        </p:blipFill>
        <p:spPr>
          <a:xfrm>
            <a:off x="7322052" y="6558113"/>
            <a:ext cx="1690397" cy="182880"/>
          </a:xfrm>
          <a:prstGeom prst="rect">
            <a:avLst/>
          </a:prstGeom>
        </p:spPr>
      </p:pic>
    </p:spTree>
    <p:extLst>
      <p:ext uri="{BB962C8B-B14F-4D97-AF65-F5344CB8AC3E}">
        <p14:creationId xmlns:p14="http://schemas.microsoft.com/office/powerpoint/2010/main" val="16103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31696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756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081BE0-56EC-D845-9F60-8F92E217EE8C}" type="datetimeFigureOut">
              <a:rPr lang="en-US" smtClean="0"/>
              <a:pPr/>
              <a:t>10/17/2014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899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356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1980"/>
            <a:ext cx="8229600" cy="46281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006751"/>
            <a:ext cx="2895600" cy="365125"/>
          </a:xfrm>
          <a:prstGeom prst="rect">
            <a:avLst/>
          </a:prstGeom>
        </p:spPr>
        <p:txBody>
          <a:bodyPr vert="horz" lIns="91440" tIns="45720" rIns="91440" bIns="45720" rtlCol="0" anchor="ctr"/>
          <a:lstStyle>
            <a:lvl1pPr algn="l">
              <a:defRPr sz="1000" cap="all">
                <a:solidFill>
                  <a:schemeClr val="tx1">
                    <a:tint val="75000"/>
                  </a:schemeClr>
                </a:solidFill>
                <a:latin typeface="Helvetica"/>
                <a:cs typeface="Helvetica"/>
              </a:defRPr>
            </a:lvl1pPr>
          </a:lstStyle>
          <a:p>
            <a:r>
              <a:rPr lang="en-US" dirty="0" smtClean="0"/>
              <a:t>The Lancet</a:t>
            </a:r>
            <a:endParaRPr lang="en-US" dirty="0"/>
          </a:p>
        </p:txBody>
      </p:sp>
      <p:sp>
        <p:nvSpPr>
          <p:cNvPr id="6" name="Slide Number Placeholder 5"/>
          <p:cNvSpPr>
            <a:spLocks noGrp="1"/>
          </p:cNvSpPr>
          <p:nvPr>
            <p:ph type="sldNum" sz="quarter" idx="4"/>
          </p:nvPr>
        </p:nvSpPr>
        <p:spPr>
          <a:xfrm>
            <a:off x="6553200" y="6006751"/>
            <a:ext cx="2133600" cy="365125"/>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fld id="{034CC2BF-4885-3349-88F7-B6349E61BE5A}" type="slidenum">
              <a:rPr lang="en-US" smtClean="0"/>
              <a:pPr/>
              <a:t>‹#›</a:t>
            </a:fld>
            <a:endParaRPr lang="en-US" dirty="0"/>
          </a:p>
        </p:txBody>
      </p:sp>
    </p:spTree>
    <p:extLst>
      <p:ext uri="{BB962C8B-B14F-4D97-AF65-F5344CB8AC3E}">
        <p14:creationId xmlns:p14="http://schemas.microsoft.com/office/powerpoint/2010/main" val="18764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63" r:id="rId5"/>
    <p:sldLayoutId id="2147483664"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i="1" kern="1200">
          <a:solidFill>
            <a:srgbClr val="4E4E4E"/>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kern="1200">
          <a:solidFill>
            <a:srgbClr val="4E4E4E"/>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4E4E4E"/>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4E4E4E"/>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lancet.com/journals/langlo/article/S2214-109X(13)70059-7/abstract" TargetMode="External"/><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cid:78A297A8-44AA-4238-AE66-9331DFF008A4"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verynewbor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healthynewbor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39" y="1752600"/>
            <a:ext cx="5038961" cy="1379844"/>
          </a:xfrm>
        </p:spPr>
        <p:txBody>
          <a:bodyPr>
            <a:normAutofit fontScale="90000"/>
          </a:bodyPr>
          <a:lstStyle/>
          <a:p>
            <a:r>
              <a:rPr lang="en-US" dirty="0" smtClean="0"/>
              <a:t>Every NewborN</a:t>
            </a:r>
            <a:endParaRPr lang="en-US" dirty="0"/>
          </a:p>
        </p:txBody>
      </p:sp>
      <p:sp>
        <p:nvSpPr>
          <p:cNvPr id="3" name="Subtitle 2"/>
          <p:cNvSpPr>
            <a:spLocks noGrp="1"/>
          </p:cNvSpPr>
          <p:nvPr>
            <p:ph type="subTitle" idx="1"/>
          </p:nvPr>
        </p:nvSpPr>
        <p:spPr>
          <a:xfrm>
            <a:off x="393673" y="3472070"/>
            <a:ext cx="3912389" cy="1521301"/>
          </a:xfrm>
        </p:spPr>
        <p:txBody>
          <a:bodyPr>
            <a:normAutofit lnSpcReduction="10000"/>
          </a:bodyPr>
          <a:lstStyle/>
          <a:p>
            <a:pPr marL="61913" indent="-61913"/>
            <a:r>
              <a:rPr lang="en-US" dirty="0" smtClean="0"/>
              <a:t>“A </a:t>
            </a:r>
            <a:r>
              <a:rPr lang="en-US" dirty="0"/>
              <a:t>healthy start is central to </a:t>
            </a:r>
            <a:br>
              <a:rPr lang="en-US" dirty="0"/>
            </a:br>
            <a:r>
              <a:rPr lang="en-US" dirty="0"/>
              <a:t>the human life course, with birth holding the highest risk of death, disability and loss of development potential, leading to major </a:t>
            </a:r>
            <a:br>
              <a:rPr lang="en-US" dirty="0"/>
            </a:br>
            <a:r>
              <a:rPr lang="en-US" dirty="0"/>
              <a:t>societal effects.</a:t>
            </a:r>
            <a:r>
              <a:rPr lang="en-US" dirty="0" smtClean="0"/>
              <a:t>”</a:t>
            </a:r>
            <a:endParaRPr lang="en-US" dirty="0"/>
          </a:p>
        </p:txBody>
      </p:sp>
      <p:sp>
        <p:nvSpPr>
          <p:cNvPr id="4" name="TextBox 3"/>
          <p:cNvSpPr txBox="1"/>
          <p:nvPr/>
        </p:nvSpPr>
        <p:spPr>
          <a:xfrm>
            <a:off x="523133" y="2479568"/>
            <a:ext cx="36534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Helvetica"/>
                <a:cs typeface="Helvetica"/>
              </a:rPr>
              <a:t>Overview of the Series </a:t>
            </a:r>
          </a:p>
        </p:txBody>
      </p:sp>
      <p:sp>
        <p:nvSpPr>
          <p:cNvPr id="6" name="TextBox 5"/>
          <p:cNvSpPr txBox="1"/>
          <p:nvPr/>
        </p:nvSpPr>
        <p:spPr>
          <a:xfrm>
            <a:off x="487300" y="5297134"/>
            <a:ext cx="5431808" cy="738664"/>
          </a:xfrm>
          <a:prstGeom prst="rect">
            <a:avLst/>
          </a:prstGeom>
          <a:noFill/>
        </p:spPr>
        <p:txBody>
          <a:bodyPr wrap="square" rtlCol="0">
            <a:spAutoFit/>
          </a:bodyPr>
          <a:lstStyle/>
          <a:p>
            <a:r>
              <a:rPr lang="en-US" sz="1400" dirty="0" smtClean="0">
                <a:solidFill>
                  <a:schemeClr val="bg1"/>
                </a:solidFill>
              </a:rPr>
              <a:t>Overview for Every Newborn collection May 2014. </a:t>
            </a:r>
          </a:p>
          <a:p>
            <a:endParaRPr lang="en-US" sz="1400" dirty="0" smtClean="0">
              <a:solidFill>
                <a:schemeClr val="bg1"/>
              </a:solidFill>
            </a:endParaRPr>
          </a:p>
          <a:p>
            <a:r>
              <a:rPr lang="en-US" sz="1400" dirty="0" smtClean="0">
                <a:solidFill>
                  <a:schemeClr val="bg1"/>
                </a:solidFill>
              </a:rPr>
              <a:t>Please check everynewborn.org for latest  version.</a:t>
            </a:r>
            <a:endParaRPr lang="en-US" sz="1400" dirty="0">
              <a:solidFill>
                <a:schemeClr val="bg1"/>
              </a:solidFill>
            </a:endParaRPr>
          </a:p>
        </p:txBody>
      </p:sp>
    </p:spTree>
    <p:extLst>
      <p:ext uri="{BB962C8B-B14F-4D97-AF65-F5344CB8AC3E}">
        <p14:creationId xmlns:p14="http://schemas.microsoft.com/office/powerpoint/2010/main" val="352761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ver"/>
          <p:cNvPicPr>
            <a:picLocks noChangeAspect="1" noChangeArrowheads="1"/>
          </p:cNvPicPr>
          <p:nvPr/>
        </p:nvPicPr>
        <p:blipFill>
          <a:blip r:embed="rId2" cstate="screen"/>
          <a:srcRect/>
          <a:stretch>
            <a:fillRect/>
          </a:stretch>
        </p:blipFill>
        <p:spPr bwMode="auto">
          <a:xfrm>
            <a:off x="880583" y="2284906"/>
            <a:ext cx="6903417" cy="3291840"/>
          </a:xfrm>
          <a:prstGeom prst="rect">
            <a:avLst/>
          </a:prstGeom>
          <a:noFill/>
          <a:ln w="63500">
            <a:solidFill>
              <a:srgbClr val="FFFFFF"/>
            </a:solidFill>
            <a:miter lim="800000"/>
            <a:headEnd/>
            <a:tailEnd/>
          </a:ln>
        </p:spPr>
      </p:pic>
      <p:sp>
        <p:nvSpPr>
          <p:cNvPr id="4" name="Rectangle 6"/>
          <p:cNvSpPr>
            <a:spLocks noChangeArrowheads="1"/>
          </p:cNvSpPr>
          <p:nvPr/>
        </p:nvSpPr>
        <p:spPr bwMode="auto">
          <a:xfrm>
            <a:off x="503583" y="6191202"/>
            <a:ext cx="5354320" cy="200055"/>
          </a:xfrm>
          <a:prstGeom prst="rect">
            <a:avLst/>
          </a:prstGeom>
          <a:noFill/>
          <a:ln w="9525">
            <a:noFill/>
            <a:miter lim="800000"/>
            <a:headEnd/>
            <a:tailEnd/>
          </a:ln>
          <a:effectLst/>
        </p:spPr>
        <p:txBody>
          <a:bodyPr wrap="square" anchor="ctr">
            <a:spAutoFit/>
          </a:bodyPr>
          <a:lstStyle/>
          <a:p>
            <a:pPr>
              <a:buClr>
                <a:srgbClr val="000000"/>
              </a:buClr>
              <a:buSzPct val="100000"/>
            </a:pPr>
            <a:r>
              <a:rPr lang="en-US" sz="700" i="1" dirty="0" smtClean="0">
                <a:solidFill>
                  <a:srgbClr val="404040"/>
                </a:solidFill>
                <a:sym typeface="Arial" charset="0"/>
              </a:rPr>
              <a:t>Lancet GH Sept 2013 : </a:t>
            </a:r>
            <a:r>
              <a:rPr lang="en-US" sz="700" i="1" dirty="0">
                <a:solidFill>
                  <a:srgbClr val="404040"/>
                </a:solidFill>
                <a:sym typeface="Arial" charset="0"/>
                <a:hlinkClick r:id="rId3"/>
              </a:rPr>
              <a:t>The Lancet Global Health 2013; 1:e176-e177</a:t>
            </a:r>
            <a:r>
              <a:rPr lang="en-US" sz="700" i="1" dirty="0">
                <a:solidFill>
                  <a:srgbClr val="404040"/>
                </a:solidFill>
                <a:sym typeface="Arial" charset="0"/>
              </a:rPr>
              <a:t> (DOI:10.1016/S2214-109X(13)70059-7)</a:t>
            </a:r>
          </a:p>
        </p:txBody>
      </p:sp>
      <p:sp>
        <p:nvSpPr>
          <p:cNvPr id="6" name="TextBox 5"/>
          <p:cNvSpPr txBox="1">
            <a:spLocks noChangeArrowheads="1"/>
          </p:cNvSpPr>
          <p:nvPr/>
        </p:nvSpPr>
        <p:spPr bwMode="auto">
          <a:xfrm>
            <a:off x="0" y="5792834"/>
            <a:ext cx="9144001" cy="584775"/>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r>
              <a:rPr lang="en-US" dirty="0"/>
              <a:t>Global average MMR of 70 per 100,000</a:t>
            </a:r>
          </a:p>
          <a:p>
            <a:r>
              <a:rPr lang="en-US" dirty="0"/>
              <a:t>With different targets for different countries</a:t>
            </a:r>
          </a:p>
        </p:txBody>
      </p:sp>
      <p:sp>
        <p:nvSpPr>
          <p:cNvPr id="2" name="Title 1"/>
          <p:cNvSpPr>
            <a:spLocks noGrp="1"/>
          </p:cNvSpPr>
          <p:nvPr>
            <p:ph type="title"/>
          </p:nvPr>
        </p:nvSpPr>
        <p:spPr>
          <a:xfrm>
            <a:off x="232012" y="274637"/>
            <a:ext cx="8789158" cy="735660"/>
          </a:xfrm>
        </p:spPr>
        <p:txBody>
          <a:bodyPr>
            <a:noAutofit/>
          </a:bodyPr>
          <a:lstStyle/>
          <a:p>
            <a:r>
              <a:rPr lang="en-US" sz="2400" dirty="0" smtClean="0"/>
              <a:t>AND ending preventable maternal deaths </a:t>
            </a:r>
            <a:br>
              <a:rPr lang="en-US" sz="2400" dirty="0" smtClean="0"/>
            </a:br>
            <a:r>
              <a:rPr lang="en-US" sz="2000" dirty="0" smtClean="0"/>
              <a:t>Maternal mortality target being set based on Bangkok meeting,  and included in Every Newborn Action Plan</a:t>
            </a:r>
            <a:endParaRPr lang="en-US" sz="2000" dirty="0"/>
          </a:p>
        </p:txBody>
      </p:sp>
      <p:pic>
        <p:nvPicPr>
          <p:cNvPr id="9" name="Picture 2"/>
          <p:cNvPicPr>
            <a:picLocks noChangeAspect="1" noChangeArrowheads="1"/>
          </p:cNvPicPr>
          <p:nvPr/>
        </p:nvPicPr>
        <p:blipFill rotWithShape="1">
          <a:blip r:embed="rId4" cstate="screen"/>
          <a:srcRect t="61544" b="1"/>
          <a:stretch/>
        </p:blipFill>
        <p:spPr bwMode="auto">
          <a:xfrm>
            <a:off x="815102" y="1315874"/>
            <a:ext cx="7734177" cy="914948"/>
          </a:xfrm>
          <a:prstGeom prst="rect">
            <a:avLst/>
          </a:prstGeom>
          <a:noFill/>
          <a:ln w="9525">
            <a:noFill/>
            <a:miter lim="800000"/>
            <a:headEnd/>
            <a:tailEnd/>
          </a:ln>
          <a:effectLst/>
        </p:spPr>
      </p:pic>
    </p:spTree>
    <p:extLst>
      <p:ext uri="{BB962C8B-B14F-4D97-AF65-F5344CB8AC3E}">
        <p14:creationId xmlns:p14="http://schemas.microsoft.com/office/powerpoint/2010/main" val="3806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95" y="2501690"/>
            <a:ext cx="4965244" cy="1233467"/>
          </a:xfrm>
        </p:spPr>
        <p:txBody>
          <a:bodyPr>
            <a:normAutofit fontScale="90000"/>
          </a:bodyPr>
          <a:lstStyle/>
          <a:p>
            <a:r>
              <a:rPr lang="en-US" i="1" dirty="0" smtClean="0"/>
              <a:t>Prioritize</a:t>
            </a:r>
            <a:r>
              <a:rPr lang="en-US" dirty="0" smtClean="0"/>
              <a:t> </a:t>
            </a:r>
            <a:br>
              <a:rPr lang="en-US" dirty="0" smtClean="0"/>
            </a:br>
            <a:r>
              <a:rPr lang="en-US" dirty="0" smtClean="0"/>
              <a:t>day of birth</a:t>
            </a:r>
            <a:endParaRPr lang="en-US" dirty="0"/>
          </a:p>
        </p:txBody>
      </p:sp>
      <p:sp>
        <p:nvSpPr>
          <p:cNvPr id="4" name="TextBox 3"/>
          <p:cNvSpPr txBox="1"/>
          <p:nvPr/>
        </p:nvSpPr>
        <p:spPr>
          <a:xfrm>
            <a:off x="454895" y="1305524"/>
            <a:ext cx="4540186" cy="400110"/>
          </a:xfrm>
          <a:prstGeom prst="rect">
            <a:avLst/>
          </a:prstGeom>
          <a:noFill/>
        </p:spPr>
        <p:txBody>
          <a:bodyPr wrap="square" rtlCol="0">
            <a:spAutoFit/>
          </a:bodyPr>
          <a:lstStyle/>
          <a:p>
            <a:r>
              <a:rPr lang="en-US" sz="2000" i="1" dirty="0" smtClean="0">
                <a:solidFill>
                  <a:schemeClr val="bg1"/>
                </a:solidFill>
              </a:rPr>
              <a:t>Every Newborn Series key actions</a:t>
            </a:r>
            <a:endParaRPr lang="en-US" sz="2000" i="1" dirty="0">
              <a:solidFill>
                <a:schemeClr val="bg1"/>
              </a:solidFill>
            </a:endParaRPr>
          </a:p>
        </p:txBody>
      </p:sp>
    </p:spTree>
    <p:extLst>
      <p:ext uri="{BB962C8B-B14F-4D97-AF65-F5344CB8AC3E}">
        <p14:creationId xmlns:p14="http://schemas.microsoft.com/office/powerpoint/2010/main" val="382200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58207" y="129317"/>
            <a:ext cx="8229600" cy="589457"/>
          </a:xfrm>
          <a:noFill/>
        </p:spPr>
        <p:txBody>
          <a:bodyPr lIns="108000" anchor="t">
            <a:noAutofit/>
          </a:bodyPr>
          <a:lstStyle/>
          <a:p>
            <a:pPr eaLnBrk="1" hangingPunct="1"/>
            <a:r>
              <a:rPr lang="en-GB" dirty="0" smtClean="0"/>
              <a:t>Where? </a:t>
            </a:r>
            <a:br>
              <a:rPr lang="en-GB" dirty="0" smtClean="0"/>
            </a:br>
            <a:endParaRPr lang="en-GB" dirty="0" smtClean="0">
              <a:latin typeface="Helvetica" pitchFamily="34" charset="0"/>
            </a:endParaRPr>
          </a:p>
        </p:txBody>
      </p:sp>
      <p:sp>
        <p:nvSpPr>
          <p:cNvPr id="26" name="TextBox 25"/>
          <p:cNvSpPr txBox="1"/>
          <p:nvPr/>
        </p:nvSpPr>
        <p:spPr>
          <a:xfrm>
            <a:off x="5087467" y="2541653"/>
            <a:ext cx="265471" cy="369332"/>
          </a:xfrm>
          <a:prstGeom prst="rect">
            <a:avLst/>
          </a:prstGeom>
          <a:noFill/>
          <a:ln>
            <a:noFill/>
          </a:ln>
        </p:spPr>
        <p:txBody>
          <a:bodyPr wrap="square" rtlCol="0">
            <a:spAutoFit/>
          </a:bodyPr>
          <a:lstStyle/>
          <a:p>
            <a:r>
              <a:rPr lang="en-GB" b="1" dirty="0" smtClean="0">
                <a:solidFill>
                  <a:schemeClr val="bg1"/>
                </a:solidFill>
              </a:rPr>
              <a:t>1</a:t>
            </a:r>
            <a:endParaRPr lang="en-GB" b="1" dirty="0">
              <a:solidFill>
                <a:schemeClr val="bg1"/>
              </a:solidFill>
            </a:endParaRPr>
          </a:p>
        </p:txBody>
      </p:sp>
      <p:sp>
        <p:nvSpPr>
          <p:cNvPr id="27" name="TextBox 26"/>
          <p:cNvSpPr txBox="1"/>
          <p:nvPr/>
        </p:nvSpPr>
        <p:spPr>
          <a:xfrm>
            <a:off x="3882469" y="2507786"/>
            <a:ext cx="265471" cy="369332"/>
          </a:xfrm>
          <a:prstGeom prst="rect">
            <a:avLst/>
          </a:prstGeom>
          <a:noFill/>
          <a:ln>
            <a:noFill/>
          </a:ln>
        </p:spPr>
        <p:txBody>
          <a:bodyPr wrap="square" rtlCol="0">
            <a:spAutoFit/>
          </a:bodyPr>
          <a:lstStyle/>
          <a:p>
            <a:r>
              <a:rPr lang="en-GB" b="1" dirty="0" smtClean="0">
                <a:solidFill>
                  <a:schemeClr val="bg1"/>
                </a:solidFill>
              </a:rPr>
              <a:t>2</a:t>
            </a:r>
            <a:endParaRPr lang="en-GB" b="1" dirty="0">
              <a:solidFill>
                <a:schemeClr val="bg1"/>
              </a:solidFill>
            </a:endParaRPr>
          </a:p>
        </p:txBody>
      </p:sp>
      <p:graphicFrame>
        <p:nvGraphicFramePr>
          <p:cNvPr id="36" name="Table 35"/>
          <p:cNvGraphicFramePr>
            <a:graphicFrameLocks noGrp="1"/>
          </p:cNvGraphicFramePr>
          <p:nvPr>
            <p:extLst>
              <p:ext uri="{D42A27DB-BD31-4B8C-83A1-F6EECF244321}">
                <p14:modId xmlns:p14="http://schemas.microsoft.com/office/powerpoint/2010/main" val="3014051457"/>
              </p:ext>
            </p:extLst>
          </p:nvPr>
        </p:nvGraphicFramePr>
        <p:xfrm>
          <a:off x="144579" y="843145"/>
          <a:ext cx="2483461" cy="2510500"/>
        </p:xfrm>
        <a:graphic>
          <a:graphicData uri="http://schemas.openxmlformats.org/drawingml/2006/table">
            <a:tbl>
              <a:tblPr>
                <a:effectLst>
                  <a:outerShdw blurRad="50800" dist="38100" dir="2700000" algn="tl" rotWithShape="0">
                    <a:prstClr val="black">
                      <a:alpha val="40000"/>
                    </a:prstClr>
                  </a:outerShdw>
                </a:effectLst>
              </a:tblPr>
              <a:tblGrid>
                <a:gridCol w="2483461"/>
              </a:tblGrid>
              <a:tr h="202948">
                <a:tc>
                  <a:txBody>
                    <a:bodyPr/>
                    <a:lstStyle/>
                    <a:p>
                      <a:pPr algn="ctr" fontAlgn="b"/>
                      <a:r>
                        <a:rPr lang="en-GB" sz="1400" b="1" i="0" u="none" strike="noStrike" dirty="0" smtClean="0">
                          <a:solidFill>
                            <a:srgbClr val="FFFFFF"/>
                          </a:solidFill>
                          <a:latin typeface="Calibri"/>
                        </a:rPr>
                        <a:t>Countries </a:t>
                      </a:r>
                      <a:r>
                        <a:rPr lang="en-GB" sz="1400" b="1" i="0" u="none" strike="noStrike" dirty="0">
                          <a:solidFill>
                            <a:srgbClr val="FFFFFF"/>
                          </a:solidFill>
                          <a:latin typeface="Calibri"/>
                        </a:rPr>
                        <a:t>with </a:t>
                      </a:r>
                      <a:r>
                        <a:rPr lang="en-GB" sz="1400" b="1" i="0" u="none" strike="noStrike" dirty="0" smtClean="0">
                          <a:solidFill>
                            <a:srgbClr val="FFFFFF"/>
                          </a:solidFill>
                          <a:latin typeface="Calibri"/>
                        </a:rPr>
                        <a:t>highest neonatal mortality rates</a:t>
                      </a:r>
                      <a:endParaRPr lang="en-GB" sz="1400" b="1" i="0" u="none" strike="noStrike" dirty="0">
                        <a:solidFill>
                          <a:srgbClr val="FFFFFF"/>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C8362C"/>
                    </a:solidFill>
                  </a:tcPr>
                </a:tc>
              </a:tr>
              <a:tr h="246301">
                <a:tc>
                  <a:txBody>
                    <a:bodyPr/>
                    <a:lstStyle/>
                    <a:p>
                      <a:pPr algn="l" fontAlgn="b"/>
                      <a:r>
                        <a:rPr lang="en-GB" sz="1400" b="0" i="0" u="none" strike="noStrike" dirty="0" smtClean="0">
                          <a:solidFill>
                            <a:srgbClr val="000000"/>
                          </a:solidFill>
                          <a:latin typeface="Calibri"/>
                        </a:rPr>
                        <a:t>Cen </a:t>
                      </a:r>
                      <a:r>
                        <a:rPr lang="en-GB" sz="1400" b="0" i="0" u="none" strike="noStrike" dirty="0">
                          <a:solidFill>
                            <a:srgbClr val="000000"/>
                          </a:solidFill>
                          <a:latin typeface="Calibri"/>
                        </a:rPr>
                        <a:t>African </a:t>
                      </a:r>
                      <a:r>
                        <a:rPr lang="en-GB" sz="1400" b="0" i="0" u="none" strike="noStrike" dirty="0" smtClean="0">
                          <a:solidFill>
                            <a:srgbClr val="000000"/>
                          </a:solidFill>
                          <a:latin typeface="Calibri"/>
                        </a:rPr>
                        <a:t>Rep</a:t>
                      </a:r>
                      <a:r>
                        <a:rPr lang="en-GB" sz="1400" b="0" i="0" u="none" strike="noStrike" baseline="0" dirty="0" smtClean="0">
                          <a:solidFill>
                            <a:srgbClr val="000000"/>
                          </a:solidFill>
                          <a:latin typeface="Calibri"/>
                        </a:rPr>
                        <a:t> </a:t>
                      </a:r>
                      <a:r>
                        <a:rPr lang="en-GB" sz="1400" b="0" i="0" u="none" strike="noStrike" dirty="0" smtClean="0">
                          <a:solidFill>
                            <a:srgbClr val="000000"/>
                          </a:solidFill>
                          <a:latin typeface="Calibri"/>
                        </a:rPr>
                        <a:t>(40.9</a:t>
                      </a:r>
                      <a:r>
                        <a:rPr lang="en-GB" sz="1400" b="0" i="0" u="none" strike="noStrike" dirty="0">
                          <a:solidFill>
                            <a:srgbClr val="000000"/>
                          </a:solidFill>
                          <a:latin typeface="Calibri"/>
                        </a:rPr>
                        <a:t>)</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Mali (41.5)</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DR Congo (43.5)</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Lesotho (45.3)</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Angola (45.4)</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Guinea Bissau (45.7)</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Somalia (45.7)</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497">
                <a:tc>
                  <a:txBody>
                    <a:bodyPr/>
                    <a:lstStyle/>
                    <a:p>
                      <a:pPr algn="l" fontAlgn="b"/>
                      <a:r>
                        <a:rPr lang="en-GB" sz="1400" b="0" i="0" u="none" strike="noStrike" dirty="0">
                          <a:solidFill>
                            <a:srgbClr val="000000"/>
                          </a:solidFill>
                          <a:latin typeface="Calibri"/>
                        </a:rPr>
                        <a:t>Sierra Leone (49.5)</a:t>
                      </a:r>
                    </a:p>
                  </a:txBody>
                  <a:tcPr marL="7200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772633856"/>
              </p:ext>
            </p:extLst>
          </p:nvPr>
        </p:nvGraphicFramePr>
        <p:xfrm>
          <a:off x="144580" y="3604345"/>
          <a:ext cx="2483460" cy="2692977"/>
        </p:xfrm>
        <a:graphic>
          <a:graphicData uri="http://schemas.openxmlformats.org/drawingml/2006/table">
            <a:tbl>
              <a:tblPr>
                <a:effectLst>
                  <a:outerShdw blurRad="50800" dist="38100" dir="2700000" algn="tl" rotWithShape="0">
                    <a:prstClr val="black">
                      <a:alpha val="40000"/>
                    </a:prstClr>
                  </a:outerShdw>
                </a:effectLst>
              </a:tblPr>
              <a:tblGrid>
                <a:gridCol w="2483460"/>
              </a:tblGrid>
              <a:tr h="475647">
                <a:tc>
                  <a:txBody>
                    <a:bodyPr/>
                    <a:lstStyle/>
                    <a:p>
                      <a:pPr algn="ctr" fontAlgn="b"/>
                      <a:r>
                        <a:rPr lang="en-GB" sz="1400" b="1" i="0" u="none" strike="noStrike" dirty="0" smtClean="0">
                          <a:solidFill>
                            <a:srgbClr val="FFFFFF"/>
                          </a:solidFill>
                          <a:latin typeface="Calibri"/>
                        </a:rPr>
                        <a:t>Countries with highest numbers</a:t>
                      </a:r>
                      <a:r>
                        <a:rPr lang="en-GB" sz="1400" b="1" i="0" u="none" strike="noStrike" baseline="0" dirty="0" smtClean="0">
                          <a:solidFill>
                            <a:srgbClr val="FFFFFF"/>
                          </a:solidFill>
                          <a:latin typeface="Calibri"/>
                        </a:rPr>
                        <a:t> of </a:t>
                      </a:r>
                      <a:r>
                        <a:rPr lang="en-GB" sz="1400" b="1" i="0" u="none" strike="noStrike" dirty="0" smtClean="0">
                          <a:solidFill>
                            <a:srgbClr val="FFFFFF"/>
                          </a:solidFill>
                          <a:latin typeface="Calibri"/>
                        </a:rPr>
                        <a:t> neonatal deaths</a:t>
                      </a:r>
                      <a:endParaRPr lang="en-GB" sz="1400" b="1" i="0" u="none" strike="noStrike" dirty="0">
                        <a:solidFill>
                          <a:srgbClr val="FFFF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B67"/>
                    </a:solidFill>
                  </a:tcPr>
                </a:tc>
              </a:tr>
              <a:tr h="221733">
                <a:tc>
                  <a:txBody>
                    <a:bodyPr/>
                    <a:lstStyle/>
                    <a:p>
                      <a:pPr algn="l" fontAlgn="b"/>
                      <a:r>
                        <a:rPr lang="en-GB" sz="1400" b="0" i="0" u="none" strike="noStrike" dirty="0" smtClean="0">
                          <a:solidFill>
                            <a:srgbClr val="000000"/>
                          </a:solidFill>
                          <a:latin typeface="Calibri"/>
                        </a:rPr>
                        <a:t>  1</a:t>
                      </a:r>
                      <a:r>
                        <a:rPr lang="en-GB" sz="1400" b="0" i="0" u="none" strike="noStrike" dirty="0">
                          <a:solidFill>
                            <a:srgbClr val="000000"/>
                          </a:solidFill>
                          <a:latin typeface="Calibri"/>
                        </a:rPr>
                        <a:t>.  India (779,000)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2</a:t>
                      </a:r>
                      <a:r>
                        <a:rPr lang="en-GB" sz="1400" b="0" i="0" u="none" strike="noStrike" dirty="0">
                          <a:solidFill>
                            <a:srgbClr val="000000"/>
                          </a:solidFill>
                          <a:latin typeface="Calibri"/>
                        </a:rPr>
                        <a:t>.  Nigeria (267,000)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3</a:t>
                      </a:r>
                      <a:r>
                        <a:rPr lang="en-GB" sz="1400" b="0" i="0" u="none" strike="noStrike" dirty="0">
                          <a:solidFill>
                            <a:srgbClr val="000000"/>
                          </a:solidFill>
                          <a:latin typeface="Calibri"/>
                        </a:rPr>
                        <a:t>.  Pakistan (202,400)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4</a:t>
                      </a:r>
                      <a:r>
                        <a:rPr lang="en-GB" sz="1400" b="0" i="0" u="none" strike="noStrike" dirty="0">
                          <a:solidFill>
                            <a:srgbClr val="000000"/>
                          </a:solidFill>
                          <a:latin typeface="Calibri"/>
                        </a:rPr>
                        <a:t>.  China (157,400)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5</a:t>
                      </a:r>
                      <a:r>
                        <a:rPr lang="en-GB" sz="1400" b="0" i="0" u="none" strike="noStrike" dirty="0">
                          <a:solidFill>
                            <a:srgbClr val="000000"/>
                          </a:solidFill>
                          <a:latin typeface="Calibri"/>
                        </a:rPr>
                        <a:t>.  DR Congo (118,100)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6</a:t>
                      </a:r>
                      <a:r>
                        <a:rPr lang="en-GB" sz="1400" b="0" i="0" u="none" strike="noStrike" dirty="0">
                          <a:solidFill>
                            <a:srgbClr val="000000"/>
                          </a:solidFill>
                          <a:latin typeface="Calibri"/>
                        </a:rPr>
                        <a:t>.  Ethiopia (87,800)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7</a:t>
                      </a:r>
                      <a:r>
                        <a:rPr lang="en-GB" sz="1400" b="0" i="0" u="none" strike="noStrike" dirty="0">
                          <a:solidFill>
                            <a:srgbClr val="000000"/>
                          </a:solidFill>
                          <a:latin typeface="Calibri"/>
                        </a:rPr>
                        <a:t>.  Bangladesh (75,900)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8</a:t>
                      </a:r>
                      <a:r>
                        <a:rPr lang="en-GB" sz="1400" b="0" i="0" u="none" strike="noStrike" dirty="0">
                          <a:solidFill>
                            <a:srgbClr val="000000"/>
                          </a:solidFill>
                          <a:latin typeface="Calibri"/>
                        </a:rPr>
                        <a:t>.  Indonesia (72,400)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9.  </a:t>
                      </a:r>
                      <a:r>
                        <a:rPr lang="en-GB" sz="1400" b="0" i="0" u="none" strike="noStrike" dirty="0">
                          <a:solidFill>
                            <a:srgbClr val="000000"/>
                          </a:solidFill>
                          <a:latin typeface="Calibri"/>
                        </a:rPr>
                        <a:t>Angola (41,200)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733">
                <a:tc>
                  <a:txBody>
                    <a:bodyPr/>
                    <a:lstStyle/>
                    <a:p>
                      <a:pPr algn="l" fontAlgn="b"/>
                      <a:r>
                        <a:rPr lang="en-GB" sz="1400" b="0" i="0" u="none" strike="noStrike" dirty="0" smtClean="0">
                          <a:solidFill>
                            <a:srgbClr val="000000"/>
                          </a:solidFill>
                          <a:latin typeface="Calibri"/>
                        </a:rPr>
                        <a:t>  10</a:t>
                      </a:r>
                      <a:r>
                        <a:rPr lang="en-GB" sz="1400" b="0" i="0" u="none" strike="noStrike" dirty="0">
                          <a:solidFill>
                            <a:srgbClr val="000000"/>
                          </a:solidFill>
                          <a:latin typeface="Calibri"/>
                        </a:rPr>
                        <a:t>. Kenya (40,000)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1" name="TextBox 40"/>
          <p:cNvSpPr txBox="1"/>
          <p:nvPr/>
        </p:nvSpPr>
        <p:spPr>
          <a:xfrm>
            <a:off x="5224894" y="6183114"/>
            <a:ext cx="3782628" cy="215444"/>
          </a:xfrm>
          <a:prstGeom prst="rect">
            <a:avLst/>
          </a:prstGeom>
          <a:noFill/>
        </p:spPr>
        <p:txBody>
          <a:bodyPr wrap="square" rtlCol="0">
            <a:spAutoFit/>
          </a:bodyPr>
          <a:lstStyle/>
          <a:p>
            <a:pPr algn="r"/>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2</a:t>
            </a:r>
            <a:endParaRPr lang="en-ZA" sz="800" i="1" dirty="0">
              <a:solidFill>
                <a:srgbClr val="000000"/>
              </a:solidFill>
            </a:endParaRPr>
          </a:p>
        </p:txBody>
      </p:sp>
      <p:pic>
        <p:nvPicPr>
          <p:cNvPr id="48" name="Picture 2" descr="C:\Users\Joy\Documents\GNAP\lancet\pdfs\jpegs\ENB2_fig2.jpg"/>
          <p:cNvPicPr>
            <a:picLocks noChangeAspect="1" noChangeArrowheads="1"/>
          </p:cNvPicPr>
          <p:nvPr/>
        </p:nvPicPr>
        <p:blipFill rotWithShape="1">
          <a:blip r:embed="rId2" cstate="screen"/>
          <a:srcRect l="22047" t="4455" r="22119" b="55970"/>
          <a:stretch/>
        </p:blipFill>
        <p:spPr bwMode="auto">
          <a:xfrm>
            <a:off x="2913785" y="1821814"/>
            <a:ext cx="6230215" cy="3323392"/>
          </a:xfrm>
          <a:prstGeom prst="rect">
            <a:avLst/>
          </a:prstGeom>
          <a:noFill/>
        </p:spPr>
      </p:pic>
      <p:sp>
        <p:nvSpPr>
          <p:cNvPr id="2" name="TextBox 1"/>
          <p:cNvSpPr txBox="1"/>
          <p:nvPr/>
        </p:nvSpPr>
        <p:spPr>
          <a:xfrm>
            <a:off x="2732566" y="1124505"/>
            <a:ext cx="6237026" cy="400110"/>
          </a:xfrm>
          <a:prstGeom prst="rect">
            <a:avLst/>
          </a:prstGeom>
          <a:noFill/>
        </p:spPr>
        <p:txBody>
          <a:bodyPr wrap="square" rtlCol="0">
            <a:spAutoFit/>
          </a:bodyPr>
          <a:lstStyle/>
          <a:p>
            <a:pPr algn="ctr"/>
            <a:r>
              <a:rPr lang="en-GB" sz="2000" dirty="0">
                <a:solidFill>
                  <a:srgbClr val="404040"/>
                </a:solidFill>
                <a:latin typeface="Helvetica" pitchFamily="34" charset="0"/>
              </a:rPr>
              <a:t>The countries with highest neonatal mortality rates</a:t>
            </a:r>
            <a:endParaRPr lang="en-US" sz="2000" dirty="0"/>
          </a:p>
        </p:txBody>
      </p:sp>
    </p:spTree>
    <p:extLst>
      <p:ext uri="{BB962C8B-B14F-4D97-AF65-F5344CB8AC3E}">
        <p14:creationId xmlns:p14="http://schemas.microsoft.com/office/powerpoint/2010/main" val="5698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087467" y="2541653"/>
            <a:ext cx="265471" cy="369332"/>
          </a:xfrm>
          <a:prstGeom prst="rect">
            <a:avLst/>
          </a:prstGeom>
          <a:noFill/>
          <a:ln>
            <a:noFill/>
          </a:ln>
        </p:spPr>
        <p:txBody>
          <a:bodyPr wrap="square" rtlCol="0">
            <a:spAutoFit/>
          </a:bodyPr>
          <a:lstStyle/>
          <a:p>
            <a:r>
              <a:rPr lang="en-GB" b="1" dirty="0" smtClean="0">
                <a:solidFill>
                  <a:schemeClr val="bg1"/>
                </a:solidFill>
              </a:rPr>
              <a:t>1</a:t>
            </a:r>
            <a:endParaRPr lang="en-GB" b="1" dirty="0">
              <a:solidFill>
                <a:schemeClr val="bg1"/>
              </a:solidFill>
            </a:endParaRPr>
          </a:p>
        </p:txBody>
      </p:sp>
      <p:sp>
        <p:nvSpPr>
          <p:cNvPr id="27" name="TextBox 26"/>
          <p:cNvSpPr txBox="1"/>
          <p:nvPr/>
        </p:nvSpPr>
        <p:spPr>
          <a:xfrm>
            <a:off x="3882469" y="2507786"/>
            <a:ext cx="265471" cy="369332"/>
          </a:xfrm>
          <a:prstGeom prst="rect">
            <a:avLst/>
          </a:prstGeom>
          <a:noFill/>
          <a:ln>
            <a:noFill/>
          </a:ln>
        </p:spPr>
        <p:txBody>
          <a:bodyPr wrap="square" rtlCol="0">
            <a:spAutoFit/>
          </a:bodyPr>
          <a:lstStyle/>
          <a:p>
            <a:r>
              <a:rPr lang="en-GB" b="1" dirty="0" smtClean="0">
                <a:solidFill>
                  <a:schemeClr val="bg1"/>
                </a:solidFill>
              </a:rPr>
              <a:t>2</a:t>
            </a:r>
            <a:endParaRPr lang="en-GB" b="1" dirty="0">
              <a:solidFill>
                <a:schemeClr val="bg1"/>
              </a:solidFill>
            </a:endParaRPr>
          </a:p>
        </p:txBody>
      </p:sp>
      <p:sp>
        <p:nvSpPr>
          <p:cNvPr id="41" name="TextBox 40"/>
          <p:cNvSpPr txBox="1"/>
          <p:nvPr/>
        </p:nvSpPr>
        <p:spPr>
          <a:xfrm>
            <a:off x="457200" y="6202851"/>
            <a:ext cx="3782628"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2</a:t>
            </a:r>
            <a:endParaRPr lang="en-ZA" sz="800" i="1" dirty="0">
              <a:solidFill>
                <a:srgbClr val="000000"/>
              </a:solidFill>
            </a:endParaRPr>
          </a:p>
        </p:txBody>
      </p:sp>
      <p:sp>
        <p:nvSpPr>
          <p:cNvPr id="2" name="TextBox 1"/>
          <p:cNvSpPr txBox="1"/>
          <p:nvPr/>
        </p:nvSpPr>
        <p:spPr>
          <a:xfrm>
            <a:off x="251791" y="771895"/>
            <a:ext cx="8836794" cy="1015663"/>
          </a:xfrm>
          <a:prstGeom prst="rect">
            <a:avLst/>
          </a:prstGeom>
          <a:noFill/>
        </p:spPr>
        <p:txBody>
          <a:bodyPr wrap="square" rtlCol="0">
            <a:spAutoFit/>
          </a:bodyPr>
          <a:lstStyle/>
          <a:p>
            <a:r>
              <a:rPr lang="en-GB" sz="2000" b="1" dirty="0" smtClean="0">
                <a:solidFill>
                  <a:srgbClr val="4E4E4E"/>
                </a:solidFill>
                <a:latin typeface="Helvetica" pitchFamily="34" charset="0"/>
              </a:rPr>
              <a:t>Countries in dark red are</a:t>
            </a:r>
            <a:r>
              <a:rPr lang="en-GB" sz="2000" b="1" dirty="0" smtClean="0">
                <a:solidFill>
                  <a:srgbClr val="4E4E4E"/>
                </a:solidFill>
                <a:latin typeface="Helvetica" pitchFamily="34" charset="0"/>
                <a:cs typeface="Georgia"/>
              </a:rPr>
              <a:t> making slowest </a:t>
            </a:r>
            <a:r>
              <a:rPr lang="en-GB" sz="2000" b="1" dirty="0">
                <a:solidFill>
                  <a:srgbClr val="4E4E4E"/>
                </a:solidFill>
                <a:latin typeface="Helvetica" pitchFamily="34" charset="0"/>
                <a:cs typeface="Georgia"/>
              </a:rPr>
              <a:t>progress </a:t>
            </a:r>
            <a:r>
              <a:rPr lang="en-GB" sz="2000" dirty="0" smtClean="0">
                <a:solidFill>
                  <a:srgbClr val="4E4E4E"/>
                </a:solidFill>
                <a:latin typeface="Helvetica" pitchFamily="34" charset="0"/>
                <a:cs typeface="Georgia"/>
              </a:rPr>
              <a:t>for newborn survival, 29 countries need to at least double progress to meet post 2015 targets</a:t>
            </a:r>
            <a:endParaRPr lang="en-GB" sz="2000" dirty="0">
              <a:solidFill>
                <a:srgbClr val="4E4E4E"/>
              </a:solidFill>
              <a:latin typeface="Helvetica" pitchFamily="34" charset="0"/>
              <a:cs typeface="Georgia"/>
            </a:endParaRPr>
          </a:p>
          <a:p>
            <a:pPr algn="r"/>
            <a:endParaRPr lang="en-US" sz="2000" b="1" dirty="0"/>
          </a:p>
        </p:txBody>
      </p:sp>
      <p:sp>
        <p:nvSpPr>
          <p:cNvPr id="16" name="Rectangle 2"/>
          <p:cNvSpPr txBox="1">
            <a:spLocks noChangeArrowheads="1"/>
          </p:cNvSpPr>
          <p:nvPr/>
        </p:nvSpPr>
        <p:spPr>
          <a:xfrm>
            <a:off x="4015204" y="4412062"/>
            <a:ext cx="4990255" cy="718077"/>
          </a:xfrm>
          <a:prstGeom prst="rect">
            <a:avLst/>
          </a:prstGeom>
          <a:noFill/>
        </p:spPr>
        <p:txBody>
          <a:bodyPr vert="horz" lIns="108000" tIns="45720" rIns="91440" bIns="45720" rtlCol="0" anchor="ctr">
            <a:normAutofit fontScale="97500"/>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GB" sz="2000" i="0" u="none" strike="noStrike" kern="1200" cap="none" spc="0" normalizeH="0" baseline="0" noProof="0" dirty="0" smtClean="0">
              <a:ln>
                <a:noFill/>
              </a:ln>
              <a:solidFill>
                <a:srgbClr val="404040"/>
              </a:solidFill>
              <a:effectLst/>
              <a:uLnTx/>
              <a:uFillTx/>
              <a:latin typeface="Helvetica" pitchFamily="34" charset="0"/>
              <a:ea typeface="+mj-ea"/>
              <a:cs typeface="Georgia"/>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8479"/>
          <a:stretch/>
        </p:blipFill>
        <p:spPr>
          <a:xfrm>
            <a:off x="103268" y="2069271"/>
            <a:ext cx="8872724" cy="3515285"/>
          </a:xfrm>
          <a:prstGeom prst="rect">
            <a:avLst/>
          </a:prstGeom>
        </p:spPr>
      </p:pic>
      <p:sp>
        <p:nvSpPr>
          <p:cNvPr id="11" name="TextBox 10"/>
          <p:cNvSpPr txBox="1">
            <a:spLocks noChangeArrowheads="1"/>
          </p:cNvSpPr>
          <p:nvPr/>
        </p:nvSpPr>
        <p:spPr bwMode="auto">
          <a:xfrm>
            <a:off x="53008" y="6396335"/>
            <a:ext cx="9088585" cy="461665"/>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pPr defTabSz="914400"/>
            <a:r>
              <a:rPr lang="en-US" sz="2400" dirty="0" smtClean="0"/>
              <a:t>BUT in every region there are countries with rapid progress </a:t>
            </a:r>
          </a:p>
        </p:txBody>
      </p:sp>
      <p:sp>
        <p:nvSpPr>
          <p:cNvPr id="12" name="Rectangle 2"/>
          <p:cNvSpPr txBox="1">
            <a:spLocks noChangeArrowheads="1"/>
          </p:cNvSpPr>
          <p:nvPr/>
        </p:nvSpPr>
        <p:spPr>
          <a:xfrm>
            <a:off x="258207" y="129317"/>
            <a:ext cx="8229600" cy="589457"/>
          </a:xfrm>
          <a:prstGeom prst="rect">
            <a:avLst/>
          </a:prstGeom>
          <a:noFill/>
        </p:spPr>
        <p:txBody>
          <a:bodyPr vert="horz" lIns="108000" tIns="45720" rIns="91440" bIns="45720" rtlCol="0" anchor="t">
            <a:noAutofit/>
          </a:bodyPr>
          <a:lstStyle>
            <a:lvl1pPr algn="l" defTabSz="457200" rtl="0" eaLnBrk="1" latinLnBrk="0" hangingPunct="1">
              <a:spcBef>
                <a:spcPct val="0"/>
              </a:spcBef>
              <a:buNone/>
              <a:defRPr sz="3600" i="1" kern="1200">
                <a:solidFill>
                  <a:srgbClr val="4E4E4E"/>
                </a:solidFill>
                <a:latin typeface="Georgia"/>
                <a:ea typeface="+mj-ea"/>
                <a:cs typeface="Georgia"/>
              </a:defRPr>
            </a:lvl1pPr>
          </a:lstStyle>
          <a:p>
            <a:r>
              <a:rPr lang="en-GB" dirty="0" smtClean="0"/>
              <a:t>Where? </a:t>
            </a:r>
            <a:br>
              <a:rPr lang="en-GB" dirty="0" smtClean="0"/>
            </a:br>
            <a:endParaRPr lang="en-GB" dirty="0" smtClean="0">
              <a:latin typeface="Helvetica" pitchFamily="34" charset="0"/>
            </a:endParaRPr>
          </a:p>
        </p:txBody>
      </p:sp>
    </p:spTree>
    <p:extLst>
      <p:ext uri="{BB962C8B-B14F-4D97-AF65-F5344CB8AC3E}">
        <p14:creationId xmlns:p14="http://schemas.microsoft.com/office/powerpoint/2010/main" val="4068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7138" y="6170123"/>
            <a:ext cx="4787881" cy="215444"/>
          </a:xfrm>
          <a:prstGeom prst="rect">
            <a:avLst/>
          </a:prstGeom>
          <a:noFill/>
        </p:spPr>
        <p:txBody>
          <a:bodyPr wrap="square" rtlCol="0">
            <a:spAutoFit/>
          </a:bodyPr>
          <a:lstStyle/>
          <a:p>
            <a:pPr algn="r"/>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Lawn et al</a:t>
            </a:r>
            <a:endParaRPr lang="en-ZA" sz="800" i="1" dirty="0">
              <a:solidFill>
                <a:srgbClr val="000000"/>
              </a:solidFill>
            </a:endParaRPr>
          </a:p>
        </p:txBody>
      </p:sp>
      <p:sp>
        <p:nvSpPr>
          <p:cNvPr id="2" name="Title 1"/>
          <p:cNvSpPr>
            <a:spLocks noGrp="1"/>
          </p:cNvSpPr>
          <p:nvPr>
            <p:ph type="title"/>
          </p:nvPr>
        </p:nvSpPr>
        <p:spPr>
          <a:xfrm>
            <a:off x="293424" y="220046"/>
            <a:ext cx="8229600" cy="735660"/>
          </a:xfrm>
        </p:spPr>
        <p:txBody>
          <a:bodyPr>
            <a:normAutofit fontScale="90000"/>
          </a:bodyPr>
          <a:lstStyle/>
          <a:p>
            <a:r>
              <a:rPr lang="en-US" sz="4000" dirty="0" smtClean="0"/>
              <a:t>When?</a:t>
            </a:r>
            <a:r>
              <a:rPr lang="en-US" dirty="0" smtClean="0"/>
              <a:t/>
            </a:r>
            <a:br>
              <a:rPr lang="en-US" dirty="0" smtClean="0"/>
            </a:br>
            <a:r>
              <a:rPr lang="en-US" sz="2000" i="0" dirty="0" smtClean="0"/>
              <a:t>For women, stillbirths, newborns, the time of highest risk is the same</a:t>
            </a:r>
            <a:endParaRPr lang="en-US" sz="2000" i="0" dirty="0"/>
          </a:p>
        </p:txBody>
      </p:sp>
      <p:sp>
        <p:nvSpPr>
          <p:cNvPr id="5" name="Rectangle 29"/>
          <p:cNvSpPr>
            <a:spLocks noChangeArrowheads="1"/>
          </p:cNvSpPr>
          <p:nvPr/>
        </p:nvSpPr>
        <p:spPr bwMode="auto">
          <a:xfrm>
            <a:off x="-14514" y="5461202"/>
            <a:ext cx="9257509" cy="660401"/>
          </a:xfrm>
          <a:prstGeom prst="rect">
            <a:avLst/>
          </a:prstGeom>
          <a:solidFill>
            <a:schemeClr val="accent3">
              <a:lumMod val="75000"/>
            </a:schemeClr>
          </a:solidFill>
          <a:ln w="9525">
            <a:noFill/>
            <a:miter lim="800000"/>
            <a:headEnd/>
            <a:tailEnd/>
          </a:ln>
        </p:spPr>
        <p:txBody>
          <a:bodyPr anchor="ctr"/>
          <a:lstStyle/>
          <a:p>
            <a:pPr algn="ctr" defTabSz="914400"/>
            <a:r>
              <a:rPr lang="en-GB" b="1" dirty="0" smtClean="0">
                <a:solidFill>
                  <a:schemeClr val="bg1"/>
                </a:solidFill>
                <a:latin typeface="Helvetica"/>
                <a:cs typeface="Helvetica"/>
              </a:rPr>
              <a:t>Birth is the time of greatest risk of death and disability </a:t>
            </a:r>
          </a:p>
          <a:p>
            <a:pPr algn="ctr" defTabSz="914400"/>
            <a:r>
              <a:rPr lang="en-GB" b="1" dirty="0" smtClean="0">
                <a:solidFill>
                  <a:schemeClr val="bg1"/>
                </a:solidFill>
                <a:latin typeface="Helvetica"/>
                <a:cs typeface="Helvetica"/>
              </a:rPr>
              <a:t>Triple return on investment – quadruple if count development outcomes</a:t>
            </a:r>
          </a:p>
        </p:txBody>
      </p:sp>
      <p:grpSp>
        <p:nvGrpSpPr>
          <p:cNvPr id="7" name="Group 6"/>
          <p:cNvGrpSpPr/>
          <p:nvPr/>
        </p:nvGrpSpPr>
        <p:grpSpPr>
          <a:xfrm>
            <a:off x="1270000" y="1185243"/>
            <a:ext cx="6591300" cy="4161456"/>
            <a:chOff x="49709" y="879940"/>
            <a:chExt cx="9065262" cy="5723406"/>
          </a:xfrm>
        </p:grpSpPr>
        <p:pic>
          <p:nvPicPr>
            <p:cNvPr id="19" name="Picture 2" descr="C:\Users\Joy\Documents\GNAP\lancet\pdfs\jpegs\ENB2_fig5B.jpg"/>
            <p:cNvPicPr>
              <a:picLocks noChangeAspect="1" noChangeArrowheads="1"/>
            </p:cNvPicPr>
            <p:nvPr/>
          </p:nvPicPr>
          <p:blipFill>
            <a:blip r:embed="rId2" cstate="screen"/>
            <a:srcRect t="6372"/>
            <a:stretch>
              <a:fillRect/>
            </a:stretch>
          </p:blipFill>
          <p:spPr bwMode="auto">
            <a:xfrm>
              <a:off x="49709" y="879940"/>
              <a:ext cx="9065262" cy="5723406"/>
            </a:xfrm>
            <a:prstGeom prst="rect">
              <a:avLst/>
            </a:prstGeom>
            <a:noFill/>
          </p:spPr>
        </p:pic>
        <p:sp>
          <p:nvSpPr>
            <p:cNvPr id="9" name="Right Brace 8"/>
            <p:cNvSpPr/>
            <p:nvPr/>
          </p:nvSpPr>
          <p:spPr>
            <a:xfrm rot="20671264">
              <a:off x="1589749" y="1462962"/>
              <a:ext cx="838134" cy="1907180"/>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1" name="Rectangle 29"/>
            <p:cNvSpPr>
              <a:spLocks noChangeArrowheads="1"/>
            </p:cNvSpPr>
            <p:nvPr/>
          </p:nvSpPr>
          <p:spPr bwMode="auto">
            <a:xfrm>
              <a:off x="2314222" y="1448602"/>
              <a:ext cx="3719689" cy="702737"/>
            </a:xfrm>
            <a:prstGeom prst="flowChartAlternateProcess">
              <a:avLst/>
            </a:prstGeom>
            <a:solidFill>
              <a:schemeClr val="accent1"/>
            </a:solidFill>
            <a:ln w="9525">
              <a:noFill/>
              <a:miter lim="800000"/>
              <a:headEnd/>
              <a:tailEnd/>
            </a:ln>
          </p:spPr>
          <p:txBody>
            <a:bodyPr anchor="ctr"/>
            <a:lstStyle/>
            <a:p>
              <a:pPr algn="ctr" defTabSz="914400"/>
              <a:r>
                <a:rPr lang="en-GB" sz="1200" dirty="0" smtClean="0">
                  <a:solidFill>
                    <a:schemeClr val="bg1"/>
                  </a:solidFill>
                  <a:latin typeface="Helvetica"/>
                  <a:cs typeface="Helvetica"/>
                </a:rPr>
                <a:t>1.2 million intrapartum stillbirths</a:t>
              </a:r>
            </a:p>
          </p:txBody>
        </p:sp>
        <p:sp>
          <p:nvSpPr>
            <p:cNvPr id="12" name="Rectangle 29"/>
            <p:cNvSpPr>
              <a:spLocks noChangeArrowheads="1"/>
            </p:cNvSpPr>
            <p:nvPr/>
          </p:nvSpPr>
          <p:spPr bwMode="auto">
            <a:xfrm>
              <a:off x="2314222" y="2160095"/>
              <a:ext cx="3719689" cy="537950"/>
            </a:xfrm>
            <a:prstGeom prst="flowChartAlternateProcess">
              <a:avLst/>
            </a:prstGeom>
            <a:solidFill>
              <a:schemeClr val="accent3"/>
            </a:solidFill>
            <a:ln w="9525">
              <a:noFill/>
              <a:miter lim="800000"/>
              <a:headEnd/>
              <a:tailEnd/>
            </a:ln>
          </p:spPr>
          <p:txBody>
            <a:bodyPr anchor="ctr"/>
            <a:lstStyle/>
            <a:p>
              <a:pPr algn="ctr" defTabSz="914400"/>
              <a:r>
                <a:rPr lang="en-GB" sz="1200" dirty="0" smtClean="0">
                  <a:solidFill>
                    <a:schemeClr val="bg1"/>
                  </a:solidFill>
                  <a:latin typeface="Helvetica"/>
                  <a:cs typeface="Helvetica"/>
                </a:rPr>
                <a:t>&gt;1 million neonatal deaths</a:t>
              </a:r>
            </a:p>
          </p:txBody>
        </p:sp>
        <p:sp>
          <p:nvSpPr>
            <p:cNvPr id="13" name="Rectangle 29"/>
            <p:cNvSpPr>
              <a:spLocks noChangeArrowheads="1"/>
            </p:cNvSpPr>
            <p:nvPr/>
          </p:nvSpPr>
          <p:spPr bwMode="auto">
            <a:xfrm>
              <a:off x="2314222" y="2721353"/>
              <a:ext cx="3719689" cy="575004"/>
            </a:xfrm>
            <a:prstGeom prst="flowChartAlternateProcess">
              <a:avLst/>
            </a:prstGeom>
            <a:solidFill>
              <a:schemeClr val="accent4"/>
            </a:solidFill>
            <a:ln w="9525">
              <a:noFill/>
              <a:miter lim="800000"/>
              <a:headEnd/>
              <a:tailEnd/>
            </a:ln>
          </p:spPr>
          <p:txBody>
            <a:bodyPr anchor="ctr"/>
            <a:lstStyle/>
            <a:p>
              <a:pPr algn="ctr" defTabSz="914400"/>
              <a:r>
                <a:rPr lang="en-GB" sz="1200" dirty="0" smtClean="0">
                  <a:solidFill>
                    <a:schemeClr val="bg1"/>
                  </a:solidFill>
                  <a:latin typeface="Helvetica"/>
                  <a:cs typeface="Helvetica"/>
                </a:rPr>
                <a:t>~113,000 maternal deaths</a:t>
              </a:r>
            </a:p>
          </p:txBody>
        </p:sp>
        <p:sp>
          <p:nvSpPr>
            <p:cNvPr id="14" name="Right Brace 13"/>
            <p:cNvSpPr/>
            <p:nvPr/>
          </p:nvSpPr>
          <p:spPr>
            <a:xfrm rot="16200000">
              <a:off x="2248114" y="3598667"/>
              <a:ext cx="838134" cy="1907180"/>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5" name="Content Placeholder 4"/>
            <p:cNvSpPr txBox="1">
              <a:spLocks/>
            </p:cNvSpPr>
            <p:nvPr/>
          </p:nvSpPr>
          <p:spPr>
            <a:xfrm>
              <a:off x="6408355" y="996052"/>
              <a:ext cx="2706616" cy="1659209"/>
            </a:xfrm>
            <a:prstGeom prst="rect">
              <a:avLst/>
            </a:prstGeom>
            <a:solidFill>
              <a:srgbClr val="FFFFFF"/>
            </a:solidFill>
            <a:ln>
              <a:noFill/>
            </a:ln>
          </p:spPr>
          <p:txBody>
            <a:bodyPr vert="horz" lIns="91440" tIns="45720" rIns="91440" bIns="45720" rtlCol="0">
              <a:noAutofit/>
            </a:bodyPr>
            <a:lstStyle/>
            <a:p>
              <a:pPr marL="342900" marR="0" lvl="0" indent="-342900" algn="ctr" defTabSz="457200" rtl="0" eaLnBrk="1" fontAlgn="auto" latinLnBrk="0" hangingPunct="1">
                <a:lnSpc>
                  <a:spcPct val="100000"/>
                </a:lnSpc>
                <a:spcBef>
                  <a:spcPts val="0"/>
                </a:spcBef>
                <a:spcAft>
                  <a:spcPts val="0"/>
                </a:spcAft>
                <a:buClrTx/>
                <a:buSzTx/>
                <a:buFont typeface="Arial"/>
                <a:buNone/>
                <a:tabLst/>
                <a:defRPr/>
              </a:pPr>
              <a:endParaRPr lang="en-US" sz="2400" b="1" dirty="0" smtClean="0">
                <a:solidFill>
                  <a:schemeClr val="bg1"/>
                </a:solidFill>
              </a:endParaRPr>
            </a:p>
            <a:p>
              <a:pPr marL="342900" marR="0" lvl="0" indent="-342900" algn="ctr" defTabSz="457200" rtl="0" eaLnBrk="1" fontAlgn="auto" latinLnBrk="0" hangingPunct="1">
                <a:lnSpc>
                  <a:spcPct val="100000"/>
                </a:lnSpc>
                <a:spcBef>
                  <a:spcPts val="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Rectangle 29"/>
            <p:cNvSpPr>
              <a:spLocks noChangeArrowheads="1"/>
            </p:cNvSpPr>
            <p:nvPr/>
          </p:nvSpPr>
          <p:spPr bwMode="auto">
            <a:xfrm>
              <a:off x="1760928" y="3864215"/>
              <a:ext cx="1859844" cy="537950"/>
            </a:xfrm>
            <a:prstGeom prst="flowChartAlternateProcess">
              <a:avLst/>
            </a:prstGeom>
            <a:solidFill>
              <a:schemeClr val="accent6"/>
            </a:solidFill>
            <a:ln w="9525">
              <a:noFill/>
              <a:miter lim="800000"/>
              <a:headEnd/>
              <a:tailEnd/>
            </a:ln>
          </p:spPr>
          <p:txBody>
            <a:bodyPr anchor="ctr"/>
            <a:lstStyle/>
            <a:p>
              <a:pPr algn="ctr" defTabSz="914400"/>
              <a:r>
                <a:rPr lang="en-GB" sz="1200" dirty="0" smtClean="0">
                  <a:solidFill>
                    <a:schemeClr val="bg1"/>
                  </a:solidFill>
                  <a:latin typeface="Helvetica"/>
                  <a:cs typeface="Helvetica"/>
                </a:rPr>
                <a:t>75% neonatal deaths</a:t>
              </a:r>
            </a:p>
          </p:txBody>
        </p:sp>
        <p:sp>
          <p:nvSpPr>
            <p:cNvPr id="18" name="Rectangle 29"/>
            <p:cNvSpPr>
              <a:spLocks noChangeArrowheads="1"/>
            </p:cNvSpPr>
            <p:nvPr/>
          </p:nvSpPr>
          <p:spPr bwMode="auto">
            <a:xfrm>
              <a:off x="2314222" y="1160410"/>
              <a:ext cx="3719689" cy="268975"/>
            </a:xfrm>
            <a:prstGeom prst="flowChartAlternateProcess">
              <a:avLst/>
            </a:prstGeom>
            <a:solidFill>
              <a:schemeClr val="tx2"/>
            </a:solidFill>
            <a:ln w="9525">
              <a:noFill/>
              <a:miter lim="800000"/>
              <a:headEnd/>
              <a:tailEnd/>
            </a:ln>
          </p:spPr>
          <p:txBody>
            <a:bodyPr anchor="ctr"/>
            <a:lstStyle/>
            <a:p>
              <a:pPr algn="ctr" defTabSz="914400"/>
              <a:r>
                <a:rPr lang="en-GB" sz="1200" dirty="0" smtClean="0">
                  <a:solidFill>
                    <a:schemeClr val="bg1"/>
                  </a:solidFill>
                  <a:latin typeface="Helvetica"/>
                  <a:cs typeface="Helvetica"/>
                </a:rPr>
                <a:t>Birth day</a:t>
              </a:r>
            </a:p>
          </p:txBody>
        </p:sp>
      </p:grpSp>
    </p:spTree>
    <p:extLst>
      <p:ext uri="{BB962C8B-B14F-4D97-AF65-F5344CB8AC3E}">
        <p14:creationId xmlns:p14="http://schemas.microsoft.com/office/powerpoint/2010/main" val="38722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dd57777-8451-4eab-8215-1e0ac8c9d5ed" descr="cid:78A297A8-44AA-4238-AE66-9331DFF008A4"/>
          <p:cNvPicPr/>
          <p:nvPr/>
        </p:nvPicPr>
        <p:blipFill>
          <a:blip r:embed="rId2" r:link="rId3" cstate="screen"/>
          <a:srcRect/>
          <a:stretch>
            <a:fillRect/>
          </a:stretch>
        </p:blipFill>
        <p:spPr bwMode="auto">
          <a:xfrm>
            <a:off x="988434" y="1140924"/>
            <a:ext cx="6915749" cy="4264174"/>
          </a:xfrm>
          <a:prstGeom prst="rect">
            <a:avLst/>
          </a:prstGeom>
          <a:noFill/>
          <a:ln w="9525">
            <a:noFill/>
            <a:miter lim="800000"/>
            <a:headEnd/>
            <a:tailEnd/>
          </a:ln>
        </p:spPr>
      </p:pic>
      <p:sp>
        <p:nvSpPr>
          <p:cNvPr id="8" name="Rectangle 7"/>
          <p:cNvSpPr/>
          <p:nvPr/>
        </p:nvSpPr>
        <p:spPr>
          <a:xfrm>
            <a:off x="457200" y="6180716"/>
            <a:ext cx="3864712" cy="215444"/>
          </a:xfrm>
          <a:prstGeom prst="rect">
            <a:avLst/>
          </a:prstGeom>
        </p:spPr>
        <p:txBody>
          <a:bodyPr wrap="square">
            <a:spAutoFit/>
          </a:bodyPr>
          <a:lstStyle/>
          <a:p>
            <a:pPr defTabSz="457200" fontAlgn="auto">
              <a:spcBef>
                <a:spcPts val="0"/>
              </a:spcBef>
              <a:spcAft>
                <a:spcPts val="0"/>
              </a:spcAft>
            </a:pPr>
            <a:r>
              <a:rPr lang="en-GB" sz="800" i="1" dirty="0" smtClean="0">
                <a:solidFill>
                  <a:prstClr val="black"/>
                </a:solidFill>
                <a:latin typeface="Georgia"/>
                <a:cs typeface="Georgia"/>
              </a:rPr>
              <a:t>Lawn et al http://www.nature.com/pr/journal/</a:t>
            </a:r>
            <a:endParaRPr lang="en-GB" sz="800" i="1" dirty="0">
              <a:solidFill>
                <a:prstClr val="black"/>
              </a:solidFill>
              <a:latin typeface="Georgia"/>
              <a:cs typeface="Georgia"/>
            </a:endParaRPr>
          </a:p>
        </p:txBody>
      </p:sp>
      <p:sp>
        <p:nvSpPr>
          <p:cNvPr id="7" name="TextBox 6"/>
          <p:cNvSpPr txBox="1">
            <a:spLocks noChangeArrowheads="1"/>
          </p:cNvSpPr>
          <p:nvPr/>
        </p:nvSpPr>
        <p:spPr bwMode="auto">
          <a:xfrm>
            <a:off x="0" y="5440712"/>
            <a:ext cx="9144000" cy="923330"/>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r>
              <a:rPr lang="en-US" sz="1800" dirty="0" smtClean="0"/>
              <a:t>In low income countries the major challenge is still survival</a:t>
            </a:r>
          </a:p>
          <a:p>
            <a:r>
              <a:rPr lang="en-US" sz="1800" dirty="0" smtClean="0"/>
              <a:t>BUT in middle </a:t>
            </a:r>
            <a:r>
              <a:rPr lang="en-US" sz="1800" dirty="0"/>
              <a:t>income countries higher </a:t>
            </a:r>
            <a:r>
              <a:rPr lang="en-US" sz="1800" dirty="0" smtClean="0"/>
              <a:t>disability</a:t>
            </a:r>
          </a:p>
          <a:p>
            <a:r>
              <a:rPr lang="en-US" sz="1800" dirty="0" smtClean="0"/>
              <a:t>Must track and </a:t>
            </a:r>
            <a:r>
              <a:rPr lang="en-US" sz="1800" dirty="0" err="1" smtClean="0"/>
              <a:t>minimise</a:t>
            </a:r>
            <a:r>
              <a:rPr lang="en-US" sz="1800" dirty="0" smtClean="0"/>
              <a:t> disability as we scale up more complex neonatal care</a:t>
            </a:r>
            <a:endParaRPr lang="en-US" sz="1800" dirty="0"/>
          </a:p>
        </p:txBody>
      </p:sp>
      <p:sp>
        <p:nvSpPr>
          <p:cNvPr id="4" name="Title 3"/>
          <p:cNvSpPr>
            <a:spLocks noGrp="1"/>
          </p:cNvSpPr>
          <p:nvPr>
            <p:ph type="title"/>
          </p:nvPr>
        </p:nvSpPr>
        <p:spPr>
          <a:xfrm>
            <a:off x="457200" y="274638"/>
            <a:ext cx="8229600" cy="497258"/>
          </a:xfrm>
        </p:spPr>
        <p:txBody>
          <a:bodyPr>
            <a:noAutofit/>
          </a:bodyPr>
          <a:lstStyle/>
          <a:p>
            <a:r>
              <a:rPr lang="en-US" dirty="0"/>
              <a:t>Beyond newborn survival</a:t>
            </a:r>
            <a:r>
              <a:rPr lang="en-US" sz="4000" dirty="0"/>
              <a:t/>
            </a:r>
            <a:br>
              <a:rPr lang="en-US" sz="4000" dirty="0"/>
            </a:br>
            <a:endParaRPr lang="en-US" sz="1800" dirty="0"/>
          </a:p>
        </p:txBody>
      </p:sp>
      <p:sp>
        <p:nvSpPr>
          <p:cNvPr id="2" name="TextBox 1"/>
          <p:cNvSpPr txBox="1"/>
          <p:nvPr/>
        </p:nvSpPr>
        <p:spPr>
          <a:xfrm>
            <a:off x="207825" y="712519"/>
            <a:ext cx="9013371" cy="630942"/>
          </a:xfrm>
          <a:prstGeom prst="rect">
            <a:avLst/>
          </a:prstGeom>
          <a:noFill/>
        </p:spPr>
        <p:txBody>
          <a:bodyPr wrap="square" rtlCol="0">
            <a:spAutoFit/>
          </a:bodyPr>
          <a:lstStyle/>
          <a:p>
            <a:pPr algn="ctr"/>
            <a:r>
              <a:rPr lang="en-US" sz="1750" b="1" dirty="0">
                <a:solidFill>
                  <a:srgbClr val="4E4E4E"/>
                </a:solidFill>
                <a:latin typeface="Helvetica" pitchFamily="34" charset="0"/>
              </a:rPr>
              <a:t>The world you are born into determines your </a:t>
            </a:r>
            <a:r>
              <a:rPr lang="en-US" sz="1750" b="1" dirty="0" smtClean="0">
                <a:solidFill>
                  <a:srgbClr val="4E4E4E"/>
                </a:solidFill>
                <a:latin typeface="Helvetica" pitchFamily="34" charset="0"/>
              </a:rPr>
              <a:t>survival and your risk of disability</a:t>
            </a:r>
            <a:r>
              <a:rPr lang="en-US" sz="1750" b="1" dirty="0" smtClean="0">
                <a:solidFill>
                  <a:srgbClr val="4E4E4E"/>
                </a:solidFill>
              </a:rPr>
              <a:t/>
            </a:r>
            <a:br>
              <a:rPr lang="en-US" sz="1750" b="1" dirty="0" smtClean="0">
                <a:solidFill>
                  <a:srgbClr val="4E4E4E"/>
                </a:solidFill>
              </a:rPr>
            </a:br>
            <a:endParaRPr lang="en-US" sz="1750" b="1" dirty="0">
              <a:solidFill>
                <a:srgbClr val="4E4E4E"/>
              </a:solidFill>
            </a:endParaRPr>
          </a:p>
        </p:txBody>
      </p:sp>
    </p:spTree>
    <p:extLst>
      <p:ext uri="{BB962C8B-B14F-4D97-AF65-F5344CB8AC3E}">
        <p14:creationId xmlns:p14="http://schemas.microsoft.com/office/powerpoint/2010/main" val="94302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C:\Users\Joy\Documents\GNAP\lancet\pdfs\jpegs\ENB2_fig6A.jpg"/>
          <p:cNvPicPr>
            <a:picLocks noChangeAspect="1" noChangeArrowheads="1"/>
          </p:cNvPicPr>
          <p:nvPr/>
        </p:nvPicPr>
        <p:blipFill rotWithShape="1">
          <a:blip r:embed="rId2" cstate="screen"/>
          <a:srcRect l="19133" t="8867" r="21188" b="44765"/>
          <a:stretch/>
        </p:blipFill>
        <p:spPr bwMode="auto">
          <a:xfrm>
            <a:off x="642713" y="1190171"/>
            <a:ext cx="6592817" cy="4660673"/>
          </a:xfrm>
          <a:prstGeom prst="rect">
            <a:avLst/>
          </a:prstGeom>
          <a:noFill/>
        </p:spPr>
      </p:pic>
      <p:sp>
        <p:nvSpPr>
          <p:cNvPr id="2" name="Title 1"/>
          <p:cNvSpPr>
            <a:spLocks noGrp="1"/>
          </p:cNvSpPr>
          <p:nvPr>
            <p:ph type="title"/>
          </p:nvPr>
        </p:nvSpPr>
        <p:spPr/>
        <p:txBody>
          <a:bodyPr>
            <a:noAutofit/>
          </a:bodyPr>
          <a:lstStyle/>
          <a:p>
            <a:r>
              <a:rPr lang="en-US" dirty="0" smtClean="0"/>
              <a:t>What?</a:t>
            </a:r>
            <a:br>
              <a:rPr lang="en-US" dirty="0" smtClean="0"/>
            </a:br>
            <a:r>
              <a:rPr lang="en-US" sz="1800" dirty="0" smtClean="0"/>
              <a:t>Which neonatal conditions to focus on?</a:t>
            </a:r>
            <a:endParaRPr lang="en-US" sz="1800" dirty="0"/>
          </a:p>
        </p:txBody>
      </p:sp>
      <p:sp>
        <p:nvSpPr>
          <p:cNvPr id="18" name="TextBox 17"/>
          <p:cNvSpPr txBox="1"/>
          <p:nvPr/>
        </p:nvSpPr>
        <p:spPr>
          <a:xfrm>
            <a:off x="3226431" y="6126948"/>
            <a:ext cx="5069817" cy="215444"/>
          </a:xfrm>
          <a:prstGeom prst="rect">
            <a:avLst/>
          </a:prstGeom>
          <a:noFill/>
        </p:spPr>
        <p:txBody>
          <a:bodyPr wrap="square" rtlCol="0">
            <a:spAutoFit/>
          </a:bodyPr>
          <a:lstStyle/>
          <a:p>
            <a:pPr algn="r"/>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paper 2</a:t>
            </a:r>
            <a:endParaRPr lang="en-ZA" sz="800" i="1" dirty="0">
              <a:solidFill>
                <a:srgbClr val="000000"/>
              </a:solidFill>
            </a:endParaRPr>
          </a:p>
        </p:txBody>
      </p:sp>
      <p:sp>
        <p:nvSpPr>
          <p:cNvPr id="11" name="TextBox 10"/>
          <p:cNvSpPr txBox="1"/>
          <p:nvPr/>
        </p:nvSpPr>
        <p:spPr>
          <a:xfrm>
            <a:off x="6029353" y="4222391"/>
            <a:ext cx="2925461" cy="17466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spAutoFit/>
          </a:bodyPr>
          <a:lstStyle/>
          <a:p>
            <a:pPr>
              <a:spcAft>
                <a:spcPts val="300"/>
              </a:spcAft>
            </a:pPr>
            <a:endParaRPr lang="en-GB" sz="700" b="1" dirty="0" smtClean="0">
              <a:solidFill>
                <a:prstClr val="black"/>
              </a:solidFill>
              <a:latin typeface="Helvetica"/>
              <a:cs typeface="Helvetica"/>
            </a:endParaRPr>
          </a:p>
          <a:p>
            <a:pPr>
              <a:spcAft>
                <a:spcPts val="300"/>
              </a:spcAft>
            </a:pPr>
            <a:r>
              <a:rPr lang="en-GB" sz="1600" b="1" dirty="0" smtClean="0">
                <a:solidFill>
                  <a:prstClr val="black"/>
                </a:solidFill>
                <a:latin typeface="Helvetica"/>
                <a:cs typeface="Helvetica"/>
              </a:rPr>
              <a:t>3 main killers for newborns:</a:t>
            </a:r>
            <a:endParaRPr lang="en-GB" sz="700" b="1" dirty="0" smtClean="0">
              <a:solidFill>
                <a:prstClr val="black"/>
              </a:solidFill>
              <a:latin typeface="Helvetica"/>
              <a:cs typeface="Helvetica"/>
            </a:endParaRPr>
          </a:p>
          <a:p>
            <a:pPr marL="365760" indent="-228600">
              <a:buClr>
                <a:srgbClr val="00B4A3"/>
              </a:buClr>
              <a:buFont typeface="+mj-lt"/>
              <a:buAutoNum type="arabicPeriod"/>
            </a:pPr>
            <a:r>
              <a:rPr lang="en-GB" sz="1550" dirty="0" smtClean="0">
                <a:solidFill>
                  <a:prstClr val="black"/>
                </a:solidFill>
                <a:latin typeface="Helvetica"/>
                <a:cs typeface="Helvetica"/>
              </a:rPr>
              <a:t>Preterm birth (“born too soon”)</a:t>
            </a:r>
            <a:endParaRPr lang="en-GB" sz="1550" dirty="0">
              <a:solidFill>
                <a:prstClr val="black"/>
              </a:solidFill>
              <a:latin typeface="Helvetica"/>
              <a:cs typeface="Helvetica"/>
            </a:endParaRPr>
          </a:p>
          <a:p>
            <a:pPr marL="365760" indent="-228600">
              <a:buClr>
                <a:srgbClr val="00B4A3"/>
              </a:buClr>
              <a:buFont typeface="+mj-lt"/>
              <a:buAutoNum type="arabicPeriod"/>
            </a:pPr>
            <a:r>
              <a:rPr lang="en-GB" sz="1550" dirty="0" smtClean="0">
                <a:solidFill>
                  <a:prstClr val="black"/>
                </a:solidFill>
                <a:latin typeface="Helvetica"/>
                <a:cs typeface="Helvetica"/>
              </a:rPr>
              <a:t>Intrapartum complications (“birth asphyxia”) </a:t>
            </a:r>
            <a:endParaRPr lang="en-GB" sz="1550" dirty="0">
              <a:solidFill>
                <a:prstClr val="black"/>
              </a:solidFill>
              <a:latin typeface="Helvetica"/>
              <a:cs typeface="Helvetica"/>
            </a:endParaRPr>
          </a:p>
          <a:p>
            <a:pPr marL="365760" indent="-228600">
              <a:buClr>
                <a:srgbClr val="00B4A3"/>
              </a:buClr>
              <a:buFont typeface="+mj-lt"/>
              <a:buAutoNum type="arabicPeriod"/>
            </a:pPr>
            <a:r>
              <a:rPr lang="en-GB" sz="1550" dirty="0" smtClean="0">
                <a:solidFill>
                  <a:prstClr val="black"/>
                </a:solidFill>
                <a:latin typeface="Helvetica"/>
                <a:cs typeface="Helvetica"/>
              </a:rPr>
              <a:t>Neonatal infections</a:t>
            </a:r>
          </a:p>
          <a:p>
            <a:pPr marL="365760" indent="-228600">
              <a:buClr>
                <a:schemeClr val="accent2"/>
              </a:buClr>
              <a:buFont typeface="+mj-lt"/>
              <a:buAutoNum type="arabicPeriod"/>
            </a:pPr>
            <a:endParaRPr lang="en-GB" sz="800" dirty="0" smtClean="0">
              <a:solidFill>
                <a:prstClr val="black"/>
              </a:solidFill>
              <a:latin typeface="Helvetica"/>
              <a:cs typeface="Helvetica"/>
            </a:endParaRPr>
          </a:p>
        </p:txBody>
      </p:sp>
      <p:sp>
        <p:nvSpPr>
          <p:cNvPr id="17" name="Oval 16"/>
          <p:cNvSpPr/>
          <p:nvPr/>
        </p:nvSpPr>
        <p:spPr bwMode="auto">
          <a:xfrm>
            <a:off x="2615152" y="4663118"/>
            <a:ext cx="320040" cy="32004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sz="1200" b="1" dirty="0" smtClean="0">
                <a:solidFill>
                  <a:srgbClr val="FFFFFF"/>
                </a:solidFill>
                <a:latin typeface="Helvetica"/>
                <a:cs typeface="Helvetica"/>
              </a:rPr>
              <a:t>3</a:t>
            </a:r>
            <a:endParaRPr lang="en-US" sz="1200" b="1" dirty="0">
              <a:solidFill>
                <a:srgbClr val="FFFFFF"/>
              </a:solidFill>
              <a:latin typeface="Helvetica"/>
              <a:cs typeface="Helvetica"/>
            </a:endParaRPr>
          </a:p>
        </p:txBody>
      </p:sp>
      <p:sp>
        <p:nvSpPr>
          <p:cNvPr id="19" name="Oval 18"/>
          <p:cNvSpPr/>
          <p:nvPr/>
        </p:nvSpPr>
        <p:spPr bwMode="auto">
          <a:xfrm>
            <a:off x="4479531" y="4826742"/>
            <a:ext cx="320040" cy="32004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sz="1200" b="1" dirty="0" smtClean="0">
                <a:solidFill>
                  <a:srgbClr val="FFFFFF"/>
                </a:solidFill>
                <a:latin typeface="Helvetica"/>
                <a:cs typeface="Helvetica"/>
              </a:rPr>
              <a:t>1</a:t>
            </a:r>
            <a:endParaRPr lang="en-US" sz="1200" b="1" dirty="0">
              <a:solidFill>
                <a:srgbClr val="FFFFFF"/>
              </a:solidFill>
              <a:latin typeface="Helvetica"/>
              <a:cs typeface="Helvetica"/>
            </a:endParaRPr>
          </a:p>
        </p:txBody>
      </p:sp>
      <p:sp>
        <p:nvSpPr>
          <p:cNvPr id="20" name="Oval 19"/>
          <p:cNvSpPr/>
          <p:nvPr/>
        </p:nvSpPr>
        <p:spPr bwMode="auto">
          <a:xfrm>
            <a:off x="4736507" y="2974486"/>
            <a:ext cx="320040" cy="32004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sz="1200" b="1" dirty="0" smtClean="0">
                <a:solidFill>
                  <a:srgbClr val="FFFFFF"/>
                </a:solidFill>
                <a:latin typeface="Helvetica"/>
                <a:cs typeface="Helvetica"/>
              </a:rPr>
              <a:t>2</a:t>
            </a:r>
            <a:endParaRPr lang="en-US" sz="1200" b="1" dirty="0">
              <a:solidFill>
                <a:srgbClr val="FFFFFF"/>
              </a:solidFill>
              <a:latin typeface="Helvetica"/>
              <a:cs typeface="Helvetica"/>
            </a:endParaRPr>
          </a:p>
        </p:txBody>
      </p:sp>
      <p:sp>
        <p:nvSpPr>
          <p:cNvPr id="16" name="TextBox 15"/>
          <p:cNvSpPr txBox="1">
            <a:spLocks noChangeAspect="1" noChangeArrowheads="1"/>
          </p:cNvSpPr>
          <p:nvPr/>
        </p:nvSpPr>
        <p:spPr bwMode="auto">
          <a:xfrm>
            <a:off x="5837653" y="1718544"/>
            <a:ext cx="3117161" cy="2596753"/>
          </a:xfrm>
          <a:prstGeom prst="ellipse">
            <a:avLst/>
          </a:prstGeom>
          <a:solidFill>
            <a:schemeClr val="accent2"/>
          </a:solidFill>
          <a:ln>
            <a:noFill/>
          </a:ln>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sz="2000" b="1" dirty="0" smtClean="0">
                <a:solidFill>
                  <a:prstClr val="white"/>
                </a:solidFill>
                <a:latin typeface="Helvetica"/>
                <a:cs typeface="Helvetica"/>
              </a:rPr>
              <a:t>80% of newborns deaths are in small babies of which </a:t>
            </a:r>
          </a:p>
          <a:p>
            <a:pPr algn="ctr" defTabSz="914400" eaLnBrk="1" hangingPunct="1"/>
            <a:r>
              <a:rPr lang="en-US" sz="2000" b="1" dirty="0" smtClean="0">
                <a:solidFill>
                  <a:prstClr val="white"/>
                </a:solidFill>
                <a:latin typeface="Helvetica"/>
                <a:cs typeface="Helvetica"/>
              </a:rPr>
              <a:t>2/3rds are preterm</a:t>
            </a:r>
          </a:p>
        </p:txBody>
      </p:sp>
    </p:spTree>
    <p:extLst>
      <p:ext uri="{BB962C8B-B14F-4D97-AF65-F5344CB8AC3E}">
        <p14:creationId xmlns:p14="http://schemas.microsoft.com/office/powerpoint/2010/main" val="33152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2775685"/>
              </p:ext>
            </p:extLst>
          </p:nvPr>
        </p:nvGraphicFramePr>
        <p:xfrm>
          <a:off x="705650" y="1263108"/>
          <a:ext cx="8242405" cy="4052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2"/>
          <p:cNvSpPr>
            <a:spLocks noChangeArrowheads="1"/>
          </p:cNvSpPr>
          <p:nvPr/>
        </p:nvSpPr>
        <p:spPr bwMode="gray">
          <a:xfrm>
            <a:off x="178243" y="1636715"/>
            <a:ext cx="541334" cy="548640"/>
          </a:xfrm>
          <a:prstGeom prst="ellipse">
            <a:avLst/>
          </a:prstGeom>
          <a:solidFill>
            <a:schemeClr val="accent2"/>
          </a:solidFill>
          <a:ln w="9525" algn="ctr">
            <a:noFill/>
            <a:round/>
            <a:headEnd/>
            <a:tailEnd/>
          </a:ln>
        </p:spPr>
        <p:txBody>
          <a:bodyPr wrap="none" lIns="0" tIns="0" rIns="0" bIns="0" anchor="ctr"/>
          <a:lstStyle/>
          <a:p>
            <a:pPr algn="ctr" fontAlgn="base">
              <a:spcBef>
                <a:spcPct val="0"/>
              </a:spcBef>
              <a:spcAft>
                <a:spcPct val="0"/>
              </a:spcAft>
            </a:pPr>
            <a:r>
              <a:rPr lang="en-US" sz="2000" b="1" dirty="0">
                <a:solidFill>
                  <a:srgbClr val="FFFFFF"/>
                </a:solidFill>
                <a:latin typeface="Helvetica" pitchFamily="34" charset="0"/>
              </a:rPr>
              <a:t>1</a:t>
            </a:r>
          </a:p>
        </p:txBody>
      </p:sp>
      <p:sp>
        <p:nvSpPr>
          <p:cNvPr id="17" name="Oval 2"/>
          <p:cNvSpPr>
            <a:spLocks noChangeArrowheads="1"/>
          </p:cNvSpPr>
          <p:nvPr/>
        </p:nvSpPr>
        <p:spPr bwMode="gray">
          <a:xfrm>
            <a:off x="153769" y="3042640"/>
            <a:ext cx="551881" cy="557784"/>
          </a:xfrm>
          <a:prstGeom prst="ellipse">
            <a:avLst/>
          </a:prstGeom>
          <a:solidFill>
            <a:schemeClr val="accent2"/>
          </a:solidFill>
          <a:ln w="9525" algn="ctr">
            <a:noFill/>
            <a:round/>
            <a:headEnd/>
            <a:tailEnd/>
          </a:ln>
        </p:spPr>
        <p:txBody>
          <a:bodyPr wrap="none" lIns="0" tIns="0" rIns="0" bIns="0" anchor="ctr"/>
          <a:lstStyle/>
          <a:p>
            <a:pPr algn="ctr" fontAlgn="base">
              <a:spcBef>
                <a:spcPct val="0"/>
              </a:spcBef>
              <a:spcAft>
                <a:spcPct val="0"/>
              </a:spcAft>
            </a:pPr>
            <a:r>
              <a:rPr lang="en-US" sz="2000" b="1" dirty="0">
                <a:solidFill>
                  <a:srgbClr val="FFFFFF"/>
                </a:solidFill>
                <a:latin typeface="Helvetica" pitchFamily="34" charset="0"/>
              </a:rPr>
              <a:t>2</a:t>
            </a:r>
          </a:p>
        </p:txBody>
      </p:sp>
      <p:sp>
        <p:nvSpPr>
          <p:cNvPr id="19" name="TextBox 8"/>
          <p:cNvSpPr txBox="1">
            <a:spLocks noChangeArrowheads="1"/>
          </p:cNvSpPr>
          <p:nvPr/>
        </p:nvSpPr>
        <p:spPr bwMode="auto">
          <a:xfrm>
            <a:off x="81692" y="6175279"/>
            <a:ext cx="8337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2555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buClr>
                <a:srgbClr val="FF953E"/>
              </a:buClr>
              <a:buFont typeface="Georgia" pitchFamily="18" charset="0"/>
              <a:buNone/>
            </a:pPr>
            <a:r>
              <a:rPr lang="en-US" sz="800" i="1" dirty="0" smtClean="0">
                <a:solidFill>
                  <a:srgbClr val="000000"/>
                </a:solidFill>
                <a:latin typeface="Georgia"/>
                <a:cs typeface="Georgia"/>
              </a:rPr>
              <a:t>* Prioritised by the UN Commission on Life Saving Commodities for Women and Children</a:t>
            </a:r>
            <a:endParaRPr lang="en-US" sz="800" i="1" dirty="0">
              <a:solidFill>
                <a:srgbClr val="000000"/>
              </a:solidFill>
              <a:latin typeface="Georgia"/>
              <a:cs typeface="Georgia"/>
            </a:endParaRPr>
          </a:p>
        </p:txBody>
      </p:sp>
      <p:sp>
        <p:nvSpPr>
          <p:cNvPr id="15" name="Rectangle 14"/>
          <p:cNvSpPr>
            <a:spLocks noChangeArrowheads="1"/>
          </p:cNvSpPr>
          <p:nvPr/>
        </p:nvSpPr>
        <p:spPr bwMode="auto">
          <a:xfrm>
            <a:off x="0" y="5558819"/>
            <a:ext cx="9229129" cy="807532"/>
          </a:xfrm>
          <a:prstGeom prst="rect">
            <a:avLst/>
          </a:prstGeom>
          <a:solidFill>
            <a:schemeClr val="accent3">
              <a:lumMod val="75000"/>
            </a:schemeClr>
          </a:solidFill>
          <a:ln w="9525">
            <a:noFill/>
            <a:miter lim="800000"/>
            <a:headEnd/>
            <a:tailEnd/>
          </a:ln>
        </p:spPr>
        <p:txBody>
          <a:bodyPr/>
          <a:lstStyle/>
          <a:p>
            <a:pPr marL="808038" indent="-350838" algn="ctr"/>
            <a:r>
              <a:rPr lang="en-US" sz="2000" b="1" dirty="0" smtClean="0">
                <a:solidFill>
                  <a:schemeClr val="bg1"/>
                </a:solidFill>
                <a:latin typeface="Helvetica"/>
                <a:cs typeface="Helvetica"/>
              </a:rPr>
              <a:t>71% of </a:t>
            </a:r>
            <a:r>
              <a:rPr lang="en-US" sz="2400" b="1" dirty="0">
                <a:solidFill>
                  <a:schemeClr val="bg1"/>
                </a:solidFill>
                <a:latin typeface="Helvetica"/>
                <a:cs typeface="Helvetica"/>
              </a:rPr>
              <a:t>newborn deaths </a:t>
            </a:r>
            <a:r>
              <a:rPr lang="en-US" sz="2000" b="1" dirty="0" smtClean="0">
                <a:solidFill>
                  <a:schemeClr val="bg1"/>
                </a:solidFill>
                <a:latin typeface="Helvetica"/>
                <a:cs typeface="Helvetica"/>
              </a:rPr>
              <a:t>preventable </a:t>
            </a:r>
          </a:p>
          <a:p>
            <a:pPr marL="808038" indent="-350838" algn="ctr"/>
            <a:r>
              <a:rPr lang="en-US" sz="2000" dirty="0" smtClean="0">
                <a:solidFill>
                  <a:schemeClr val="bg1"/>
                </a:solidFill>
                <a:latin typeface="Helvetica"/>
                <a:cs typeface="Helvetica"/>
              </a:rPr>
              <a:t>actionable now without intensive care </a:t>
            </a:r>
          </a:p>
        </p:txBody>
      </p:sp>
      <p:sp>
        <p:nvSpPr>
          <p:cNvPr id="12" name="Oval 2"/>
          <p:cNvSpPr>
            <a:spLocks noChangeArrowheads="1"/>
          </p:cNvSpPr>
          <p:nvPr/>
        </p:nvSpPr>
        <p:spPr bwMode="gray">
          <a:xfrm>
            <a:off x="153769" y="4229086"/>
            <a:ext cx="551881" cy="557784"/>
          </a:xfrm>
          <a:prstGeom prst="ellipse">
            <a:avLst/>
          </a:prstGeom>
          <a:solidFill>
            <a:schemeClr val="accent2"/>
          </a:solidFill>
          <a:ln w="9525" algn="ctr">
            <a:noFill/>
            <a:round/>
            <a:headEnd/>
            <a:tailEnd/>
          </a:ln>
        </p:spPr>
        <p:txBody>
          <a:bodyPr wrap="none" lIns="0" tIns="0" rIns="0" bIns="0" anchor="ctr"/>
          <a:lstStyle/>
          <a:p>
            <a:pPr algn="ctr" fontAlgn="base">
              <a:spcBef>
                <a:spcPct val="0"/>
              </a:spcBef>
              <a:spcAft>
                <a:spcPct val="0"/>
              </a:spcAft>
            </a:pPr>
            <a:r>
              <a:rPr lang="en-US" sz="2000" b="1" dirty="0" smtClean="0">
                <a:solidFill>
                  <a:srgbClr val="FFFFFF"/>
                </a:solidFill>
                <a:latin typeface="Helvetica" pitchFamily="34" charset="0"/>
              </a:rPr>
              <a:t>3</a:t>
            </a:r>
            <a:endParaRPr lang="en-US" sz="2000" b="1" dirty="0">
              <a:solidFill>
                <a:srgbClr val="FFFFFF"/>
              </a:solidFill>
              <a:latin typeface="Helvetica" pitchFamily="34" charset="0"/>
            </a:endParaRPr>
          </a:p>
        </p:txBody>
      </p:sp>
      <p:sp>
        <p:nvSpPr>
          <p:cNvPr id="2" name="Title 1"/>
          <p:cNvSpPr>
            <a:spLocks noGrp="1"/>
          </p:cNvSpPr>
          <p:nvPr>
            <p:ph type="title"/>
          </p:nvPr>
        </p:nvSpPr>
        <p:spPr/>
        <p:txBody>
          <a:bodyPr>
            <a:noAutofit/>
          </a:bodyPr>
          <a:lstStyle/>
          <a:p>
            <a:r>
              <a:rPr lang="en-US" sz="2800" dirty="0" smtClean="0"/>
              <a:t>The three main causes of newborn deaths all have effective and feasible interventions = 3 by 2</a:t>
            </a:r>
            <a:endParaRPr lang="en-US" sz="2800" dirty="0"/>
          </a:p>
        </p:txBody>
      </p:sp>
    </p:spTree>
    <p:extLst>
      <p:ext uri="{BB962C8B-B14F-4D97-AF65-F5344CB8AC3E}">
        <p14:creationId xmlns:p14="http://schemas.microsoft.com/office/powerpoint/2010/main" val="200360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818" y="2732136"/>
            <a:ext cx="4769571" cy="1233467"/>
          </a:xfrm>
        </p:spPr>
        <p:txBody>
          <a:bodyPr>
            <a:normAutofit fontScale="90000"/>
          </a:bodyPr>
          <a:lstStyle/>
          <a:p>
            <a:r>
              <a:rPr lang="en-US" i="1" dirty="0" smtClean="0"/>
              <a:t>Invest</a:t>
            </a:r>
            <a:r>
              <a:rPr lang="en-US" dirty="0" smtClean="0"/>
              <a:t> In care at birth and reap </a:t>
            </a:r>
            <a:r>
              <a:rPr lang="en-US" dirty="0"/>
              <a:t>a triple return</a:t>
            </a:r>
            <a:br>
              <a:rPr lang="en-US" dirty="0"/>
            </a:br>
            <a:endParaRPr lang="en-US" dirty="0"/>
          </a:p>
        </p:txBody>
      </p:sp>
    </p:spTree>
    <p:extLst>
      <p:ext uri="{BB962C8B-B14F-4D97-AF65-F5344CB8AC3E}">
        <p14:creationId xmlns:p14="http://schemas.microsoft.com/office/powerpoint/2010/main" val="36157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Lives that could be saved per year with universal coverage </a:t>
            </a:r>
            <a:endParaRPr lang="en-US" dirty="0"/>
          </a:p>
        </p:txBody>
      </p:sp>
      <p:pic>
        <p:nvPicPr>
          <p:cNvPr id="222210" name="Picture 2"/>
          <p:cNvPicPr>
            <a:picLocks noChangeAspect="1" noChangeArrowheads="1"/>
          </p:cNvPicPr>
          <p:nvPr/>
        </p:nvPicPr>
        <p:blipFill rotWithShape="1">
          <a:blip r:embed="rId2" cstate="screen"/>
          <a:srcRect l="8857" t="10001" r="9162" b="6121"/>
          <a:stretch/>
        </p:blipFill>
        <p:spPr bwMode="auto">
          <a:xfrm>
            <a:off x="1017469" y="1333498"/>
            <a:ext cx="7109062" cy="4572000"/>
          </a:xfrm>
          <a:prstGeom prst="rect">
            <a:avLst/>
          </a:prstGeom>
          <a:noFill/>
          <a:ln w="9525">
            <a:noFill/>
            <a:miter lim="800000"/>
            <a:headEnd/>
            <a:tailEnd/>
          </a:ln>
          <a:effectLst/>
        </p:spPr>
      </p:pic>
      <p:sp>
        <p:nvSpPr>
          <p:cNvPr id="5" name="TextBox 4"/>
          <p:cNvSpPr txBox="1"/>
          <p:nvPr/>
        </p:nvSpPr>
        <p:spPr>
          <a:xfrm>
            <a:off x="457200" y="6183402"/>
            <a:ext cx="3670300" cy="215444"/>
          </a:xfrm>
          <a:prstGeom prst="rect">
            <a:avLst/>
          </a:prstGeom>
          <a:noFill/>
        </p:spPr>
        <p:txBody>
          <a:bodyPr wrap="square" rtlCol="0">
            <a:spAutoFit/>
          </a:bodyPr>
          <a:lstStyle/>
          <a:p>
            <a:r>
              <a:rPr lang="en-US" sz="800" i="1" dirty="0" smtClean="0">
                <a:latin typeface="Georgia"/>
                <a:cs typeface="Georgia"/>
              </a:rPr>
              <a:t>Source: The Lancet Every Newborn series, paper 3</a:t>
            </a:r>
            <a:endParaRPr lang="en-US" sz="800" i="1" dirty="0">
              <a:latin typeface="Georgia"/>
              <a:cs typeface="Georgia"/>
            </a:endParaRPr>
          </a:p>
        </p:txBody>
      </p:sp>
      <p:sp>
        <p:nvSpPr>
          <p:cNvPr id="6" name="Rectangle 5"/>
          <p:cNvSpPr/>
          <p:nvPr/>
        </p:nvSpPr>
        <p:spPr>
          <a:xfrm>
            <a:off x="4770783" y="1722783"/>
            <a:ext cx="1683025" cy="4182715"/>
          </a:xfrm>
          <a:prstGeom prst="rect">
            <a:avLst/>
          </a:prstGeom>
          <a:noFill/>
          <a:ln w="38100" cap="flat" cmpd="sng" algn="ctr">
            <a:solidFill>
              <a:srgbClr val="000099"/>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9364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charset="0"/>
              </a:rPr>
              <a:t>Adapting this presentation</a:t>
            </a:r>
            <a:endParaRPr lang="en-US" dirty="0"/>
          </a:p>
        </p:txBody>
      </p:sp>
      <p:sp>
        <p:nvSpPr>
          <p:cNvPr id="3" name="Content Placeholder 2"/>
          <p:cNvSpPr>
            <a:spLocks noGrp="1"/>
          </p:cNvSpPr>
          <p:nvPr>
            <p:ph idx="1"/>
          </p:nvPr>
        </p:nvSpPr>
        <p:spPr/>
        <p:txBody>
          <a:bodyPr/>
          <a:lstStyle/>
          <a:p>
            <a:r>
              <a:rPr lang="en-US" dirty="0" err="1">
                <a:solidFill>
                  <a:schemeClr val="accent3">
                    <a:lumMod val="60000"/>
                    <a:lumOff val="40000"/>
                  </a:schemeClr>
                </a:solidFill>
              </a:rPr>
              <a:t>Personalise</a:t>
            </a:r>
            <a:r>
              <a:rPr lang="en-US" dirty="0">
                <a:solidFill>
                  <a:schemeClr val="accent3">
                    <a:lumMod val="60000"/>
                    <a:lumOff val="40000"/>
                  </a:schemeClr>
                </a:solidFill>
              </a:rPr>
              <a:t> with local photos. </a:t>
            </a:r>
          </a:p>
          <a:p>
            <a:r>
              <a:rPr lang="en-US" dirty="0">
                <a:solidFill>
                  <a:schemeClr val="accent3">
                    <a:lumMod val="60000"/>
                    <a:lumOff val="40000"/>
                  </a:schemeClr>
                </a:solidFill>
              </a:rPr>
              <a:t>Consider adding country or regional-level data as comparison slides.</a:t>
            </a:r>
          </a:p>
          <a:p>
            <a:r>
              <a:rPr lang="en-US" dirty="0" smtClean="0">
                <a:solidFill>
                  <a:schemeClr val="accent3">
                    <a:lumMod val="60000"/>
                    <a:lumOff val="40000"/>
                  </a:schemeClr>
                </a:solidFill>
              </a:rPr>
              <a:t>Use local examples of </a:t>
            </a:r>
            <a:r>
              <a:rPr lang="en-US" dirty="0" err="1">
                <a:solidFill>
                  <a:schemeClr val="accent3">
                    <a:lumMod val="60000"/>
                    <a:lumOff val="40000"/>
                  </a:schemeClr>
                </a:solidFill>
              </a:rPr>
              <a:t>programmes</a:t>
            </a:r>
            <a:r>
              <a:rPr lang="en-US" dirty="0">
                <a:solidFill>
                  <a:schemeClr val="accent3">
                    <a:lumMod val="60000"/>
                    <a:lumOff val="40000"/>
                  </a:schemeClr>
                </a:solidFill>
              </a:rPr>
              <a:t> </a:t>
            </a:r>
            <a:r>
              <a:rPr lang="en-US" dirty="0" smtClean="0">
                <a:solidFill>
                  <a:schemeClr val="accent3">
                    <a:lumMod val="60000"/>
                    <a:lumOff val="40000"/>
                  </a:schemeClr>
                </a:solidFill>
              </a:rPr>
              <a:t>and best practices.</a:t>
            </a:r>
          </a:p>
          <a:p>
            <a:r>
              <a:rPr lang="en-US" dirty="0" smtClean="0">
                <a:solidFill>
                  <a:schemeClr val="accent3">
                    <a:lumMod val="60000"/>
                    <a:lumOff val="40000"/>
                  </a:schemeClr>
                </a:solidFill>
              </a:rPr>
              <a:t>The charts </a:t>
            </a:r>
            <a:r>
              <a:rPr lang="en-US" dirty="0">
                <a:solidFill>
                  <a:schemeClr val="accent3">
                    <a:lumMod val="60000"/>
                    <a:lumOff val="40000"/>
                  </a:schemeClr>
                </a:solidFill>
              </a:rPr>
              <a:t>and graphs are based on best </a:t>
            </a:r>
            <a:r>
              <a:rPr lang="en-US" dirty="0" smtClean="0">
                <a:solidFill>
                  <a:schemeClr val="accent3">
                    <a:lumMod val="60000"/>
                    <a:lumOff val="40000"/>
                  </a:schemeClr>
                </a:solidFill>
              </a:rPr>
              <a:t>available data </a:t>
            </a:r>
            <a:r>
              <a:rPr lang="en-US" dirty="0">
                <a:solidFill>
                  <a:schemeClr val="accent3">
                    <a:lumMod val="60000"/>
                    <a:lumOff val="40000"/>
                  </a:schemeClr>
                </a:solidFill>
              </a:rPr>
              <a:t>up to 2013.</a:t>
            </a:r>
          </a:p>
          <a:p>
            <a:r>
              <a:rPr lang="en-US" dirty="0" smtClean="0">
                <a:solidFill>
                  <a:schemeClr val="accent3">
                    <a:lumMod val="60000"/>
                    <a:lumOff val="40000"/>
                  </a:schemeClr>
                </a:solidFill>
              </a:rPr>
              <a:t>Please </a:t>
            </a:r>
            <a:r>
              <a:rPr lang="en-US" dirty="0">
                <a:solidFill>
                  <a:schemeClr val="accent3">
                    <a:lumMod val="60000"/>
                    <a:lumOff val="40000"/>
                  </a:schemeClr>
                </a:solidFill>
              </a:rPr>
              <a:t>credit </a:t>
            </a:r>
            <a:r>
              <a:rPr lang="en-US" i="1" dirty="0">
                <a:solidFill>
                  <a:schemeClr val="accent3">
                    <a:lumMod val="60000"/>
                    <a:lumOff val="40000"/>
                  </a:schemeClr>
                </a:solidFill>
              </a:rPr>
              <a:t>The Lancet </a:t>
            </a:r>
            <a:r>
              <a:rPr lang="en-US" dirty="0" smtClean="0">
                <a:solidFill>
                  <a:schemeClr val="accent3">
                    <a:lumMod val="60000"/>
                    <a:lumOff val="40000"/>
                  </a:schemeClr>
                </a:solidFill>
              </a:rPr>
              <a:t>Every Newborn </a:t>
            </a:r>
            <a:r>
              <a:rPr lang="en-US" dirty="0">
                <a:solidFill>
                  <a:schemeClr val="accent3">
                    <a:lumMod val="60000"/>
                    <a:lumOff val="40000"/>
                  </a:schemeClr>
                </a:solidFill>
              </a:rPr>
              <a:t>Series and link to the website</a:t>
            </a:r>
          </a:p>
          <a:p>
            <a:endParaRPr lang="en-US" dirty="0"/>
          </a:p>
        </p:txBody>
      </p:sp>
    </p:spTree>
    <p:extLst>
      <p:ext uri="{BB962C8B-B14F-4D97-AF65-F5344CB8AC3E}">
        <p14:creationId xmlns:p14="http://schemas.microsoft.com/office/powerpoint/2010/main" val="179745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660" y="5816349"/>
            <a:ext cx="5069817"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a:t>
            </a:r>
            <a:r>
              <a:rPr lang="en-US" sz="800" i="1" dirty="0" smtClean="0">
                <a:solidFill>
                  <a:srgbClr val="000000"/>
                </a:solidFill>
              </a:rPr>
              <a:t>paper 5</a:t>
            </a:r>
            <a:endParaRPr lang="en-ZA" sz="800" i="1" dirty="0">
              <a:solidFill>
                <a:srgbClr val="000000"/>
              </a:solidFill>
            </a:endParaRPr>
          </a:p>
        </p:txBody>
      </p:sp>
      <p:pic>
        <p:nvPicPr>
          <p:cNvPr id="52226" name="Picture 2" descr="C:\Users\Joy\Documents\GNAP\lancet\pdfs\jpegs\everynewborn_exec_summ_fig4.jpg"/>
          <p:cNvPicPr>
            <a:picLocks noChangeAspect="1" noChangeArrowheads="1"/>
          </p:cNvPicPr>
          <p:nvPr/>
        </p:nvPicPr>
        <p:blipFill>
          <a:blip r:embed="rId2" cstate="screen"/>
          <a:srcRect/>
          <a:stretch>
            <a:fillRect/>
          </a:stretch>
        </p:blipFill>
        <p:spPr bwMode="auto">
          <a:xfrm>
            <a:off x="557468" y="1093291"/>
            <a:ext cx="7589520" cy="4576189"/>
          </a:xfrm>
          <a:prstGeom prst="rect">
            <a:avLst/>
          </a:prstGeom>
          <a:noFill/>
        </p:spPr>
      </p:pic>
      <p:sp>
        <p:nvSpPr>
          <p:cNvPr id="4" name="Rounded Rectangle 3"/>
          <p:cNvSpPr/>
          <p:nvPr/>
        </p:nvSpPr>
        <p:spPr>
          <a:xfrm>
            <a:off x="3824514" y="4865757"/>
            <a:ext cx="3616810" cy="844576"/>
          </a:xfrm>
          <a:prstGeom prst="roundRect">
            <a:avLst/>
          </a:prstGeom>
          <a:solidFill>
            <a:srgbClr val="00B4A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latin typeface="Helvetica" pitchFamily="34" charset="0"/>
              </a:rPr>
              <a:t>CARE AT BIRTH, TRIPLE RETURN</a:t>
            </a:r>
          </a:p>
          <a:p>
            <a:pPr algn="ctr">
              <a:defRPr/>
            </a:pPr>
            <a:r>
              <a:rPr lang="en-US" sz="1400" b="1" dirty="0" smtClean="0">
                <a:latin typeface="Helvetica" pitchFamily="34" charset="0"/>
              </a:rPr>
              <a:t>Highest impact,  Highly cost effective</a:t>
            </a:r>
          </a:p>
          <a:p>
            <a:pPr algn="ctr">
              <a:defRPr/>
            </a:pPr>
            <a:r>
              <a:rPr lang="en-US" sz="1400" b="1" dirty="0" smtClean="0">
                <a:latin typeface="Helvetica" pitchFamily="34" charset="0"/>
              </a:rPr>
              <a:t>Benefits women, stillbirths, newborns</a:t>
            </a:r>
          </a:p>
        </p:txBody>
      </p:sp>
      <p:sp>
        <p:nvSpPr>
          <p:cNvPr id="5" name="Rounded Rectangle 4"/>
          <p:cNvSpPr/>
          <p:nvPr/>
        </p:nvSpPr>
        <p:spPr>
          <a:xfrm>
            <a:off x="3824514" y="5675203"/>
            <a:ext cx="3616810" cy="77159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latin typeface="Helvetica" pitchFamily="34" charset="0"/>
              </a:rPr>
              <a:t>3 MILLION LIVES SAVED PER YEAR </a:t>
            </a:r>
          </a:p>
          <a:p>
            <a:pPr algn="ctr">
              <a:defRPr/>
            </a:pPr>
            <a:r>
              <a:rPr lang="en-US" sz="1400" b="1" dirty="0" smtClean="0">
                <a:latin typeface="Helvetica" pitchFamily="34" charset="0"/>
              </a:rPr>
              <a:t>Running cost $1.15 per person</a:t>
            </a:r>
          </a:p>
        </p:txBody>
      </p:sp>
      <p:sp>
        <p:nvSpPr>
          <p:cNvPr id="2" name="Title 1"/>
          <p:cNvSpPr>
            <a:spLocks noGrp="1"/>
          </p:cNvSpPr>
          <p:nvPr>
            <p:ph type="title"/>
          </p:nvPr>
        </p:nvSpPr>
        <p:spPr>
          <a:xfrm>
            <a:off x="402608" y="233694"/>
            <a:ext cx="8229600" cy="735660"/>
          </a:xfrm>
        </p:spPr>
        <p:txBody>
          <a:bodyPr>
            <a:noAutofit/>
          </a:bodyPr>
          <a:lstStyle/>
          <a:p>
            <a:r>
              <a:rPr lang="en-US" sz="3200" dirty="0" smtClean="0"/>
              <a:t>Packages for integrated care for women and children</a:t>
            </a:r>
            <a:endParaRPr lang="en-US" sz="3200" dirty="0"/>
          </a:p>
        </p:txBody>
      </p:sp>
    </p:spTree>
    <p:extLst>
      <p:ext uri="{BB962C8B-B14F-4D97-AF65-F5344CB8AC3E}">
        <p14:creationId xmlns:p14="http://schemas.microsoft.com/office/powerpoint/2010/main" val="17292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email"/>
          <a:srcRect/>
          <a:stretch>
            <a:fillRect/>
          </a:stretch>
        </p:blipFill>
        <p:spPr bwMode="auto">
          <a:xfrm>
            <a:off x="287383" y="1643244"/>
            <a:ext cx="3915052" cy="2937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4"/>
          <p:cNvSpPr txBox="1">
            <a:spLocks/>
          </p:cNvSpPr>
          <p:nvPr/>
        </p:nvSpPr>
        <p:spPr>
          <a:xfrm>
            <a:off x="-13064" y="4715076"/>
            <a:ext cx="9144001" cy="1094738"/>
          </a:xfrm>
          <a:prstGeom prst="rect">
            <a:avLst/>
          </a:prstGeom>
          <a:noFill/>
        </p:spPr>
        <p:txBody>
          <a:bodyPr vert="horz" lIns="91440" tIns="45720" rIns="91440" bIns="45720" rtlCol="0">
            <a:noAutofit/>
          </a:bodyPr>
          <a:lstStyle/>
          <a:p>
            <a:pPr marL="342900" indent="-342900" algn="ctr">
              <a:buFont typeface="Arial"/>
              <a:buNone/>
              <a:defRPr/>
            </a:pPr>
            <a:r>
              <a:rPr lang="en-US" sz="2000" b="1" dirty="0" smtClean="0">
                <a:solidFill>
                  <a:srgbClr val="404040"/>
                </a:solidFill>
                <a:latin typeface="Helvetica"/>
                <a:cs typeface="Helvetica"/>
              </a:rPr>
              <a:t>Could save 2 million lives a year by closing this quality gap</a:t>
            </a:r>
          </a:p>
          <a:p>
            <a:pPr marL="342900" indent="-342900" algn="ctr">
              <a:buFont typeface="Arial"/>
              <a:buNone/>
              <a:defRPr/>
            </a:pPr>
            <a:r>
              <a:rPr lang="en-US" dirty="0" smtClean="0">
                <a:solidFill>
                  <a:srgbClr val="404040"/>
                </a:solidFill>
                <a:latin typeface="Helvetica"/>
                <a:cs typeface="Helvetica"/>
              </a:rPr>
              <a:t>Particular focus on health workers especially midwives </a:t>
            </a:r>
          </a:p>
          <a:p>
            <a:pPr marL="342900" indent="-342900" algn="ctr">
              <a:defRPr/>
            </a:pPr>
            <a:r>
              <a:rPr lang="en-US" dirty="0" smtClean="0">
                <a:solidFill>
                  <a:srgbClr val="404040"/>
                </a:solidFill>
                <a:latin typeface="Helvetica"/>
                <a:cs typeface="Helvetica"/>
              </a:rPr>
              <a:t>“Every Mother Every Newborn” quality initiative</a:t>
            </a:r>
          </a:p>
        </p:txBody>
      </p:sp>
      <p:sp>
        <p:nvSpPr>
          <p:cNvPr id="3" name="Title 2"/>
          <p:cNvSpPr>
            <a:spLocks noGrp="1"/>
          </p:cNvSpPr>
          <p:nvPr>
            <p:ph type="title"/>
          </p:nvPr>
        </p:nvSpPr>
        <p:spPr/>
        <p:txBody>
          <a:bodyPr>
            <a:noAutofit/>
          </a:bodyPr>
          <a:lstStyle/>
          <a:p>
            <a:r>
              <a:rPr lang="en-US" sz="2500" dirty="0" smtClean="0"/>
              <a:t>Care at birth, and care of small and sick newborns </a:t>
            </a:r>
            <a:br>
              <a:rPr lang="en-US" sz="2500" dirty="0" smtClean="0"/>
            </a:br>
            <a:r>
              <a:rPr lang="en-US" sz="2500" dirty="0" smtClean="0"/>
              <a:t>First opportunity is the QUALITY gap for facility births</a:t>
            </a:r>
            <a:endParaRPr lang="en-US" sz="2500" dirty="0"/>
          </a:p>
        </p:txBody>
      </p:sp>
      <p:pic>
        <p:nvPicPr>
          <p:cNvPr id="1026" name="Picture 2"/>
          <p:cNvPicPr>
            <a:picLocks noChangeAspect="1" noChangeArrowheads="1"/>
          </p:cNvPicPr>
          <p:nvPr/>
        </p:nvPicPr>
        <p:blipFill>
          <a:blip r:embed="rId3"/>
          <a:srcRect/>
          <a:stretch>
            <a:fillRect/>
          </a:stretch>
        </p:blipFill>
        <p:spPr bwMode="auto">
          <a:xfrm>
            <a:off x="4551000" y="1568651"/>
            <a:ext cx="4579937" cy="3146425"/>
          </a:xfrm>
          <a:prstGeom prst="rect">
            <a:avLst/>
          </a:prstGeom>
          <a:noFill/>
          <a:ln w="9525">
            <a:noFill/>
            <a:miter lim="800000"/>
            <a:headEnd/>
            <a:tailEnd/>
          </a:ln>
          <a:effectLst/>
        </p:spPr>
      </p:pic>
      <p:sp>
        <p:nvSpPr>
          <p:cNvPr id="8" name="TextBox 7"/>
          <p:cNvSpPr txBox="1"/>
          <p:nvPr/>
        </p:nvSpPr>
        <p:spPr>
          <a:xfrm>
            <a:off x="457200" y="6164662"/>
            <a:ext cx="2451038"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3</a:t>
            </a:r>
            <a:endParaRPr lang="en-ZA" sz="800" i="1" dirty="0">
              <a:solidFill>
                <a:srgbClr val="000000"/>
              </a:solidFill>
            </a:endParaRPr>
          </a:p>
        </p:txBody>
      </p:sp>
    </p:spTree>
    <p:extLst>
      <p:ext uri="{BB962C8B-B14F-4D97-AF65-F5344CB8AC3E}">
        <p14:creationId xmlns:p14="http://schemas.microsoft.com/office/powerpoint/2010/main" val="31938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3002" y="5418431"/>
            <a:ext cx="495649" cy="307777"/>
          </a:xfrm>
          <a:prstGeom prst="rect">
            <a:avLst/>
          </a:prstGeom>
          <a:noFill/>
        </p:spPr>
        <p:txBody>
          <a:bodyPr wrap="none" rtlCol="0">
            <a:spAutoFit/>
          </a:bodyPr>
          <a:lstStyle/>
          <a:p>
            <a:r>
              <a:rPr lang="en-US" sz="1400" b="1" dirty="0" smtClean="0">
                <a:solidFill>
                  <a:schemeClr val="bg1"/>
                </a:solidFill>
              </a:rPr>
              <a:t>22%</a:t>
            </a:r>
            <a:endParaRPr lang="en-US" sz="1400" b="1" dirty="0">
              <a:solidFill>
                <a:schemeClr val="bg1"/>
              </a:solidFill>
            </a:endParaRPr>
          </a:p>
        </p:txBody>
      </p:sp>
      <p:sp>
        <p:nvSpPr>
          <p:cNvPr id="5" name="Rectangle 4"/>
          <p:cNvSpPr/>
          <p:nvPr/>
        </p:nvSpPr>
        <p:spPr>
          <a:xfrm>
            <a:off x="215900" y="148967"/>
            <a:ext cx="8737599" cy="1015663"/>
          </a:xfrm>
          <a:prstGeom prst="rect">
            <a:avLst/>
          </a:prstGeom>
        </p:spPr>
        <p:txBody>
          <a:bodyPr wrap="square">
            <a:spAutoFit/>
          </a:bodyPr>
          <a:lstStyle/>
          <a:p>
            <a:pPr>
              <a:spcBef>
                <a:spcPct val="0"/>
              </a:spcBef>
              <a:defRPr/>
            </a:pPr>
            <a:r>
              <a:rPr lang="en-GB" sz="3600" i="1" dirty="0" smtClean="0">
                <a:solidFill>
                  <a:srgbClr val="404040"/>
                </a:solidFill>
                <a:cs typeface="Arial" panose="020B0604020202020204" pitchFamily="34" charset="0"/>
              </a:rPr>
              <a:t>Changes in </a:t>
            </a:r>
            <a:r>
              <a:rPr lang="en-GB" sz="3600" i="1" dirty="0" smtClean="0">
                <a:solidFill>
                  <a:srgbClr val="404040"/>
                </a:solidFill>
                <a:cs typeface="Arial" panose="020B0604020202020204" pitchFamily="34" charset="0"/>
                <a:sym typeface="Wingdings" panose="05000000000000000000" pitchFamily="2" charset="2"/>
              </a:rPr>
              <a:t>ODA for MNCH </a:t>
            </a:r>
          </a:p>
          <a:p>
            <a:pPr>
              <a:spcBef>
                <a:spcPct val="0"/>
              </a:spcBef>
              <a:defRPr/>
            </a:pPr>
            <a:r>
              <a:rPr lang="en-GB" sz="2400" i="1" dirty="0" smtClean="0">
                <a:solidFill>
                  <a:srgbClr val="404040"/>
                </a:solidFill>
                <a:cs typeface="Arial" panose="020B0604020202020204" pitchFamily="34" charset="0"/>
                <a:sym typeface="Wingdings" panose="05000000000000000000" pitchFamily="2" charset="2"/>
              </a:rPr>
              <a:t>as tracked by Countdown to 2015</a:t>
            </a:r>
            <a:endParaRPr lang="en-GB" sz="2400" i="1" dirty="0">
              <a:solidFill>
                <a:srgbClr val="404040"/>
              </a:solidFill>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708625741"/>
              </p:ext>
            </p:extLst>
          </p:nvPr>
        </p:nvGraphicFramePr>
        <p:xfrm>
          <a:off x="596899" y="1175645"/>
          <a:ext cx="8356600" cy="48075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828800" y="1387870"/>
            <a:ext cx="3429000" cy="584776"/>
          </a:xfrm>
          <a:prstGeom prst="rect">
            <a:avLst/>
          </a:prstGeom>
          <a:noFill/>
        </p:spPr>
        <p:txBody>
          <a:bodyPr wrap="square" rtlCol="0">
            <a:spAutoFit/>
          </a:bodyPr>
          <a:lstStyle/>
          <a:p>
            <a:r>
              <a:rPr lang="en-US" sz="1600" dirty="0" smtClean="0">
                <a:latin typeface="Helvetica"/>
                <a:cs typeface="Helvetica"/>
              </a:rPr>
              <a:t>“Stillbirth” or “fetal” missing in donor funding databases</a:t>
            </a:r>
            <a:endParaRPr lang="en-US" sz="1600" dirty="0">
              <a:latin typeface="Helvetica"/>
              <a:cs typeface="Helvetica"/>
            </a:endParaRPr>
          </a:p>
        </p:txBody>
      </p:sp>
      <p:sp>
        <p:nvSpPr>
          <p:cNvPr id="8" name="Oval 7"/>
          <p:cNvSpPr/>
          <p:nvPr/>
        </p:nvSpPr>
        <p:spPr>
          <a:xfrm>
            <a:off x="3109200" y="5418430"/>
            <a:ext cx="731520" cy="29412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7201467" y="5414532"/>
            <a:ext cx="878007" cy="29802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441182" y="6194682"/>
            <a:ext cx="5069817"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paper </a:t>
            </a:r>
            <a:r>
              <a:rPr lang="en-US" sz="800" i="1" dirty="0" smtClean="0">
                <a:solidFill>
                  <a:srgbClr val="000000"/>
                </a:solidFill>
              </a:rPr>
              <a:t>1</a:t>
            </a:r>
            <a:endParaRPr lang="en-ZA" sz="800" i="1" dirty="0">
              <a:solidFill>
                <a:srgbClr val="000000"/>
              </a:solidFill>
            </a:endParaRPr>
          </a:p>
        </p:txBody>
      </p:sp>
    </p:spTree>
    <p:extLst>
      <p:ext uri="{BB962C8B-B14F-4D97-AF65-F5344CB8AC3E}">
        <p14:creationId xmlns:p14="http://schemas.microsoft.com/office/powerpoint/2010/main" val="407350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95" y="2501690"/>
            <a:ext cx="6191565" cy="1551695"/>
          </a:xfrm>
        </p:spPr>
        <p:txBody>
          <a:bodyPr>
            <a:normAutofit fontScale="90000"/>
          </a:bodyPr>
          <a:lstStyle/>
          <a:p>
            <a:r>
              <a:rPr lang="en-US" i="1" dirty="0" smtClean="0"/>
              <a:t>TARGET</a:t>
            </a:r>
            <a:r>
              <a:rPr lang="en-US" dirty="0" smtClean="0"/>
              <a:t> SPECIFIC HEALTH SYSTEM BOTTLENECKS</a:t>
            </a:r>
            <a:endParaRPr lang="en-US" dirty="0"/>
          </a:p>
        </p:txBody>
      </p:sp>
    </p:spTree>
    <p:extLst>
      <p:ext uri="{BB962C8B-B14F-4D97-AF65-F5344CB8AC3E}">
        <p14:creationId xmlns:p14="http://schemas.microsoft.com/office/powerpoint/2010/main" val="7297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4" y="42622"/>
            <a:ext cx="8308426" cy="735660"/>
          </a:xfrm>
        </p:spPr>
        <p:txBody>
          <a:bodyPr>
            <a:normAutofit/>
          </a:bodyPr>
          <a:lstStyle/>
          <a:p>
            <a:r>
              <a:rPr lang="en-US" dirty="0" smtClean="0"/>
              <a:t>Health systems bottleneck assessment</a:t>
            </a:r>
            <a:endParaRPr lang="en-US" dirty="0"/>
          </a:p>
        </p:txBody>
      </p:sp>
      <p:sp>
        <p:nvSpPr>
          <p:cNvPr id="12" name="Content Placeholder 3"/>
          <p:cNvSpPr>
            <a:spLocks noGrp="1"/>
          </p:cNvSpPr>
          <p:nvPr>
            <p:ph idx="1"/>
          </p:nvPr>
        </p:nvSpPr>
        <p:spPr>
          <a:xfrm>
            <a:off x="378373" y="1493655"/>
            <a:ext cx="8576445" cy="3228474"/>
          </a:xfrm>
          <a:noFill/>
          <a:ln>
            <a:noFill/>
          </a:ln>
        </p:spPr>
        <p:txBody>
          <a:bodyPr>
            <a:noAutofit/>
          </a:bodyPr>
          <a:lstStyle/>
          <a:p>
            <a:pPr>
              <a:spcBef>
                <a:spcPts val="300"/>
              </a:spcBef>
              <a:buNone/>
            </a:pPr>
            <a:r>
              <a:rPr lang="en-GB" sz="1600" b="1" i="1" dirty="0" smtClean="0">
                <a:solidFill>
                  <a:srgbClr val="302B67"/>
                </a:solidFill>
              </a:rPr>
              <a:t>Common constraints </a:t>
            </a:r>
            <a:r>
              <a:rPr lang="en-GB" sz="1600" dirty="0" smtClean="0"/>
              <a:t>are found in all these high burden countries</a:t>
            </a:r>
          </a:p>
          <a:p>
            <a:pPr lvl="1">
              <a:spcBef>
                <a:spcPts val="0"/>
              </a:spcBef>
            </a:pPr>
            <a:r>
              <a:rPr lang="en-US" sz="1600" dirty="0" smtClean="0">
                <a:solidFill>
                  <a:schemeClr val="tx1"/>
                </a:solidFill>
                <a:latin typeface="Arial" panose="020B0604020202020204" pitchFamily="34" charset="0"/>
                <a:cs typeface="Arial" panose="020B0604020202020204" pitchFamily="34" charset="0"/>
              </a:rPr>
              <a:t>Workforce—</a:t>
            </a:r>
            <a:r>
              <a:rPr lang="en-GB" sz="1600" dirty="0" smtClean="0">
                <a:solidFill>
                  <a:schemeClr val="tx1"/>
                </a:solidFill>
                <a:latin typeface="Arial" panose="020B0604020202020204" pitchFamily="34" charset="0"/>
                <a:cs typeface="Arial" panose="020B0604020202020204" pitchFamily="34" charset="0"/>
              </a:rPr>
              <a:t>Lack of competent healthcare workers, especially skilled midwives and nurses</a:t>
            </a:r>
            <a:endParaRPr lang="en-US" sz="1600" dirty="0" smtClean="0">
              <a:solidFill>
                <a:schemeClr val="tx1"/>
              </a:solidFill>
              <a:latin typeface="Arial" panose="020B0604020202020204" pitchFamily="34" charset="0"/>
              <a:cs typeface="Arial" panose="020B0604020202020204" pitchFamily="34" charset="0"/>
            </a:endParaRPr>
          </a:p>
          <a:p>
            <a:pPr lvl="1">
              <a:spcBef>
                <a:spcPts val="0"/>
              </a:spcBef>
            </a:pPr>
            <a:r>
              <a:rPr lang="en-US" sz="1600" dirty="0" smtClean="0">
                <a:solidFill>
                  <a:schemeClr val="tx1"/>
                </a:solidFill>
                <a:latin typeface="Arial" panose="020B0604020202020204" pitchFamily="34" charset="0"/>
                <a:cs typeface="Arial" panose="020B0604020202020204" pitchFamily="34" charset="0"/>
              </a:rPr>
              <a:t>Financing—limited funding specifically focused on newborns</a:t>
            </a:r>
            <a:endParaRPr lang="en-GB" sz="1600" dirty="0" smtClean="0"/>
          </a:p>
          <a:p>
            <a:pPr>
              <a:spcBef>
                <a:spcPts val="300"/>
              </a:spcBef>
              <a:buNone/>
            </a:pPr>
            <a:endParaRPr lang="en-GB" sz="500" b="1" i="1" dirty="0" smtClean="0">
              <a:solidFill>
                <a:srgbClr val="302B67"/>
              </a:solidFill>
            </a:endParaRPr>
          </a:p>
          <a:p>
            <a:pPr>
              <a:spcBef>
                <a:spcPts val="300"/>
              </a:spcBef>
              <a:buNone/>
            </a:pPr>
            <a:r>
              <a:rPr lang="en-GB" sz="1600" b="1" i="1" dirty="0" smtClean="0">
                <a:solidFill>
                  <a:srgbClr val="302B67"/>
                </a:solidFill>
              </a:rPr>
              <a:t>Context-specific constraints</a:t>
            </a:r>
            <a:r>
              <a:rPr lang="en-GB" sz="1600" dirty="0" smtClean="0"/>
              <a:t>, where despite similar health systems a particular intervention faces differing  bottlenecks to scale up eg KMC with high perceived challenges in South Asia but not the African countries examined</a:t>
            </a:r>
            <a:endParaRPr lang="en-GB" sz="1600" b="1" dirty="0" smtClean="0">
              <a:solidFill>
                <a:srgbClr val="002060"/>
              </a:solidFill>
            </a:endParaRPr>
          </a:p>
          <a:p>
            <a:pPr marL="0" indent="0">
              <a:spcBef>
                <a:spcPts val="300"/>
              </a:spcBef>
              <a:buNone/>
            </a:pPr>
            <a:endParaRPr lang="en-GB" sz="500" b="1" dirty="0" smtClean="0">
              <a:solidFill>
                <a:srgbClr val="002060"/>
              </a:solidFill>
            </a:endParaRPr>
          </a:p>
          <a:p>
            <a:pPr marL="0" indent="0">
              <a:spcBef>
                <a:spcPts val="300"/>
              </a:spcBef>
              <a:buNone/>
            </a:pPr>
            <a:r>
              <a:rPr lang="en-GB" sz="1600" b="1" dirty="0" smtClean="0">
                <a:solidFill>
                  <a:srgbClr val="002060"/>
                </a:solidFill>
              </a:rPr>
              <a:t>Intervention specific findings – those with the most bottlenecks</a:t>
            </a:r>
          </a:p>
          <a:p>
            <a:pPr lvl="1">
              <a:spcBef>
                <a:spcPts val="0"/>
              </a:spcBef>
            </a:pPr>
            <a:r>
              <a:rPr lang="en-US" sz="1600" dirty="0" smtClean="0">
                <a:solidFill>
                  <a:schemeClr val="tx1"/>
                </a:solidFill>
                <a:latin typeface="Arial" panose="020B0604020202020204" pitchFamily="34" charset="0"/>
                <a:cs typeface="Arial" panose="020B0604020202020204" pitchFamily="34" charset="0"/>
              </a:rPr>
              <a:t>Preventing/managing preterm births</a:t>
            </a:r>
          </a:p>
          <a:p>
            <a:pPr lvl="1">
              <a:spcBef>
                <a:spcPts val="0"/>
              </a:spcBef>
            </a:pPr>
            <a:r>
              <a:rPr lang="en-US" sz="1600" dirty="0" smtClean="0">
                <a:solidFill>
                  <a:schemeClr val="tx1"/>
                </a:solidFill>
                <a:latin typeface="Arial" panose="020B0604020202020204" pitchFamily="34" charset="0"/>
                <a:cs typeface="Arial" panose="020B0604020202020204" pitchFamily="34" charset="0"/>
              </a:rPr>
              <a:t>Providing quality in patient  care for small/sick babies</a:t>
            </a:r>
          </a:p>
          <a:p>
            <a:pPr lvl="1">
              <a:spcBef>
                <a:spcPts val="0"/>
              </a:spcBef>
            </a:pPr>
            <a:r>
              <a:rPr lang="en-US" sz="1600" dirty="0" smtClean="0">
                <a:solidFill>
                  <a:schemeClr val="tx1"/>
                </a:solidFill>
                <a:latin typeface="Arial" panose="020B0604020202020204" pitchFamily="34" charset="0"/>
                <a:cs typeface="Arial" panose="020B0604020202020204" pitchFamily="34" charset="0"/>
              </a:rPr>
              <a:t>Management of severe infections</a:t>
            </a:r>
          </a:p>
          <a:p>
            <a:pPr marL="0" indent="0">
              <a:spcBef>
                <a:spcPts val="300"/>
              </a:spcBef>
              <a:buNone/>
            </a:pPr>
            <a:endParaRPr lang="en-GB" sz="1600" b="1" dirty="0">
              <a:solidFill>
                <a:srgbClr val="002060"/>
              </a:solidFill>
            </a:endParaRPr>
          </a:p>
          <a:p>
            <a:pPr marL="571500">
              <a:spcBef>
                <a:spcPts val="300"/>
              </a:spcBef>
              <a:buFont typeface="Wingdings" panose="05000000000000000000" pitchFamily="2" charset="2"/>
              <a:buChar char="Ø"/>
            </a:pPr>
            <a:endParaRPr lang="en-GB" sz="1600" b="1" dirty="0" smtClean="0">
              <a:solidFill>
                <a:schemeClr val="tx1"/>
              </a:solidFill>
            </a:endParaRPr>
          </a:p>
        </p:txBody>
      </p:sp>
      <p:sp>
        <p:nvSpPr>
          <p:cNvPr id="3" name="TextBox 2"/>
          <p:cNvSpPr txBox="1"/>
          <p:nvPr/>
        </p:nvSpPr>
        <p:spPr>
          <a:xfrm>
            <a:off x="0" y="4692717"/>
            <a:ext cx="9143999" cy="1231106"/>
          </a:xfrm>
          <a:prstGeom prst="rect">
            <a:avLst/>
          </a:prstGeom>
          <a:solidFill>
            <a:schemeClr val="accent3">
              <a:lumMod val="75000"/>
            </a:schemeClr>
          </a:solidFill>
          <a:ln w="28575">
            <a:noFill/>
          </a:ln>
        </p:spPr>
        <p:txBody>
          <a:bodyPr wrap="square" rtlCol="0">
            <a:spAutoFit/>
          </a:bodyPr>
          <a:lstStyle/>
          <a:p>
            <a:pPr marL="228600" indent="0">
              <a:spcBef>
                <a:spcPts val="300"/>
              </a:spcBef>
              <a:buNone/>
            </a:pPr>
            <a:r>
              <a:rPr lang="en-GB" b="1" dirty="0">
                <a:solidFill>
                  <a:schemeClr val="bg1"/>
                </a:solidFill>
                <a:latin typeface="Helvetica" pitchFamily="34" charset="0"/>
              </a:rPr>
              <a:t>Quality and Equity Gaps …. f</a:t>
            </a:r>
            <a:r>
              <a:rPr lang="en-US" b="1" dirty="0">
                <a:solidFill>
                  <a:schemeClr val="bg1"/>
                </a:solidFill>
                <a:latin typeface="Helvetica" pitchFamily="34" charset="0"/>
              </a:rPr>
              <a:t>or care around birth </a:t>
            </a:r>
            <a:endParaRPr lang="en-US" b="1" dirty="0" smtClean="0">
              <a:solidFill>
                <a:schemeClr val="bg1"/>
              </a:solidFill>
              <a:latin typeface="Helvetica" pitchFamily="34" charset="0"/>
            </a:endParaRPr>
          </a:p>
          <a:p>
            <a:pPr marL="514350" indent="-285750">
              <a:spcBef>
                <a:spcPts val="300"/>
              </a:spcBef>
              <a:buClr>
                <a:schemeClr val="bg1"/>
              </a:buClr>
              <a:buFont typeface="Arial" panose="020B0604020202020204" pitchFamily="34" charset="0"/>
              <a:buChar char="•"/>
            </a:pPr>
            <a:r>
              <a:rPr lang="en-US" sz="1700" dirty="0" smtClean="0">
                <a:solidFill>
                  <a:schemeClr val="bg1"/>
                </a:solidFill>
                <a:latin typeface="Helvetica" pitchFamily="34" charset="0"/>
              </a:rPr>
              <a:t>Universal </a:t>
            </a:r>
            <a:r>
              <a:rPr lang="en-US" sz="1700" dirty="0">
                <a:solidFill>
                  <a:schemeClr val="bg1"/>
                </a:solidFill>
                <a:latin typeface="Helvetica" pitchFamily="34" charset="0"/>
              </a:rPr>
              <a:t>resolve </a:t>
            </a:r>
            <a:r>
              <a:rPr lang="en-US" sz="1700" dirty="0" smtClean="0">
                <a:solidFill>
                  <a:schemeClr val="bg1"/>
                </a:solidFill>
                <a:latin typeface="Helvetica" pitchFamily="34" charset="0"/>
              </a:rPr>
              <a:t>to reach every woman and every newborn</a:t>
            </a:r>
          </a:p>
          <a:p>
            <a:pPr marL="514350" indent="-285750">
              <a:spcBef>
                <a:spcPts val="300"/>
              </a:spcBef>
              <a:buClr>
                <a:schemeClr val="bg1"/>
              </a:buClr>
              <a:buFont typeface="Arial" panose="020B0604020202020204" pitchFamily="34" charset="0"/>
              <a:buChar char="•"/>
            </a:pPr>
            <a:r>
              <a:rPr lang="en-US" sz="1700" dirty="0" smtClean="0">
                <a:solidFill>
                  <a:schemeClr val="bg1"/>
                </a:solidFill>
                <a:latin typeface="Helvetica" pitchFamily="34" charset="0"/>
              </a:rPr>
              <a:t>Increase </a:t>
            </a:r>
            <a:r>
              <a:rPr lang="en-US" sz="1700" dirty="0">
                <a:solidFill>
                  <a:schemeClr val="bg1"/>
                </a:solidFill>
                <a:latin typeface="Helvetica" pitchFamily="34" charset="0"/>
              </a:rPr>
              <a:t>investment, medicines and health workers, with the skills, and autonomy to provide the right care for every woman and every newborn </a:t>
            </a:r>
            <a:r>
              <a:rPr lang="en-US" sz="1700" dirty="0" smtClean="0">
                <a:solidFill>
                  <a:schemeClr val="bg1"/>
                </a:solidFill>
                <a:latin typeface="Helvetica" pitchFamily="34" charset="0"/>
              </a:rPr>
              <a:t>baby</a:t>
            </a:r>
            <a:endParaRPr lang="en-US" sz="1700" dirty="0">
              <a:solidFill>
                <a:schemeClr val="bg1"/>
              </a:solidFill>
              <a:latin typeface="Helvetica" pitchFamily="34" charset="0"/>
            </a:endParaRPr>
          </a:p>
        </p:txBody>
      </p:sp>
      <p:sp>
        <p:nvSpPr>
          <p:cNvPr id="7" name="TextBox 6"/>
          <p:cNvSpPr txBox="1"/>
          <p:nvPr/>
        </p:nvSpPr>
        <p:spPr>
          <a:xfrm>
            <a:off x="457200" y="727280"/>
            <a:ext cx="8157968" cy="584775"/>
          </a:xfrm>
          <a:prstGeom prst="rect">
            <a:avLst/>
          </a:prstGeom>
          <a:noFill/>
        </p:spPr>
        <p:txBody>
          <a:bodyPr wrap="square" rtlCol="0">
            <a:spAutoFit/>
          </a:bodyPr>
          <a:lstStyle/>
          <a:p>
            <a:pPr>
              <a:spcAft>
                <a:spcPts val="600"/>
              </a:spcAft>
            </a:pPr>
            <a:r>
              <a:rPr lang="en-US" sz="1600" dirty="0">
                <a:latin typeface="Helvetica" pitchFamily="34" charset="0"/>
                <a:cs typeface="Arial" panose="020B0604020202020204" pitchFamily="34" charset="0"/>
              </a:rPr>
              <a:t>8 countries </a:t>
            </a:r>
            <a:r>
              <a:rPr lang="en-US" sz="1600" dirty="0" smtClean="0">
                <a:latin typeface="Helvetica" pitchFamily="34" charset="0"/>
                <a:cs typeface="Arial" panose="020B0604020202020204" pitchFamily="34" charset="0"/>
              </a:rPr>
              <a:t>with </a:t>
            </a:r>
            <a:r>
              <a:rPr lang="en-US" sz="1600" dirty="0">
                <a:latin typeface="Helvetica" pitchFamily="34" charset="0"/>
                <a:cs typeface="Arial" panose="020B0604020202020204" pitchFamily="34" charset="0"/>
              </a:rPr>
              <a:t>&gt;</a:t>
            </a:r>
            <a:r>
              <a:rPr lang="en-US" sz="1600" dirty="0" smtClean="0">
                <a:latin typeface="Helvetica" pitchFamily="34" charset="0"/>
                <a:cs typeface="Arial" panose="020B0604020202020204" pitchFamily="34" charset="0"/>
              </a:rPr>
              <a:t>50</a:t>
            </a:r>
            <a:r>
              <a:rPr lang="en-US" sz="1600" dirty="0">
                <a:latin typeface="Helvetica" pitchFamily="34" charset="0"/>
                <a:cs typeface="Arial" panose="020B0604020202020204" pitchFamily="34" charset="0"/>
              </a:rPr>
              <a:t>% of newborn and maternal deaths </a:t>
            </a:r>
            <a:r>
              <a:rPr lang="en-US" sz="1600" dirty="0" smtClean="0">
                <a:latin typeface="Helvetica" pitchFamily="34" charset="0"/>
                <a:cs typeface="Arial" panose="020B0604020202020204" pitchFamily="34" charset="0"/>
              </a:rPr>
              <a:t>were assessed: </a:t>
            </a:r>
            <a:br>
              <a:rPr lang="en-US" sz="1600" dirty="0" smtClean="0">
                <a:latin typeface="Helvetica" pitchFamily="34" charset="0"/>
                <a:cs typeface="Arial" panose="020B0604020202020204" pitchFamily="34" charset="0"/>
              </a:rPr>
            </a:br>
            <a:r>
              <a:rPr lang="en-US" sz="1600" dirty="0" smtClean="0">
                <a:latin typeface="Helvetica" pitchFamily="34" charset="0"/>
                <a:cs typeface="Arial" panose="020B0604020202020204" pitchFamily="34" charset="0"/>
              </a:rPr>
              <a:t>Afghanistan</a:t>
            </a:r>
            <a:r>
              <a:rPr lang="en-US" sz="1600" dirty="0">
                <a:latin typeface="Helvetica" pitchFamily="34" charset="0"/>
                <a:cs typeface="Arial" panose="020B0604020202020204" pitchFamily="34" charset="0"/>
              </a:rPr>
              <a:t>, Bangladesh, DRC, India, Kenya, Nigeria, </a:t>
            </a:r>
            <a:r>
              <a:rPr lang="en-US" sz="1600" dirty="0" smtClean="0">
                <a:latin typeface="Helvetica" pitchFamily="34" charset="0"/>
                <a:cs typeface="Arial" panose="020B0604020202020204" pitchFamily="34" charset="0"/>
              </a:rPr>
              <a:t>Pakistan </a:t>
            </a:r>
            <a:r>
              <a:rPr lang="en-US" sz="1600" dirty="0">
                <a:latin typeface="Helvetica" pitchFamily="34" charset="0"/>
                <a:cs typeface="Arial" panose="020B0604020202020204" pitchFamily="34" charset="0"/>
              </a:rPr>
              <a:t>and </a:t>
            </a:r>
            <a:r>
              <a:rPr lang="en-US" sz="1600" dirty="0" smtClean="0">
                <a:latin typeface="Helvetica" pitchFamily="34" charset="0"/>
                <a:cs typeface="Arial" panose="020B0604020202020204" pitchFamily="34" charset="0"/>
              </a:rPr>
              <a:t>Uganda</a:t>
            </a:r>
            <a:endParaRPr lang="en-US" sz="1600" dirty="0">
              <a:latin typeface="Helvetica" pitchFamily="34" charset="0"/>
              <a:cs typeface="Arial" panose="020B0604020202020204" pitchFamily="34" charset="0"/>
            </a:endParaRPr>
          </a:p>
        </p:txBody>
      </p:sp>
      <p:sp>
        <p:nvSpPr>
          <p:cNvPr id="8" name="TextBox 7"/>
          <p:cNvSpPr txBox="1"/>
          <p:nvPr/>
        </p:nvSpPr>
        <p:spPr>
          <a:xfrm>
            <a:off x="457200" y="6218424"/>
            <a:ext cx="2451038"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2</a:t>
            </a:r>
            <a:endParaRPr lang="en-ZA" sz="800" i="1" dirty="0">
              <a:solidFill>
                <a:srgbClr val="000000"/>
              </a:solidFill>
            </a:endParaRPr>
          </a:p>
        </p:txBody>
      </p:sp>
    </p:spTree>
    <p:extLst>
      <p:ext uri="{BB962C8B-B14F-4D97-AF65-F5344CB8AC3E}">
        <p14:creationId xmlns:p14="http://schemas.microsoft.com/office/powerpoint/2010/main" val="378630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2912" y="1037211"/>
            <a:ext cx="8753288" cy="4504597"/>
          </a:xfrm>
          <a:prstGeom prst="rect">
            <a:avLst/>
          </a:prstGeom>
        </p:spPr>
      </p:pic>
      <p:sp>
        <p:nvSpPr>
          <p:cNvPr id="3" name="Rectangle 2"/>
          <p:cNvSpPr txBox="1">
            <a:spLocks noChangeArrowheads="1"/>
          </p:cNvSpPr>
          <p:nvPr/>
        </p:nvSpPr>
        <p:spPr>
          <a:xfrm>
            <a:off x="-1" y="-48436"/>
            <a:ext cx="6943725" cy="697774"/>
          </a:xfrm>
          <a:prstGeom prst="rect">
            <a:avLst/>
          </a:prstGeom>
          <a:noFill/>
        </p:spPr>
        <p:txBody>
          <a:bodyPr lIns="72000" rIns="36000">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smtClean="0">
              <a:ln>
                <a:noFill/>
              </a:ln>
              <a:solidFill>
                <a:schemeClr val="accent1">
                  <a:lumMod val="75000"/>
                </a:schemeClr>
              </a:solidFill>
              <a:effectLst/>
              <a:uLnTx/>
              <a:uFillTx/>
              <a:latin typeface="Calibri" pitchFamily="34" charset="0"/>
              <a:ea typeface="+mj-ea"/>
              <a:cs typeface="Calibri" pitchFamily="34" charset="0"/>
            </a:endParaRPr>
          </a:p>
        </p:txBody>
      </p:sp>
      <p:sp>
        <p:nvSpPr>
          <p:cNvPr id="5" name="Rectangle 2"/>
          <p:cNvSpPr txBox="1">
            <a:spLocks noChangeArrowheads="1"/>
          </p:cNvSpPr>
          <p:nvPr/>
        </p:nvSpPr>
        <p:spPr>
          <a:xfrm>
            <a:off x="0" y="33452"/>
            <a:ext cx="8748817" cy="1100143"/>
          </a:xfrm>
          <a:prstGeom prst="rect">
            <a:avLst/>
          </a:prstGeom>
        </p:spPr>
        <p:txBody>
          <a:bodyPr vert="horz" lIns="91440" tIns="45720" rIns="91440" bIns="45720" rtlCol="0" anchor="ctr">
            <a:normAutofit fontScale="77500" lnSpcReduction="20000"/>
          </a:bodyPr>
          <a:lstStyle>
            <a:lvl1pPr>
              <a:spcBef>
                <a:spcPct val="0"/>
              </a:spcBef>
              <a:buNone/>
              <a:defRPr sz="3600" i="1">
                <a:solidFill>
                  <a:srgbClr val="4E4E4E"/>
                </a:solidFill>
                <a:latin typeface="Georgia"/>
                <a:ea typeface="+mj-ea"/>
                <a:cs typeface="Georgia"/>
              </a:defRPr>
            </a:lvl1pPr>
          </a:lstStyle>
          <a:p>
            <a:r>
              <a:rPr lang="en-GB" dirty="0" smtClean="0"/>
              <a:t>Health System bottleneck assessment for care </a:t>
            </a:r>
            <a:r>
              <a:rPr lang="en-GB" dirty="0"/>
              <a:t>around birth and </a:t>
            </a:r>
            <a:r>
              <a:rPr lang="en-GB" dirty="0" smtClean="0"/>
              <a:t>care </a:t>
            </a:r>
            <a:r>
              <a:rPr lang="en-GB" dirty="0"/>
              <a:t>of small and sick </a:t>
            </a:r>
            <a:r>
              <a:rPr lang="en-GB" dirty="0" smtClean="0"/>
              <a:t>newborns</a:t>
            </a:r>
            <a:endParaRPr lang="en-GB" dirty="0"/>
          </a:p>
        </p:txBody>
      </p:sp>
      <p:sp>
        <p:nvSpPr>
          <p:cNvPr id="6" name="TextBox 5"/>
          <p:cNvSpPr txBox="1"/>
          <p:nvPr/>
        </p:nvSpPr>
        <p:spPr>
          <a:xfrm>
            <a:off x="3597156" y="6183566"/>
            <a:ext cx="5069817" cy="215444"/>
          </a:xfrm>
          <a:prstGeom prst="rect">
            <a:avLst/>
          </a:prstGeom>
          <a:noFill/>
        </p:spPr>
        <p:txBody>
          <a:bodyPr wrap="square" rtlCol="0">
            <a:spAutoFit/>
          </a:bodyPr>
          <a:lstStyle/>
          <a:p>
            <a:pPr algn="r"/>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paper </a:t>
            </a:r>
            <a:r>
              <a:rPr lang="en-US" sz="800" i="1" dirty="0" smtClean="0">
                <a:solidFill>
                  <a:srgbClr val="000000"/>
                </a:solidFill>
              </a:rPr>
              <a:t>4</a:t>
            </a:r>
            <a:endParaRPr lang="en-ZA" sz="800" i="1" dirty="0">
              <a:solidFill>
                <a:srgbClr val="000000"/>
              </a:solidFill>
            </a:endParaRPr>
          </a:p>
        </p:txBody>
      </p:sp>
      <p:sp>
        <p:nvSpPr>
          <p:cNvPr id="7" name="Rounded Rectangle 6"/>
          <p:cNvSpPr/>
          <p:nvPr/>
        </p:nvSpPr>
        <p:spPr>
          <a:xfrm>
            <a:off x="3474324" y="4697232"/>
            <a:ext cx="4182070" cy="985442"/>
          </a:xfrm>
          <a:prstGeom prst="roundRect">
            <a:avLst/>
          </a:prstGeom>
          <a:solidFill>
            <a:srgbClr val="00B4A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latin typeface="Helvetica" pitchFamily="34" charset="0"/>
              </a:rPr>
              <a:t>MAJOR GAP IN COVERAGE, EQUITY AND QUALITY </a:t>
            </a:r>
          </a:p>
          <a:p>
            <a:pPr algn="ctr">
              <a:defRPr/>
            </a:pPr>
            <a:r>
              <a:rPr lang="en-US" sz="1400" b="1" dirty="0" smtClean="0">
                <a:latin typeface="Helvetica" pitchFamily="34" charset="0"/>
              </a:rPr>
              <a:t>Highest impact,  most health system bottlenecks to address</a:t>
            </a:r>
          </a:p>
        </p:txBody>
      </p:sp>
      <p:sp>
        <p:nvSpPr>
          <p:cNvPr id="8" name="TextBox 7"/>
          <p:cNvSpPr txBox="1"/>
          <p:nvPr/>
        </p:nvSpPr>
        <p:spPr>
          <a:xfrm>
            <a:off x="212912" y="5764562"/>
            <a:ext cx="5069817" cy="246221"/>
          </a:xfrm>
          <a:prstGeom prst="rect">
            <a:avLst/>
          </a:prstGeom>
          <a:noFill/>
        </p:spPr>
        <p:txBody>
          <a:bodyPr wrap="square" rtlCol="0">
            <a:spAutoFit/>
          </a:bodyPr>
          <a:lstStyle/>
          <a:p>
            <a:r>
              <a:rPr lang="en-GB" sz="1000" b="1" i="1" dirty="0" smtClean="0">
                <a:solidFill>
                  <a:srgbClr val="000000"/>
                </a:solidFill>
              </a:rPr>
              <a:t>Green 1-3 countries, orange 4-5 countries, red 6-8 countries</a:t>
            </a:r>
            <a:endParaRPr lang="en-ZA" sz="1000" b="1" i="1" dirty="0">
              <a:solidFill>
                <a:srgbClr val="000000"/>
              </a:solidFill>
            </a:endParaRPr>
          </a:p>
        </p:txBody>
      </p:sp>
    </p:spTree>
    <p:extLst>
      <p:ext uri="{BB962C8B-B14F-4D97-AF65-F5344CB8AC3E}">
        <p14:creationId xmlns:p14="http://schemas.microsoft.com/office/powerpoint/2010/main" val="12212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5614"/>
            <a:ext cx="8229600" cy="735660"/>
          </a:xfrm>
        </p:spPr>
        <p:txBody>
          <a:bodyPr>
            <a:normAutofit fontScale="90000"/>
          </a:bodyPr>
          <a:lstStyle/>
          <a:p>
            <a:r>
              <a:rPr lang="en-US" dirty="0" smtClean="0"/>
              <a:t>What works in fast progressing countries?</a:t>
            </a:r>
            <a:endParaRPr lang="en-US" dirty="0"/>
          </a:p>
        </p:txBody>
      </p:sp>
      <p:sp>
        <p:nvSpPr>
          <p:cNvPr id="15" name="Content Placeholder 3"/>
          <p:cNvSpPr>
            <a:spLocks noGrp="1"/>
          </p:cNvSpPr>
          <p:nvPr>
            <p:ph idx="1"/>
          </p:nvPr>
        </p:nvSpPr>
        <p:spPr>
          <a:xfrm>
            <a:off x="293708" y="970542"/>
            <a:ext cx="8850291" cy="4903952"/>
          </a:xfrm>
          <a:noFill/>
        </p:spPr>
        <p:txBody>
          <a:bodyPr>
            <a:noAutofit/>
          </a:bodyPr>
          <a:lstStyle/>
          <a:p>
            <a:pPr marL="0" indent="0">
              <a:spcBef>
                <a:spcPts val="300"/>
              </a:spcBef>
              <a:spcAft>
                <a:spcPts val="600"/>
              </a:spcAft>
              <a:buClr>
                <a:srgbClr val="000066"/>
              </a:buClr>
              <a:buNone/>
            </a:pPr>
            <a:r>
              <a:rPr lang="en-GB" sz="2000" b="1" dirty="0" smtClean="0"/>
              <a:t>Lessons from countries that have reduced neonatal deaths </a:t>
            </a:r>
            <a:endParaRPr lang="en-GB" sz="2000" b="1" dirty="0"/>
          </a:p>
        </p:txBody>
      </p:sp>
      <p:sp>
        <p:nvSpPr>
          <p:cNvPr id="4" name="Rounded Rectangle 3"/>
          <p:cNvSpPr/>
          <p:nvPr/>
        </p:nvSpPr>
        <p:spPr>
          <a:xfrm>
            <a:off x="479942" y="1686288"/>
            <a:ext cx="2470245" cy="1869743"/>
          </a:xfrm>
          <a:prstGeom prst="round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pPr>
            <a:r>
              <a:rPr lang="en-US" b="1" i="1" dirty="0" smtClean="0">
                <a:solidFill>
                  <a:schemeClr val="accent2"/>
                </a:solidFill>
                <a:latin typeface="Arial" panose="020B0604020202020204" pitchFamily="34" charset="0"/>
                <a:cs typeface="Arial" panose="020B0604020202020204" pitchFamily="34" charset="0"/>
              </a:rPr>
              <a:t>Malawi</a:t>
            </a:r>
          </a:p>
          <a:p>
            <a:pPr>
              <a:spcAft>
                <a:spcPts val="600"/>
              </a:spcAft>
            </a:pPr>
            <a:r>
              <a:rPr lang="en-US" dirty="0" smtClean="0">
                <a:latin typeface="Arial" panose="020B0604020202020204" pitchFamily="34" charset="0"/>
                <a:cs typeface="Arial" panose="020B0604020202020204" pitchFamily="34" charset="0"/>
              </a:rPr>
              <a:t>Workforce </a:t>
            </a:r>
            <a:r>
              <a:rPr lang="en-US" dirty="0">
                <a:latin typeface="Arial" panose="020B0604020202020204" pitchFamily="34" charset="0"/>
                <a:cs typeface="Arial" panose="020B0604020202020204" pitchFamily="34" charset="0"/>
              </a:rPr>
              <a:t>planning </a:t>
            </a:r>
            <a:r>
              <a:rPr lang="en-US" dirty="0" smtClean="0">
                <a:latin typeface="Arial" panose="020B0604020202020204" pitchFamily="34" charset="0"/>
                <a:cs typeface="Arial" panose="020B0604020202020204" pitchFamily="34" charset="0"/>
              </a:rPr>
              <a:t>increases </a:t>
            </a:r>
            <a:r>
              <a:rPr lang="en-US" dirty="0">
                <a:latin typeface="Arial" panose="020B0604020202020204" pitchFamily="34" charset="0"/>
                <a:cs typeface="Arial" panose="020B0604020202020204" pitchFamily="34" charset="0"/>
              </a:rPr>
              <a:t>numbers and </a:t>
            </a:r>
            <a:r>
              <a:rPr lang="en-US" dirty="0" smtClean="0">
                <a:latin typeface="Arial" panose="020B0604020202020204" pitchFamily="34" charset="0"/>
                <a:cs typeface="Arial" panose="020B0604020202020204" pitchFamily="34" charset="0"/>
              </a:rPr>
              <a:t>specific </a:t>
            </a:r>
            <a:r>
              <a:rPr lang="en-US" dirty="0">
                <a:latin typeface="Arial" panose="020B0604020202020204" pitchFamily="34" charset="0"/>
                <a:cs typeface="Arial" panose="020B0604020202020204" pitchFamily="34" charset="0"/>
              </a:rPr>
              <a:t>skills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b="1" i="1" dirty="0">
              <a:solidFill>
                <a:schemeClr val="accent2"/>
              </a:solidFill>
              <a:latin typeface="Arial" panose="020B0604020202020204" pitchFamily="34" charset="0"/>
              <a:cs typeface="Arial" panose="020B0604020202020204" pitchFamily="34" charset="0"/>
            </a:endParaRPr>
          </a:p>
        </p:txBody>
      </p:sp>
      <p:sp>
        <p:nvSpPr>
          <p:cNvPr id="5" name="Rounded Rectangle 4"/>
          <p:cNvSpPr/>
          <p:nvPr/>
        </p:nvSpPr>
        <p:spPr>
          <a:xfrm>
            <a:off x="3326074" y="1686288"/>
            <a:ext cx="2470245" cy="1869743"/>
          </a:xfrm>
          <a:prstGeom prst="round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buClr>
                <a:srgbClr val="000066"/>
              </a:buClr>
            </a:pPr>
            <a:r>
              <a:rPr lang="en-US" b="1" i="1" dirty="0">
                <a:solidFill>
                  <a:schemeClr val="accent2"/>
                </a:solidFill>
                <a:latin typeface="Arial" panose="020B0604020202020204" pitchFamily="34" charset="0"/>
                <a:cs typeface="Arial" panose="020B0604020202020204" pitchFamily="34" charset="0"/>
              </a:rPr>
              <a:t>Peru</a:t>
            </a:r>
          </a:p>
          <a:p>
            <a:pPr>
              <a:spcAft>
                <a:spcPts val="600"/>
              </a:spcAft>
              <a:buClr>
                <a:srgbClr val="000066"/>
              </a:buClr>
            </a:pPr>
            <a:r>
              <a:rPr lang="en-US" dirty="0" smtClean="0">
                <a:solidFill>
                  <a:schemeClr val="tx1"/>
                </a:solidFill>
                <a:latin typeface="Arial" panose="020B0604020202020204" pitchFamily="34" charset="0"/>
                <a:cs typeface="Arial" panose="020B0604020202020204" pitchFamily="34" charset="0"/>
              </a:rPr>
              <a:t>Financial </a:t>
            </a:r>
            <a:r>
              <a:rPr lang="en-US" dirty="0">
                <a:solidFill>
                  <a:schemeClr val="tx1"/>
                </a:solidFill>
                <a:latin typeface="Arial" panose="020B0604020202020204" pitchFamily="34" charset="0"/>
                <a:cs typeface="Arial" panose="020B0604020202020204" pitchFamily="34" charset="0"/>
              </a:rPr>
              <a:t>protection measures including expansion of health insurance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endParaRPr lang="en-US" b="1" i="1" dirty="0">
              <a:solidFill>
                <a:schemeClr val="accent2"/>
              </a:solidFill>
              <a:latin typeface="Arial" panose="020B0604020202020204" pitchFamily="34" charset="0"/>
              <a:cs typeface="Arial" panose="020B0604020202020204" pitchFamily="34" charset="0"/>
            </a:endParaRPr>
          </a:p>
        </p:txBody>
      </p:sp>
      <p:sp>
        <p:nvSpPr>
          <p:cNvPr id="6" name="Rounded Rectangle 5"/>
          <p:cNvSpPr/>
          <p:nvPr/>
        </p:nvSpPr>
        <p:spPr>
          <a:xfrm>
            <a:off x="6214062" y="1686288"/>
            <a:ext cx="2470245" cy="1869743"/>
          </a:xfrm>
          <a:prstGeom prst="round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buClr>
                <a:srgbClr val="000066"/>
              </a:buClr>
            </a:pPr>
            <a:r>
              <a:rPr lang="en-US" b="1" i="1" dirty="0">
                <a:solidFill>
                  <a:schemeClr val="accent2"/>
                </a:solidFill>
                <a:latin typeface="Arial" panose="020B0604020202020204" pitchFamily="34" charset="0"/>
                <a:cs typeface="Arial" panose="020B0604020202020204" pitchFamily="34" charset="0"/>
              </a:rPr>
              <a:t>Nepal</a:t>
            </a:r>
          </a:p>
          <a:p>
            <a:pPr>
              <a:spcAft>
                <a:spcPts val="600"/>
              </a:spcAft>
              <a:buClr>
                <a:srgbClr val="000066"/>
              </a:buClr>
            </a:pPr>
            <a:r>
              <a:rPr lang="en-US" dirty="0" smtClean="0">
                <a:solidFill>
                  <a:schemeClr val="tx1"/>
                </a:solidFill>
                <a:latin typeface="Arial" panose="020B0604020202020204" pitchFamily="34" charset="0"/>
                <a:cs typeface="Arial" panose="020B0604020202020204" pitchFamily="34" charset="0"/>
              </a:rPr>
              <a:t>Dynamic </a:t>
            </a:r>
            <a:r>
              <a:rPr lang="en-US" dirty="0">
                <a:solidFill>
                  <a:schemeClr val="tx1"/>
                </a:solidFill>
                <a:latin typeface="Arial" panose="020B0604020202020204" pitchFamily="34" charset="0"/>
                <a:cs typeface="Arial" panose="020B0604020202020204" pitchFamily="34" charset="0"/>
              </a:rPr>
              <a:t>leadership, innovation and community </a:t>
            </a:r>
            <a:r>
              <a:rPr lang="en-US" dirty="0" smtClean="0">
                <a:solidFill>
                  <a:schemeClr val="tx1"/>
                </a:solidFill>
                <a:latin typeface="Arial" panose="020B0604020202020204" pitchFamily="34" charset="0"/>
                <a:cs typeface="Arial" panose="020B0604020202020204" pitchFamily="34" charset="0"/>
              </a:rPr>
              <a:t>empowerment</a:t>
            </a:r>
            <a:br>
              <a:rPr lang="en-US" dirty="0" smtClean="0">
                <a:solidFill>
                  <a:schemeClr val="tx1"/>
                </a:solidFill>
                <a:latin typeface="Arial" panose="020B0604020202020204" pitchFamily="34" charset="0"/>
                <a:cs typeface="Arial" panose="020B0604020202020204" pitchFamily="34" charset="0"/>
              </a:rPr>
            </a:br>
            <a:endParaRPr lang="en-US" b="1" i="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479942" y="3795531"/>
            <a:ext cx="8018060" cy="400110"/>
          </a:xfrm>
          <a:prstGeom prst="rect">
            <a:avLst/>
          </a:prstGeom>
        </p:spPr>
        <p:txBody>
          <a:bodyPr wrap="square">
            <a:spAutoFit/>
          </a:bodyPr>
          <a:lstStyle/>
          <a:p>
            <a:pPr>
              <a:spcBef>
                <a:spcPts val="300"/>
              </a:spcBef>
              <a:spcAft>
                <a:spcPts val="600"/>
              </a:spcAft>
              <a:buClr>
                <a:srgbClr val="000066"/>
              </a:buClr>
            </a:pPr>
            <a:r>
              <a:rPr lang="en-GB" sz="2000" b="1" dirty="0" smtClean="0">
                <a:latin typeface="Arial" panose="020B0604020202020204" pitchFamily="34" charset="0"/>
                <a:cs typeface="Arial" panose="020B0604020202020204" pitchFamily="34" charset="0"/>
              </a:rPr>
              <a:t>Strategies to </a:t>
            </a:r>
            <a:r>
              <a:rPr lang="en-GB" sz="2000" b="1" dirty="0">
                <a:latin typeface="Arial" panose="020B0604020202020204" pitchFamily="34" charset="0"/>
                <a:cs typeface="Arial" panose="020B0604020202020204" pitchFamily="34" charset="0"/>
              </a:rPr>
              <a:t>systematically scale-up </a:t>
            </a:r>
            <a:r>
              <a:rPr lang="en-GB" sz="2000" b="1" dirty="0" smtClean="0">
                <a:latin typeface="Arial" panose="020B0604020202020204" pitchFamily="34" charset="0"/>
                <a:cs typeface="Arial" panose="020B0604020202020204" pitchFamily="34" charset="0"/>
              </a:rPr>
              <a:t>care</a:t>
            </a:r>
            <a:endParaRPr lang="en-GB" sz="2000" b="1" dirty="0">
              <a:latin typeface="Arial" panose="020B0604020202020204" pitchFamily="34" charset="0"/>
              <a:cs typeface="Arial" panose="020B0604020202020204" pitchFamily="34" charset="0"/>
            </a:endParaRPr>
          </a:p>
        </p:txBody>
      </p:sp>
      <p:sp>
        <p:nvSpPr>
          <p:cNvPr id="10" name="TextBox 9"/>
          <p:cNvSpPr txBox="1"/>
          <p:nvPr/>
        </p:nvSpPr>
        <p:spPr>
          <a:xfrm>
            <a:off x="293709" y="6153347"/>
            <a:ext cx="5069817"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paper </a:t>
            </a:r>
            <a:r>
              <a:rPr lang="en-US" sz="800" i="1" dirty="0" smtClean="0">
                <a:solidFill>
                  <a:srgbClr val="000000"/>
                </a:solidFill>
              </a:rPr>
              <a:t>4</a:t>
            </a:r>
            <a:endParaRPr lang="en-ZA" sz="800" i="1" dirty="0">
              <a:solidFill>
                <a:srgbClr val="000000"/>
              </a:solidFill>
            </a:endParaRPr>
          </a:p>
        </p:txBody>
      </p:sp>
      <p:pic>
        <p:nvPicPr>
          <p:cNvPr id="1030" name="Picture 6" descr="https://encrypted-tbn1.gstatic.com/images?q=tbn:ANd9GcRiwTaY3C0dRH8D0VpTj-yfTR7k5GyIwailr5w-JKyJdsN3Gb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634" y="3111969"/>
            <a:ext cx="477847" cy="3291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935" y="3113377"/>
            <a:ext cx="497415" cy="33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0800" y="3111969"/>
            <a:ext cx="484460" cy="32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293709" y="4305974"/>
            <a:ext cx="8534974" cy="1368523"/>
          </a:xfrm>
          <a:prstGeom prst="round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Aft>
                <a:spcPts val="600"/>
              </a:spcAft>
              <a:buClr>
                <a:srgbClr val="000066"/>
              </a:buClr>
            </a:pPr>
            <a:endParaRPr lang="en-GB" b="1" dirty="0" smtClean="0">
              <a:latin typeface="Arial" panose="020B0604020202020204" pitchFamily="34" charset="0"/>
              <a:cs typeface="Arial" panose="020B0604020202020204" pitchFamily="34" charset="0"/>
            </a:endParaRPr>
          </a:p>
          <a:p>
            <a:pPr>
              <a:spcBef>
                <a:spcPts val="1776"/>
              </a:spcBef>
            </a:pPr>
            <a:r>
              <a:rPr lang="en-US" b="1" dirty="0" smtClean="0">
                <a:solidFill>
                  <a:schemeClr val="accent2"/>
                </a:solidFill>
                <a:latin typeface="Arial" panose="020B0604020202020204" pitchFamily="34" charset="0"/>
                <a:cs typeface="Arial" panose="020B0604020202020204" pitchFamily="34" charset="0"/>
              </a:rPr>
              <a:t>High </a:t>
            </a:r>
            <a:r>
              <a:rPr lang="en-US" b="1" dirty="0">
                <a:solidFill>
                  <a:schemeClr val="accent2"/>
                </a:solidFill>
                <a:latin typeface="Arial" panose="020B0604020202020204" pitchFamily="34" charset="0"/>
                <a:cs typeface="Arial" panose="020B0604020202020204" pitchFamily="34" charset="0"/>
              </a:rPr>
              <a:t>mortality countries</a:t>
            </a:r>
            <a:r>
              <a:rPr lang="en-US" dirty="0"/>
              <a:t> </a:t>
            </a:r>
            <a:r>
              <a:rPr lang="en-US" dirty="0" smtClean="0">
                <a:latin typeface="Calibri"/>
              </a:rPr>
              <a:t>→</a:t>
            </a:r>
            <a:r>
              <a:rPr lang="en-US" dirty="0" smtClean="0"/>
              <a:t> </a:t>
            </a:r>
            <a:r>
              <a:rPr lang="en-US" dirty="0"/>
              <a:t>Improve supply, demand, </a:t>
            </a:r>
            <a:r>
              <a:rPr lang="en-US" dirty="0" smtClean="0"/>
              <a:t>equity </a:t>
            </a:r>
            <a:r>
              <a:rPr lang="en-US" dirty="0"/>
              <a:t>and </a:t>
            </a:r>
            <a:r>
              <a:rPr lang="en-US" dirty="0" smtClean="0"/>
              <a:t>quality</a:t>
            </a:r>
          </a:p>
          <a:p>
            <a:pPr>
              <a:spcBef>
                <a:spcPts val="1776"/>
              </a:spcBef>
            </a:pPr>
            <a:endParaRPr lang="en-US" sz="100" dirty="0"/>
          </a:p>
          <a:p>
            <a:r>
              <a:rPr lang="en-US" b="1" dirty="0">
                <a:solidFill>
                  <a:schemeClr val="accent2"/>
                </a:solidFill>
                <a:latin typeface="Arial" panose="020B0604020202020204" pitchFamily="34" charset="0"/>
                <a:cs typeface="Arial" panose="020B0604020202020204" pitchFamily="34" charset="0"/>
              </a:rPr>
              <a:t>Low mortality </a:t>
            </a:r>
            <a:r>
              <a:rPr lang="en-US" b="1" dirty="0" smtClean="0">
                <a:solidFill>
                  <a:schemeClr val="accent2"/>
                </a:solidFill>
                <a:latin typeface="Arial" panose="020B0604020202020204" pitchFamily="34" charset="0"/>
                <a:cs typeface="Arial" panose="020B0604020202020204" pitchFamily="34" charset="0"/>
              </a:rPr>
              <a:t>countries </a:t>
            </a:r>
            <a:r>
              <a:rPr lang="en-US" dirty="0">
                <a:latin typeface="Calibri"/>
              </a:rPr>
              <a:t>→</a:t>
            </a:r>
            <a:r>
              <a:rPr lang="en-US" b="1" dirty="0" smtClean="0">
                <a:solidFill>
                  <a:schemeClr val="accent2"/>
                </a:solidFill>
                <a:latin typeface="Arial" panose="020B0604020202020204" pitchFamily="34" charset="0"/>
                <a:cs typeface="Arial" panose="020B0604020202020204" pitchFamily="34" charset="0"/>
              </a:rPr>
              <a:t> </a:t>
            </a:r>
            <a:r>
              <a:rPr lang="en-US" dirty="0" smtClean="0">
                <a:latin typeface="+mj-lt"/>
                <a:cs typeface="Arial" panose="020B0604020202020204" pitchFamily="34" charset="0"/>
              </a:rPr>
              <a:t>Focus </a:t>
            </a:r>
            <a:r>
              <a:rPr lang="en-US" dirty="0">
                <a:latin typeface="+mj-lt"/>
                <a:cs typeface="Arial" panose="020B0604020202020204" pitchFamily="34" charset="0"/>
              </a:rPr>
              <a:t>on quality and </a:t>
            </a:r>
            <a:r>
              <a:rPr lang="en-US" dirty="0" smtClean="0">
                <a:latin typeface="+mj-lt"/>
                <a:cs typeface="Arial" panose="020B0604020202020204" pitchFamily="34" charset="0"/>
              </a:rPr>
              <a:t>equity, and beyond survival</a:t>
            </a:r>
            <a:endParaRPr lang="en-US" dirty="0">
              <a:latin typeface="+mj-lt"/>
              <a:cs typeface="Arial" panose="020B0604020202020204" pitchFamily="34" charset="0"/>
            </a:endParaRPr>
          </a:p>
          <a:p>
            <a:pPr algn="ctr">
              <a:spcAft>
                <a:spcPts val="600"/>
              </a:spcAft>
              <a:buClr>
                <a:srgbClr val="000066"/>
              </a:buClr>
            </a:pPr>
            <a:endParaRPr lang="en-GB" b="1" dirty="0">
              <a:latin typeface="+mj-lt"/>
              <a:cs typeface="Arial" panose="020B0604020202020204" pitchFamily="34" charset="0"/>
            </a:endParaRPr>
          </a:p>
          <a:p>
            <a:pPr algn="ctr">
              <a:spcAft>
                <a:spcPts val="600"/>
              </a:spcAft>
              <a:buClr>
                <a:srgbClr val="000066"/>
              </a:buCl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95" y="2833385"/>
            <a:ext cx="6191565" cy="1551695"/>
          </a:xfrm>
        </p:spPr>
        <p:txBody>
          <a:bodyPr>
            <a:normAutofit fontScale="90000"/>
          </a:bodyPr>
          <a:lstStyle/>
          <a:p>
            <a:r>
              <a:rPr lang="en-US" i="1" dirty="0" smtClean="0"/>
              <a:t>Unprecedented</a:t>
            </a:r>
            <a:r>
              <a:rPr lang="en-US" dirty="0" smtClean="0"/>
              <a:t> </a:t>
            </a:r>
            <a:r>
              <a:rPr lang="en-US" dirty="0"/>
              <a:t>opportunity for </a:t>
            </a:r>
            <a:r>
              <a:rPr lang="en-US" dirty="0" smtClean="0"/>
              <a:t>progress is now</a:t>
            </a:r>
            <a:endParaRPr lang="en-US" dirty="0"/>
          </a:p>
        </p:txBody>
      </p:sp>
    </p:spTree>
    <p:extLst>
      <p:ext uri="{BB962C8B-B14F-4D97-AF65-F5344CB8AC3E}">
        <p14:creationId xmlns:p14="http://schemas.microsoft.com/office/powerpoint/2010/main" val="9177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Vision for Every Newborn Action Plan</a:t>
            </a:r>
            <a:endParaRPr lang="en-GB" dirty="0"/>
          </a:p>
        </p:txBody>
      </p:sp>
      <p:sp>
        <p:nvSpPr>
          <p:cNvPr id="3" name="Content Placeholder 2"/>
          <p:cNvSpPr>
            <a:spLocks noGrp="1"/>
          </p:cNvSpPr>
          <p:nvPr>
            <p:ph idx="1"/>
          </p:nvPr>
        </p:nvSpPr>
        <p:spPr>
          <a:xfrm>
            <a:off x="762000" y="1123359"/>
            <a:ext cx="3919182" cy="4041144"/>
          </a:xfrm>
        </p:spPr>
        <p:txBody>
          <a:bodyPr>
            <a:noAutofit/>
          </a:bodyPr>
          <a:lstStyle/>
          <a:p>
            <a:pPr marL="0" indent="0">
              <a:buNone/>
            </a:pPr>
            <a:r>
              <a:rPr lang="en-GB" sz="2600" dirty="0">
                <a:latin typeface="+mj-lt"/>
              </a:rPr>
              <a:t>A world in which there are no preventable deaths of newborns or stillbirths, where every pregnancy is wanted, every birth celebrated, and </a:t>
            </a:r>
            <a:r>
              <a:rPr lang="en-GB" sz="2600" dirty="0" smtClean="0">
                <a:latin typeface="+mj-lt"/>
              </a:rPr>
              <a:t>women, </a:t>
            </a:r>
            <a:r>
              <a:rPr lang="en-GB" sz="2600" dirty="0">
                <a:latin typeface="+mj-lt"/>
              </a:rPr>
              <a:t>babies and children thrive and reach their </a:t>
            </a:r>
            <a:r>
              <a:rPr lang="en-GB" sz="2600" dirty="0" smtClean="0">
                <a:latin typeface="+mj-lt"/>
              </a:rPr>
              <a:t>full potential</a:t>
            </a:r>
            <a:endParaRPr lang="en-GB" sz="2600" dirty="0">
              <a:latin typeface="+mj-lt"/>
            </a:endParaRPr>
          </a:p>
        </p:txBody>
      </p:sp>
      <p:pic>
        <p:nvPicPr>
          <p:cNvPr id="6" name="Picture 4"/>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102087" y="1416513"/>
            <a:ext cx="3192950" cy="4553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68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i="1" dirty="0" smtClean="0">
                <a:latin typeface="+mn-lt"/>
                <a:ea typeface="+mn-ea"/>
                <a:cs typeface="+mn-cs"/>
              </a:rPr>
              <a:t>Every Newborn’s </a:t>
            </a:r>
            <a:r>
              <a:rPr lang="en-ZA" sz="3600" dirty="0" smtClean="0">
                <a:latin typeface="+mn-lt"/>
                <a:ea typeface="+mn-ea"/>
                <a:cs typeface="+mn-cs"/>
              </a:rPr>
              <a:t>guiding principles  </a:t>
            </a:r>
            <a:endParaRPr lang="en-GB" sz="4000" dirty="0">
              <a:latin typeface="+mn-lt"/>
              <a:ea typeface="+mn-ea"/>
              <a:cs typeface="+mn-cs"/>
            </a:endParaRPr>
          </a:p>
        </p:txBody>
      </p:sp>
      <p:sp>
        <p:nvSpPr>
          <p:cNvPr id="3" name="Content Placeholder 2"/>
          <p:cNvSpPr>
            <a:spLocks noGrp="1"/>
          </p:cNvSpPr>
          <p:nvPr>
            <p:ph idx="1"/>
          </p:nvPr>
        </p:nvSpPr>
        <p:spPr/>
        <p:txBody>
          <a:bodyPr>
            <a:noAutofit/>
          </a:bodyPr>
          <a:lstStyle/>
          <a:p>
            <a:pPr>
              <a:lnSpc>
                <a:spcPct val="150000"/>
              </a:lnSpc>
            </a:pPr>
            <a:endParaRPr lang="en-GB" sz="2400" dirty="0" smtClean="0"/>
          </a:p>
          <a:p>
            <a:pPr marL="0" indent="0">
              <a:lnSpc>
                <a:spcPct val="150000"/>
              </a:lnSpc>
              <a:buNone/>
            </a:pPr>
            <a:endParaRPr lang="en-GB" sz="2400" dirty="0" smtClean="0"/>
          </a:p>
        </p:txBody>
      </p:sp>
      <p:graphicFrame>
        <p:nvGraphicFramePr>
          <p:cNvPr id="5" name="Diagram 4"/>
          <p:cNvGraphicFramePr/>
          <p:nvPr>
            <p:extLst>
              <p:ext uri="{D42A27DB-BD31-4B8C-83A1-F6EECF244321}">
                <p14:modId xmlns:p14="http://schemas.microsoft.com/office/powerpoint/2010/main" val="2502237381"/>
              </p:ext>
            </p:extLst>
          </p:nvPr>
        </p:nvGraphicFramePr>
        <p:xfrm>
          <a:off x="186983" y="1053529"/>
          <a:ext cx="8704769" cy="483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0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4652588" y="914762"/>
            <a:ext cx="2123008" cy="1341072"/>
          </a:xfrm>
          <a:prstGeom prst="rect">
            <a:avLst/>
          </a:prstGeom>
          <a:noFill/>
          <a:ln w="9525">
            <a:noFill/>
            <a:miter lim="800000"/>
            <a:headEnd/>
            <a:tailEnd/>
          </a:ln>
        </p:spPr>
      </p:pic>
      <p:sp>
        <p:nvSpPr>
          <p:cNvPr id="11" name="Rectangle 10"/>
          <p:cNvSpPr/>
          <p:nvPr/>
        </p:nvSpPr>
        <p:spPr>
          <a:xfrm>
            <a:off x="-1" y="2912863"/>
            <a:ext cx="9144001" cy="348880"/>
          </a:xfrm>
          <a:prstGeom prst="rect">
            <a:avLst/>
          </a:prstGeom>
          <a:solidFill>
            <a:schemeClr val="accent3">
              <a:lumMod val="75000"/>
            </a:schemeClr>
          </a:solidFill>
        </p:spPr>
        <p:txBody>
          <a:bodyPr wrap="square" lIns="0" tIns="36000" rIns="0" bIns="36000" anchor="ctr" anchorCtr="0">
            <a:noAutofit/>
          </a:bodyPr>
          <a:lstStyle/>
          <a:p>
            <a:pPr marL="568325">
              <a:defRPr/>
            </a:pPr>
            <a:r>
              <a:rPr lang="en-GB" sz="1400" dirty="0" smtClean="0">
                <a:solidFill>
                  <a:srgbClr val="FEFEE5"/>
                </a:solidFill>
                <a:latin typeface="Helvetica"/>
                <a:cs typeface="Helvetica"/>
              </a:rPr>
              <a:t>Main funders: Bill &amp; Melinda Gates Foundation, USAID, Children’s Investment Fund Foundation</a:t>
            </a:r>
          </a:p>
        </p:txBody>
      </p:sp>
      <p:sp>
        <p:nvSpPr>
          <p:cNvPr id="4" name="Title 3"/>
          <p:cNvSpPr>
            <a:spLocks noGrp="1"/>
          </p:cNvSpPr>
          <p:nvPr>
            <p:ph type="title"/>
          </p:nvPr>
        </p:nvSpPr>
        <p:spPr>
          <a:xfrm>
            <a:off x="156682" y="97214"/>
            <a:ext cx="5168900" cy="735660"/>
          </a:xfrm>
        </p:spPr>
        <p:txBody>
          <a:bodyPr>
            <a:normAutofit/>
          </a:bodyPr>
          <a:lstStyle/>
          <a:p>
            <a:r>
              <a:rPr lang="en-US" dirty="0" smtClean="0"/>
              <a:t>Every Newborn Series</a:t>
            </a:r>
            <a:endParaRPr lang="en-US" dirty="0"/>
          </a:p>
        </p:txBody>
      </p:sp>
      <p:sp>
        <p:nvSpPr>
          <p:cNvPr id="5" name="Content Placeholder 4"/>
          <p:cNvSpPr>
            <a:spLocks noGrp="1"/>
          </p:cNvSpPr>
          <p:nvPr>
            <p:ph idx="1"/>
          </p:nvPr>
        </p:nvSpPr>
        <p:spPr>
          <a:xfrm>
            <a:off x="156682" y="914762"/>
            <a:ext cx="8229600" cy="1776808"/>
          </a:xfrm>
        </p:spPr>
        <p:txBody>
          <a:bodyPr>
            <a:noAutofit/>
          </a:bodyPr>
          <a:lstStyle/>
          <a:p>
            <a:pPr marL="0" indent="0">
              <a:buNone/>
            </a:pPr>
            <a:r>
              <a:rPr lang="en-US" sz="2000" dirty="0" smtClean="0">
                <a:solidFill>
                  <a:schemeClr val="bg1">
                    <a:lumMod val="50000"/>
                  </a:schemeClr>
                </a:solidFill>
              </a:rPr>
              <a:t>5 papers</a:t>
            </a:r>
            <a:endParaRPr lang="en-US" sz="1000" dirty="0" smtClean="0">
              <a:solidFill>
                <a:schemeClr val="bg1">
                  <a:lumMod val="50000"/>
                </a:schemeClr>
              </a:solidFill>
            </a:endParaRPr>
          </a:p>
          <a:p>
            <a:pPr marL="0" indent="0">
              <a:buNone/>
            </a:pPr>
            <a:r>
              <a:rPr lang="en-US" sz="2000" dirty="0" smtClean="0">
                <a:solidFill>
                  <a:schemeClr val="bg1">
                    <a:lumMod val="50000"/>
                  </a:schemeClr>
                </a:solidFill>
              </a:rPr>
              <a:t>6 comments</a:t>
            </a:r>
          </a:p>
          <a:p>
            <a:pPr marL="0" indent="0">
              <a:buNone/>
            </a:pPr>
            <a:r>
              <a:rPr lang="en-US" sz="2000" dirty="0" smtClean="0">
                <a:solidFill>
                  <a:schemeClr val="bg1">
                    <a:lumMod val="50000"/>
                  </a:schemeClr>
                </a:solidFill>
              </a:rPr>
              <a:t>55 authors from 18+ countries</a:t>
            </a:r>
          </a:p>
          <a:p>
            <a:pPr>
              <a:buNone/>
            </a:pPr>
            <a:r>
              <a:rPr lang="en-US" sz="2000" dirty="0" smtClean="0">
                <a:solidFill>
                  <a:schemeClr val="bg1">
                    <a:lumMod val="50000"/>
                  </a:schemeClr>
                </a:solidFill>
              </a:rPr>
              <a:t>60+ partner organizations</a:t>
            </a:r>
          </a:p>
          <a:p>
            <a:pPr marL="0" indent="0">
              <a:buNone/>
            </a:pPr>
            <a:endParaRPr lang="en-US" sz="2000" dirty="0" smtClean="0">
              <a:solidFill>
                <a:schemeClr val="tx1">
                  <a:lumMod val="75000"/>
                </a:schemeClr>
              </a:solidFill>
            </a:endParaRPr>
          </a:p>
        </p:txBody>
      </p:sp>
      <p:pic>
        <p:nvPicPr>
          <p:cNvPr id="10" name="Picture 3" descr="C:\Users\Joy\Documents\GNAP\lancet\pdfs\jpegs\everynewborn_exec_summ_cover.jpg"/>
          <p:cNvPicPr>
            <a:picLocks noChangeAspect="1" noChangeArrowheads="1"/>
          </p:cNvPicPr>
          <p:nvPr/>
        </p:nvPicPr>
        <p:blipFill>
          <a:blip r:embed="rId3" cstate="screen"/>
          <a:srcRect/>
          <a:stretch>
            <a:fillRect/>
          </a:stretch>
        </p:blipFill>
        <p:spPr bwMode="auto">
          <a:xfrm>
            <a:off x="6870958" y="0"/>
            <a:ext cx="2273041" cy="2886737"/>
          </a:xfrm>
          <a:prstGeom prst="rect">
            <a:avLst/>
          </a:prstGeom>
          <a:ln>
            <a:solidFill>
              <a:schemeClr val="tx1">
                <a:lumMod val="60000"/>
                <a:lumOff val="40000"/>
              </a:schemeClr>
            </a:solidFill>
          </a:ln>
          <a:effectLst/>
        </p:spPr>
      </p:pic>
      <p:pic>
        <p:nvPicPr>
          <p:cNvPr id="8" name="Picture 4"/>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884607" y="3276983"/>
            <a:ext cx="2275425" cy="3108960"/>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2" name="Title 3"/>
          <p:cNvSpPr txBox="1">
            <a:spLocks/>
          </p:cNvSpPr>
          <p:nvPr/>
        </p:nvSpPr>
        <p:spPr>
          <a:xfrm>
            <a:off x="129386" y="3276983"/>
            <a:ext cx="6366948" cy="735660"/>
          </a:xfrm>
          <a:prstGeom prst="rect">
            <a:avLst/>
          </a:prstGeom>
        </p:spPr>
        <p:txBody>
          <a:bodyPr vert="horz" lIns="91440" tIns="45720" rIns="91440" bIns="45720" rtlCol="0" anchor="ctr">
            <a:noAutofit/>
          </a:bodyPr>
          <a:lstStyle>
            <a:lvl1pPr>
              <a:spcBef>
                <a:spcPct val="0"/>
              </a:spcBef>
              <a:buNone/>
              <a:defRPr sz="2800" i="1">
                <a:solidFill>
                  <a:srgbClr val="4E4E4E"/>
                </a:solidFill>
                <a:latin typeface="Georgia"/>
                <a:ea typeface="+mj-ea"/>
                <a:cs typeface="Georgia"/>
              </a:defRPr>
            </a:lvl1pPr>
          </a:lstStyle>
          <a:p>
            <a:r>
              <a:rPr lang="en-US" sz="3600" dirty="0"/>
              <a:t>Every Newborn Action Plan</a:t>
            </a:r>
          </a:p>
        </p:txBody>
      </p:sp>
      <p:sp>
        <p:nvSpPr>
          <p:cNvPr id="13" name="Content Placeholder 4"/>
          <p:cNvSpPr txBox="1">
            <a:spLocks/>
          </p:cNvSpPr>
          <p:nvPr/>
        </p:nvSpPr>
        <p:spPr>
          <a:xfrm>
            <a:off x="156682" y="4121827"/>
            <a:ext cx="8229600" cy="1776808"/>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
                <a:srgbClr val="00B4A3"/>
              </a:buClr>
              <a:buSzTx/>
              <a:buFont typeface="Wingdings" charset="2"/>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Helvetica"/>
                <a:ea typeface="+mn-ea"/>
                <a:cs typeface="Helvetica"/>
              </a:rPr>
              <a:t>Based on the evidence from the Series</a:t>
            </a:r>
          </a:p>
          <a:p>
            <a:pPr marL="0" marR="0" lvl="0" indent="0" algn="l" defTabSz="457200" rtl="0" eaLnBrk="1" fontAlgn="auto" latinLnBrk="0" hangingPunct="1">
              <a:lnSpc>
                <a:spcPct val="100000"/>
              </a:lnSpc>
              <a:spcBef>
                <a:spcPct val="20000"/>
              </a:spcBef>
              <a:spcAft>
                <a:spcPts val="0"/>
              </a:spcAft>
              <a:buClr>
                <a:srgbClr val="00B4A3"/>
              </a:buClr>
              <a:buSzTx/>
              <a:buFont typeface="Wingdings" charset="2"/>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Helvetica"/>
                <a:ea typeface="+mn-ea"/>
                <a:cs typeface="Helvetica"/>
              </a:rPr>
              <a:t>Co-led by UNICEF &amp; WHO</a:t>
            </a:r>
          </a:p>
          <a:p>
            <a:pPr marL="0" marR="0" lvl="0" indent="0" algn="l" defTabSz="457200" rtl="0" eaLnBrk="1" fontAlgn="auto" latinLnBrk="0" hangingPunct="1">
              <a:lnSpc>
                <a:spcPct val="100000"/>
              </a:lnSpc>
              <a:spcBef>
                <a:spcPct val="20000"/>
              </a:spcBef>
              <a:spcAft>
                <a:spcPts val="0"/>
              </a:spcAft>
              <a:buClr>
                <a:srgbClr val="00B4A3"/>
              </a:buClr>
              <a:buSzTx/>
              <a:buFont typeface="Wingdings" charset="2"/>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Helvetica"/>
                <a:ea typeface="+mn-ea"/>
                <a:cs typeface="Helvetica"/>
              </a:rPr>
              <a:t>World Health Assembly 2014 resolution</a:t>
            </a:r>
          </a:p>
          <a:p>
            <a:pPr marL="0" marR="0" lvl="0" indent="0" algn="l" defTabSz="457200" rtl="0" eaLnBrk="1" fontAlgn="auto" latinLnBrk="0" hangingPunct="1">
              <a:lnSpc>
                <a:spcPct val="100000"/>
              </a:lnSpc>
              <a:spcBef>
                <a:spcPct val="20000"/>
              </a:spcBef>
              <a:spcAft>
                <a:spcPts val="0"/>
              </a:spcAft>
              <a:buClr>
                <a:srgbClr val="00B4A3"/>
              </a:buClr>
              <a:buSzTx/>
              <a:buFont typeface="Wingdings" charset="2"/>
              <a:buNone/>
              <a:tabLst/>
              <a:defRPr/>
            </a:pPr>
            <a:r>
              <a:rPr lang="en-US" sz="2000" dirty="0" smtClean="0">
                <a:solidFill>
                  <a:schemeClr val="bg1">
                    <a:lumMod val="50000"/>
                  </a:schemeClr>
                </a:solidFill>
                <a:latin typeface="Helvetica"/>
                <a:cs typeface="Helvetica"/>
              </a:rPr>
              <a:t>L</a:t>
            </a:r>
            <a:r>
              <a:rPr kumimoji="0" lang="en-US" sz="2000" b="0" i="0" u="none" strike="noStrike" kern="1200" cap="none" spc="0" normalizeH="0" baseline="0" noProof="0" dirty="0" err="1" smtClean="0">
                <a:ln>
                  <a:noFill/>
                </a:ln>
                <a:solidFill>
                  <a:schemeClr val="bg1">
                    <a:lumMod val="50000"/>
                  </a:schemeClr>
                </a:solidFill>
                <a:effectLst/>
                <a:uLnTx/>
                <a:uFillTx/>
                <a:latin typeface="Helvetica"/>
                <a:ea typeface="+mn-ea"/>
                <a:cs typeface="Helvetica"/>
              </a:rPr>
              <a:t>aunched</a:t>
            </a:r>
            <a:r>
              <a:rPr kumimoji="0" lang="en-US" sz="2000" b="0" i="0" u="none" strike="noStrike" kern="1200" cap="none" spc="0" normalizeH="0" baseline="0" noProof="0" dirty="0" smtClean="0">
                <a:ln>
                  <a:noFill/>
                </a:ln>
                <a:solidFill>
                  <a:schemeClr val="bg1">
                    <a:lumMod val="50000"/>
                  </a:schemeClr>
                </a:solidFill>
                <a:effectLst/>
                <a:uLnTx/>
                <a:uFillTx/>
                <a:latin typeface="Helvetica"/>
                <a:ea typeface="+mn-ea"/>
                <a:cs typeface="Helvetica"/>
              </a:rPr>
              <a:t>  30</a:t>
            </a:r>
            <a:r>
              <a:rPr kumimoji="0" lang="en-US" sz="2000" b="0" i="0" u="none" strike="noStrike" kern="1200" cap="none" spc="0" normalizeH="0" baseline="30000" noProof="0" dirty="0" smtClean="0">
                <a:ln>
                  <a:noFill/>
                </a:ln>
                <a:solidFill>
                  <a:schemeClr val="bg1">
                    <a:lumMod val="50000"/>
                  </a:schemeClr>
                </a:solidFill>
                <a:effectLst/>
                <a:uLnTx/>
                <a:uFillTx/>
                <a:latin typeface="Helvetica"/>
                <a:ea typeface="+mn-ea"/>
                <a:cs typeface="Helvetica"/>
              </a:rPr>
              <a:t>th</a:t>
            </a:r>
            <a:r>
              <a:rPr kumimoji="0" lang="en-US" sz="2000" b="0" i="0" u="none" strike="noStrike" kern="1200" cap="none" spc="0" normalizeH="0" baseline="0" noProof="0" dirty="0" smtClean="0">
                <a:ln>
                  <a:noFill/>
                </a:ln>
                <a:solidFill>
                  <a:schemeClr val="bg1">
                    <a:lumMod val="50000"/>
                  </a:schemeClr>
                </a:solidFill>
                <a:effectLst/>
                <a:uLnTx/>
                <a:uFillTx/>
                <a:latin typeface="Helvetica"/>
                <a:ea typeface="+mn-ea"/>
                <a:cs typeface="Helvetica"/>
              </a:rPr>
              <a:t> June 2014</a:t>
            </a:r>
            <a:endParaRPr kumimoji="0" lang="en-US" sz="2000" b="0" i="0" u="none" strike="noStrike" kern="1200" cap="none" spc="0" normalizeH="0" baseline="0" noProof="0" dirty="0">
              <a:ln>
                <a:noFill/>
              </a:ln>
              <a:solidFill>
                <a:schemeClr val="bg1">
                  <a:lumMod val="50000"/>
                </a:schemeClr>
              </a:solidFill>
              <a:effectLst/>
              <a:uLnTx/>
              <a:uFillTx/>
              <a:latin typeface="Helvetica"/>
              <a:ea typeface="+mn-ea"/>
              <a:cs typeface="Helvetica"/>
            </a:endParaRPr>
          </a:p>
        </p:txBody>
      </p:sp>
      <p:pic>
        <p:nvPicPr>
          <p:cNvPr id="14" name="Picture 2"/>
          <p:cNvPicPr>
            <a:picLocks noChangeAspect="1" noChangeArrowheads="1"/>
          </p:cNvPicPr>
          <p:nvPr/>
        </p:nvPicPr>
        <p:blipFill>
          <a:blip r:embed="rId5" cstate="screen"/>
          <a:srcRect/>
          <a:stretch>
            <a:fillRect/>
          </a:stretch>
        </p:blipFill>
        <p:spPr bwMode="auto">
          <a:xfrm>
            <a:off x="4932942" y="5198768"/>
            <a:ext cx="1906291" cy="1170269"/>
          </a:xfrm>
          <a:prstGeom prst="rect">
            <a:avLst/>
          </a:prstGeom>
          <a:noFill/>
          <a:ln w="9525">
            <a:noFill/>
            <a:miter lim="800000"/>
            <a:headEnd/>
            <a:tailEnd/>
          </a:ln>
        </p:spPr>
      </p:pic>
      <p:pic>
        <p:nvPicPr>
          <p:cNvPr id="15" name="Picture 2"/>
          <p:cNvPicPr>
            <a:picLocks noChangeAspect="1" noChangeArrowheads="1"/>
          </p:cNvPicPr>
          <p:nvPr/>
        </p:nvPicPr>
        <p:blipFill>
          <a:blip r:embed="rId6" cstate="screen"/>
          <a:srcRect/>
          <a:stretch>
            <a:fillRect/>
          </a:stretch>
        </p:blipFill>
        <p:spPr bwMode="auto">
          <a:xfrm>
            <a:off x="4932943" y="4002358"/>
            <a:ext cx="1890075" cy="1156201"/>
          </a:xfrm>
          <a:prstGeom prst="rect">
            <a:avLst/>
          </a:prstGeom>
          <a:noFill/>
          <a:ln w="9525">
            <a:noFill/>
            <a:miter lim="800000"/>
            <a:headEnd/>
            <a:tailEnd/>
          </a:ln>
        </p:spPr>
      </p:pic>
    </p:spTree>
    <p:extLst>
      <p:ext uri="{BB962C8B-B14F-4D97-AF65-F5344CB8AC3E}">
        <p14:creationId xmlns:p14="http://schemas.microsoft.com/office/powerpoint/2010/main" val="28164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20185" y="934489"/>
            <a:ext cx="6662231" cy="861774"/>
          </a:xfrm>
          <a:prstGeom prst="rect">
            <a:avLst/>
          </a:prstGeom>
        </p:spPr>
        <p:txBody>
          <a:bodyPr wrap="square">
            <a:spAutoFit/>
          </a:bodyPr>
          <a:lstStyle/>
          <a:p>
            <a:pPr defTabSz="914400"/>
            <a:r>
              <a:rPr lang="en-US" b="1" dirty="0" smtClean="0">
                <a:solidFill>
                  <a:srgbClr val="473887"/>
                </a:solidFill>
                <a:latin typeface="Helvetica" pitchFamily="34" charset="0"/>
                <a:cs typeface="Helvetica" panose="020B0604020202020204" pitchFamily="34" charset="0"/>
              </a:rPr>
              <a:t>Strategic </a:t>
            </a:r>
            <a:r>
              <a:rPr lang="en-US" b="1" dirty="0">
                <a:solidFill>
                  <a:srgbClr val="473887"/>
                </a:solidFill>
                <a:latin typeface="Helvetica" pitchFamily="34" charset="0"/>
                <a:cs typeface="Helvetica" panose="020B0604020202020204" pitchFamily="34" charset="0"/>
              </a:rPr>
              <a:t>objective 1 </a:t>
            </a:r>
            <a:endParaRPr lang="en-US" dirty="0">
              <a:solidFill>
                <a:srgbClr val="473887"/>
              </a:solidFill>
              <a:latin typeface="Helvetica" pitchFamily="34" charset="0"/>
              <a:cs typeface="Helvetica" panose="020B0604020202020204" pitchFamily="34" charset="0"/>
            </a:endParaRPr>
          </a:p>
          <a:p>
            <a:pPr defTabSz="914400"/>
            <a:r>
              <a:rPr lang="en-US" sz="1600" dirty="0" smtClean="0">
                <a:solidFill>
                  <a:prstClr val="black"/>
                </a:solidFill>
                <a:latin typeface="Helvetica" panose="020B0604020202020204" pitchFamily="34" charset="0"/>
                <a:cs typeface="Helvetica" panose="020B0604020202020204" pitchFamily="34" charset="0"/>
              </a:rPr>
              <a:t>Strengthen </a:t>
            </a:r>
            <a:r>
              <a:rPr lang="en-US" sz="1600" dirty="0">
                <a:solidFill>
                  <a:prstClr val="black"/>
                </a:solidFill>
                <a:latin typeface="Helvetica" panose="020B0604020202020204" pitchFamily="34" charset="0"/>
                <a:cs typeface="Helvetica" panose="020B0604020202020204" pitchFamily="34" charset="0"/>
              </a:rPr>
              <a:t>and invest in care during </a:t>
            </a:r>
            <a:r>
              <a:rPr lang="en-US" sz="1600" dirty="0" err="1">
                <a:solidFill>
                  <a:prstClr val="black"/>
                </a:solidFill>
                <a:latin typeface="Helvetica" panose="020B0604020202020204" pitchFamily="34" charset="0"/>
                <a:cs typeface="Helvetica" panose="020B0604020202020204" pitchFamily="34" charset="0"/>
              </a:rPr>
              <a:t>labour</a:t>
            </a:r>
            <a:r>
              <a:rPr lang="en-US" sz="1600" dirty="0">
                <a:solidFill>
                  <a:prstClr val="black"/>
                </a:solidFill>
                <a:latin typeface="Helvetica" panose="020B0604020202020204" pitchFamily="34" charset="0"/>
                <a:cs typeface="Helvetica" panose="020B0604020202020204" pitchFamily="34" charset="0"/>
              </a:rPr>
              <a:t>, birth and the first day and week of life. </a:t>
            </a:r>
          </a:p>
        </p:txBody>
      </p:sp>
      <p:sp>
        <p:nvSpPr>
          <p:cNvPr id="10" name="Rectangle 9"/>
          <p:cNvSpPr/>
          <p:nvPr/>
        </p:nvSpPr>
        <p:spPr>
          <a:xfrm>
            <a:off x="2176816" y="2168856"/>
            <a:ext cx="6324600" cy="615553"/>
          </a:xfrm>
          <a:prstGeom prst="rect">
            <a:avLst/>
          </a:prstGeom>
        </p:spPr>
        <p:txBody>
          <a:bodyPr wrap="square">
            <a:spAutoFit/>
          </a:bodyPr>
          <a:lstStyle/>
          <a:p>
            <a:pPr defTabSz="914400"/>
            <a:r>
              <a:rPr lang="en-US" sz="1600" b="1" dirty="0" smtClean="0">
                <a:solidFill>
                  <a:srgbClr val="473887"/>
                </a:solidFill>
                <a:latin typeface="Helvetica" pitchFamily="34" charset="0"/>
                <a:cs typeface="Helvetica" panose="020B0604020202020204" pitchFamily="34" charset="0"/>
              </a:rPr>
              <a:t> </a:t>
            </a:r>
            <a:r>
              <a:rPr lang="en-US" b="1" dirty="0" smtClean="0">
                <a:solidFill>
                  <a:srgbClr val="473887"/>
                </a:solidFill>
                <a:latin typeface="Helvetica" pitchFamily="34" charset="0"/>
                <a:cs typeface="Helvetica" panose="020B0604020202020204" pitchFamily="34" charset="0"/>
              </a:rPr>
              <a:t>Strategic </a:t>
            </a:r>
            <a:r>
              <a:rPr lang="en-US" b="1" dirty="0">
                <a:solidFill>
                  <a:srgbClr val="473887"/>
                </a:solidFill>
                <a:latin typeface="Helvetica" pitchFamily="34" charset="0"/>
                <a:cs typeface="Helvetica" panose="020B0604020202020204" pitchFamily="34" charset="0"/>
              </a:rPr>
              <a:t>objective 2 </a:t>
            </a:r>
            <a:endParaRPr lang="en-US" sz="1600" dirty="0">
              <a:solidFill>
                <a:srgbClr val="473887"/>
              </a:solidFill>
              <a:latin typeface="Helvetica" pitchFamily="34" charset="0"/>
              <a:cs typeface="Helvetica" panose="020B0604020202020204" pitchFamily="34" charset="0"/>
            </a:endParaRPr>
          </a:p>
          <a:p>
            <a:pPr defTabSz="914400"/>
            <a:r>
              <a:rPr lang="en-US" sz="1600" dirty="0" smtClean="0">
                <a:solidFill>
                  <a:prstClr val="black"/>
                </a:solidFill>
                <a:latin typeface="Helvetica" panose="020B0604020202020204" pitchFamily="34" charset="0"/>
                <a:cs typeface="Helvetica" panose="020B0604020202020204" pitchFamily="34" charset="0"/>
              </a:rPr>
              <a:t> Improve </a:t>
            </a:r>
            <a:r>
              <a:rPr lang="en-US" sz="1600" dirty="0">
                <a:solidFill>
                  <a:prstClr val="black"/>
                </a:solidFill>
                <a:latin typeface="Helvetica" panose="020B0604020202020204" pitchFamily="34" charset="0"/>
                <a:cs typeface="Helvetica" panose="020B0604020202020204" pitchFamily="34" charset="0"/>
              </a:rPr>
              <a:t>the quality of maternal and newborn care</a:t>
            </a:r>
            <a:r>
              <a:rPr lang="en-US" sz="1600" dirty="0">
                <a:solidFill>
                  <a:prstClr val="black"/>
                </a:solidFill>
                <a:latin typeface="Helvetica" pitchFamily="34" charset="0"/>
              </a:rPr>
              <a:t>. </a:t>
            </a:r>
          </a:p>
        </p:txBody>
      </p:sp>
      <p:sp>
        <p:nvSpPr>
          <p:cNvPr id="11" name="Rectangle 10"/>
          <p:cNvSpPr/>
          <p:nvPr/>
        </p:nvSpPr>
        <p:spPr>
          <a:xfrm>
            <a:off x="2205212" y="3324770"/>
            <a:ext cx="6386052" cy="615553"/>
          </a:xfrm>
          <a:prstGeom prst="rect">
            <a:avLst/>
          </a:prstGeom>
        </p:spPr>
        <p:txBody>
          <a:bodyPr wrap="square">
            <a:spAutoFit/>
          </a:bodyPr>
          <a:lstStyle/>
          <a:p>
            <a:pPr defTabSz="914400"/>
            <a:r>
              <a:rPr lang="en-US" b="1" dirty="0" smtClean="0">
                <a:solidFill>
                  <a:srgbClr val="473887"/>
                </a:solidFill>
                <a:latin typeface="Helvetica" pitchFamily="34" charset="0"/>
                <a:cs typeface="Helvetica" panose="020B0604020202020204" pitchFamily="34" charset="0"/>
              </a:rPr>
              <a:t>Strategic </a:t>
            </a:r>
            <a:r>
              <a:rPr lang="en-US" b="1" dirty="0">
                <a:solidFill>
                  <a:srgbClr val="473887"/>
                </a:solidFill>
                <a:latin typeface="Helvetica" pitchFamily="34" charset="0"/>
                <a:cs typeface="Helvetica" panose="020B0604020202020204" pitchFamily="34" charset="0"/>
              </a:rPr>
              <a:t>objective 3 </a:t>
            </a:r>
            <a:endParaRPr lang="en-US" dirty="0">
              <a:solidFill>
                <a:srgbClr val="473887"/>
              </a:solidFill>
              <a:latin typeface="Helvetica" pitchFamily="34" charset="0"/>
              <a:cs typeface="Helvetica" panose="020B0604020202020204" pitchFamily="34" charset="0"/>
            </a:endParaRPr>
          </a:p>
          <a:p>
            <a:pPr defTabSz="914400"/>
            <a:r>
              <a:rPr lang="en-US" sz="1600" dirty="0">
                <a:solidFill>
                  <a:prstClr val="black"/>
                </a:solidFill>
                <a:latin typeface="Helvetica" panose="020B0604020202020204" pitchFamily="34" charset="0"/>
                <a:cs typeface="Helvetica" panose="020B0604020202020204" pitchFamily="34" charset="0"/>
              </a:rPr>
              <a:t>Reach every woman and newborn to reduce inequities</a:t>
            </a:r>
            <a:r>
              <a:rPr lang="en-US" sz="1600" dirty="0">
                <a:solidFill>
                  <a:prstClr val="black"/>
                </a:solidFill>
                <a:latin typeface="Helvetica" pitchFamily="34" charset="0"/>
              </a:rPr>
              <a:t>. </a:t>
            </a:r>
          </a:p>
        </p:txBody>
      </p:sp>
      <p:sp>
        <p:nvSpPr>
          <p:cNvPr id="12" name="Rectangle 11"/>
          <p:cNvSpPr/>
          <p:nvPr/>
        </p:nvSpPr>
        <p:spPr>
          <a:xfrm>
            <a:off x="2200521" y="5430485"/>
            <a:ext cx="6681895" cy="861774"/>
          </a:xfrm>
          <a:prstGeom prst="rect">
            <a:avLst/>
          </a:prstGeom>
        </p:spPr>
        <p:txBody>
          <a:bodyPr wrap="square">
            <a:spAutoFit/>
          </a:bodyPr>
          <a:lstStyle/>
          <a:p>
            <a:pPr defTabSz="914400"/>
            <a:r>
              <a:rPr lang="en-US" b="1" dirty="0" smtClean="0">
                <a:solidFill>
                  <a:srgbClr val="473887"/>
                </a:solidFill>
                <a:latin typeface="Helvetica" pitchFamily="34" charset="0"/>
                <a:cs typeface="Helvetica" panose="020B0604020202020204" pitchFamily="34" charset="0"/>
              </a:rPr>
              <a:t>Strategic </a:t>
            </a:r>
            <a:r>
              <a:rPr lang="en-US" b="1" dirty="0">
                <a:solidFill>
                  <a:srgbClr val="473887"/>
                </a:solidFill>
                <a:latin typeface="Helvetica" pitchFamily="34" charset="0"/>
                <a:cs typeface="Helvetica" panose="020B0604020202020204" pitchFamily="34" charset="0"/>
              </a:rPr>
              <a:t>objective 5 </a:t>
            </a:r>
            <a:endParaRPr lang="en-US" dirty="0">
              <a:solidFill>
                <a:srgbClr val="473887"/>
              </a:solidFill>
              <a:latin typeface="Helvetica" pitchFamily="34" charset="0"/>
              <a:cs typeface="Helvetica" panose="020B0604020202020204" pitchFamily="34" charset="0"/>
            </a:endParaRPr>
          </a:p>
          <a:p>
            <a:pPr defTabSz="914400"/>
            <a:r>
              <a:rPr lang="en-US" sz="1600" dirty="0">
                <a:solidFill>
                  <a:prstClr val="black"/>
                </a:solidFill>
                <a:latin typeface="Helvetica" panose="020B0604020202020204" pitchFamily="34" charset="0"/>
                <a:cs typeface="Helvetica" panose="020B0604020202020204" pitchFamily="34" charset="0"/>
              </a:rPr>
              <a:t>Count every newborn through measurement, </a:t>
            </a:r>
            <a:r>
              <a:rPr lang="en-US" sz="1600" dirty="0" err="1">
                <a:solidFill>
                  <a:prstClr val="black"/>
                </a:solidFill>
                <a:latin typeface="Helvetica" panose="020B0604020202020204" pitchFamily="34" charset="0"/>
                <a:cs typeface="Helvetica" panose="020B0604020202020204" pitchFamily="34" charset="0"/>
              </a:rPr>
              <a:t>programme</a:t>
            </a:r>
            <a:r>
              <a:rPr lang="en-US" sz="1600" dirty="0">
                <a:solidFill>
                  <a:prstClr val="black"/>
                </a:solidFill>
                <a:latin typeface="Helvetica" panose="020B0604020202020204" pitchFamily="34" charset="0"/>
                <a:cs typeface="Helvetica" panose="020B0604020202020204" pitchFamily="34" charset="0"/>
              </a:rPr>
              <a:t>-tracking and accountability. </a:t>
            </a:r>
          </a:p>
        </p:txBody>
      </p:sp>
      <p:sp>
        <p:nvSpPr>
          <p:cNvPr id="13" name="Rectangle 12"/>
          <p:cNvSpPr/>
          <p:nvPr/>
        </p:nvSpPr>
        <p:spPr>
          <a:xfrm>
            <a:off x="2201345" y="4468504"/>
            <a:ext cx="5960015" cy="615553"/>
          </a:xfrm>
          <a:prstGeom prst="rect">
            <a:avLst/>
          </a:prstGeom>
        </p:spPr>
        <p:txBody>
          <a:bodyPr wrap="square">
            <a:spAutoFit/>
          </a:bodyPr>
          <a:lstStyle/>
          <a:p>
            <a:pPr defTabSz="914400"/>
            <a:r>
              <a:rPr lang="en-US" b="1" dirty="0" smtClean="0">
                <a:solidFill>
                  <a:srgbClr val="473887"/>
                </a:solidFill>
                <a:latin typeface="Helvetica" pitchFamily="34" charset="0"/>
                <a:cs typeface="Helvetica" panose="020B0604020202020204" pitchFamily="34" charset="0"/>
              </a:rPr>
              <a:t>Strategic </a:t>
            </a:r>
            <a:r>
              <a:rPr lang="en-US" b="1" dirty="0">
                <a:solidFill>
                  <a:srgbClr val="473887"/>
                </a:solidFill>
                <a:latin typeface="Helvetica" pitchFamily="34" charset="0"/>
                <a:cs typeface="Helvetica" panose="020B0604020202020204" pitchFamily="34" charset="0"/>
              </a:rPr>
              <a:t>objective 4 </a:t>
            </a:r>
            <a:endParaRPr lang="en-US" dirty="0">
              <a:solidFill>
                <a:srgbClr val="473887"/>
              </a:solidFill>
              <a:latin typeface="Helvetica" pitchFamily="34" charset="0"/>
              <a:cs typeface="Helvetica" panose="020B0604020202020204" pitchFamily="34" charset="0"/>
            </a:endParaRPr>
          </a:p>
          <a:p>
            <a:pPr defTabSz="914400"/>
            <a:r>
              <a:rPr lang="en-US" sz="1600" dirty="0" smtClean="0">
                <a:solidFill>
                  <a:prstClr val="black"/>
                </a:solidFill>
                <a:latin typeface="Helvetica" panose="020B0604020202020204" pitchFamily="34" charset="0"/>
                <a:cs typeface="Helvetica" panose="020B0604020202020204" pitchFamily="34" charset="0"/>
              </a:rPr>
              <a:t>Harness </a:t>
            </a:r>
            <a:r>
              <a:rPr lang="en-US" sz="1600" dirty="0">
                <a:solidFill>
                  <a:prstClr val="black"/>
                </a:solidFill>
                <a:latin typeface="Helvetica" panose="020B0604020202020204" pitchFamily="34" charset="0"/>
                <a:cs typeface="Helvetica" panose="020B0604020202020204" pitchFamily="34" charset="0"/>
              </a:rPr>
              <a:t>the power of parents, families and communities</a:t>
            </a:r>
            <a:r>
              <a:rPr lang="en-US" sz="1600" dirty="0">
                <a:solidFill>
                  <a:prstClr val="black"/>
                </a:solidFill>
                <a:latin typeface="Helvetica" pitchFamily="34" charset="0"/>
              </a:rPr>
              <a:t>. </a:t>
            </a:r>
          </a:p>
        </p:txBody>
      </p:sp>
      <p:sp>
        <p:nvSpPr>
          <p:cNvPr id="14" name="TextBox 13"/>
          <p:cNvSpPr txBox="1"/>
          <p:nvPr/>
        </p:nvSpPr>
        <p:spPr>
          <a:xfrm>
            <a:off x="313757" y="168307"/>
            <a:ext cx="7915843" cy="646331"/>
          </a:xfrm>
          <a:prstGeom prst="rect">
            <a:avLst/>
          </a:prstGeom>
          <a:noFill/>
        </p:spPr>
        <p:txBody>
          <a:bodyPr wrap="square" rtlCol="0">
            <a:spAutoFit/>
          </a:bodyPr>
          <a:lstStyle/>
          <a:p>
            <a:pPr defTabSz="914400"/>
            <a:r>
              <a:rPr lang="en-US" sz="3600" i="1" dirty="0" smtClean="0">
                <a:solidFill>
                  <a:srgbClr val="4E4E4E"/>
                </a:solidFill>
                <a:latin typeface="Georgia" panose="02040502050405020303" pitchFamily="18" charset="0"/>
              </a:rPr>
              <a:t>ENAP Strategic Objectives</a:t>
            </a:r>
            <a:endParaRPr lang="en-US" sz="3600" i="1" dirty="0">
              <a:solidFill>
                <a:srgbClr val="4E4E4E"/>
              </a:solidFill>
              <a:latin typeface="Georgia" panose="02040502050405020303"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28" y="838200"/>
            <a:ext cx="1005840" cy="100584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88" y="2026920"/>
            <a:ext cx="1097280" cy="109728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888" y="3209952"/>
            <a:ext cx="1097280" cy="1097280"/>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9698" b="29205"/>
          <a:stretch/>
        </p:blipFill>
        <p:spPr>
          <a:xfrm>
            <a:off x="152400" y="4217429"/>
            <a:ext cx="1737360" cy="106146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253" y="5191832"/>
            <a:ext cx="1463040" cy="1463040"/>
          </a:xfrm>
          <a:prstGeom prst="rect">
            <a:avLst/>
          </a:prstGeom>
        </p:spPr>
      </p:pic>
    </p:spTree>
    <p:extLst>
      <p:ext uri="{BB962C8B-B14F-4D97-AF65-F5344CB8AC3E}">
        <p14:creationId xmlns:p14="http://schemas.microsoft.com/office/powerpoint/2010/main" val="34973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75661389"/>
              </p:ext>
            </p:extLst>
          </p:nvPr>
        </p:nvGraphicFramePr>
        <p:xfrm>
          <a:off x="538480" y="1012600"/>
          <a:ext cx="8026400" cy="4129970"/>
        </p:xfrm>
        <a:graphic>
          <a:graphicData uri="http://schemas.openxmlformats.org/drawingml/2006/table">
            <a:tbl>
              <a:tblPr/>
              <a:tblGrid>
                <a:gridCol w="1431638"/>
                <a:gridCol w="3340585"/>
                <a:gridCol w="3254177"/>
              </a:tblGrid>
              <a:tr h="248738">
                <a:tc>
                  <a:txBody>
                    <a:bodyPr/>
                    <a:lstStyle/>
                    <a:p>
                      <a:pPr>
                        <a:lnSpc>
                          <a:spcPct val="100000"/>
                        </a:lnSpc>
                        <a:spcAft>
                          <a:spcPts val="0"/>
                        </a:spcAft>
                      </a:pPr>
                      <a:endParaRPr lang="en-GB" sz="1400" dirty="0">
                        <a:latin typeface="Calibri"/>
                        <a:ea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600" b="1" dirty="0">
                          <a:latin typeface="Calibri"/>
                          <a:ea typeface="Calibri"/>
                          <a:cs typeface="Times New Roman"/>
                        </a:rPr>
                        <a:t>Core ENAP Indicators</a:t>
                      </a:r>
                      <a:r>
                        <a:rPr lang="en-GB" sz="1600" dirty="0">
                          <a:latin typeface="Calibri"/>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dirty="0">
                          <a:latin typeface="Calibri"/>
                          <a:ea typeface="Calibri"/>
                          <a:cs typeface="Times New Roman"/>
                        </a:rPr>
                        <a:t>Additional Indicators</a:t>
                      </a:r>
                      <a:r>
                        <a:rPr lang="en-GB" sz="1600" dirty="0">
                          <a:latin typeface="Calibri"/>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51">
                <a:tc rowSpan="7">
                  <a:txBody>
                    <a:bodyPr/>
                    <a:lstStyle/>
                    <a:p>
                      <a:pPr>
                        <a:lnSpc>
                          <a:spcPct val="100000"/>
                        </a:lnSpc>
                        <a:spcAft>
                          <a:spcPts val="0"/>
                        </a:spcAft>
                      </a:pPr>
                      <a:r>
                        <a:rPr lang="en-GB" sz="1200" b="1" dirty="0">
                          <a:latin typeface="Helvetica"/>
                          <a:ea typeface="Calibri"/>
                          <a:cs typeface="Helvetica"/>
                        </a:rPr>
                        <a:t>Impact </a:t>
                      </a:r>
                      <a:endParaRPr lang="en-GB" sz="12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200" dirty="0" smtClean="0">
                          <a:latin typeface="Helvetica"/>
                          <a:ea typeface="Calibri"/>
                          <a:cs typeface="Helvetica"/>
                        </a:rPr>
                        <a:t>1.   Maternal </a:t>
                      </a:r>
                      <a:r>
                        <a:rPr lang="en-GB" sz="1200" dirty="0">
                          <a:latin typeface="Helvetica"/>
                          <a:ea typeface="Calibri"/>
                          <a:cs typeface="Helvetica"/>
                        </a:rPr>
                        <a:t>Mortality Ratio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2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568">
                <a:tc vMerge="1">
                  <a:txBody>
                    <a:bodyPr/>
                    <a:lstStyle/>
                    <a:p>
                      <a:endParaRPr lang="en-GB"/>
                    </a:p>
                  </a:txBody>
                  <a:tcPr/>
                </a:tc>
                <a:tc>
                  <a:txBody>
                    <a:bodyPr/>
                    <a:lstStyle/>
                    <a:p>
                      <a:pPr>
                        <a:lnSpc>
                          <a:spcPct val="100000"/>
                        </a:lnSpc>
                        <a:spcAft>
                          <a:spcPts val="0"/>
                        </a:spcAft>
                      </a:pPr>
                      <a:r>
                        <a:rPr lang="en-GB" sz="1200" dirty="0" smtClean="0">
                          <a:latin typeface="Helvetica"/>
                          <a:ea typeface="Calibri"/>
                          <a:cs typeface="Helvetica"/>
                        </a:rPr>
                        <a:t>2.   Stillbirth </a:t>
                      </a:r>
                      <a:r>
                        <a:rPr lang="en-GB" sz="1200" dirty="0">
                          <a:latin typeface="Helvetica"/>
                          <a:ea typeface="Calibri"/>
                          <a:cs typeface="Helvetica"/>
                        </a:rPr>
                        <a:t>Rate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c>
                  <a:txBody>
                    <a:bodyPr/>
                    <a:lstStyle/>
                    <a:p>
                      <a:pPr>
                        <a:lnSpc>
                          <a:spcPct val="100000"/>
                        </a:lnSpc>
                        <a:spcAft>
                          <a:spcPts val="0"/>
                        </a:spcAft>
                      </a:pPr>
                      <a:r>
                        <a:rPr lang="en-GB" sz="1200" b="1" dirty="0">
                          <a:latin typeface="Helvetica"/>
                          <a:ea typeface="Calibri"/>
                          <a:cs typeface="Helvetica"/>
                        </a:rPr>
                        <a:t>Intrapartum Stillbirth Rate</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r>
              <a:tr h="188261">
                <a:tc vMerge="1">
                  <a:txBody>
                    <a:bodyPr/>
                    <a:lstStyle/>
                    <a:p>
                      <a:endParaRPr lang="en-GB"/>
                    </a:p>
                  </a:txBody>
                  <a:tcPr/>
                </a:tc>
                <a:tc>
                  <a:txBody>
                    <a:bodyPr/>
                    <a:lstStyle/>
                    <a:p>
                      <a:pPr>
                        <a:lnSpc>
                          <a:spcPct val="100000"/>
                        </a:lnSpc>
                        <a:spcAft>
                          <a:spcPts val="0"/>
                        </a:spcAft>
                      </a:pPr>
                      <a:r>
                        <a:rPr lang="en-GB" sz="1200" dirty="0" smtClean="0">
                          <a:latin typeface="Helvetica"/>
                          <a:ea typeface="Calibri"/>
                          <a:cs typeface="Helvetica"/>
                        </a:rPr>
                        <a:t>3.   Neonatal </a:t>
                      </a:r>
                      <a:r>
                        <a:rPr lang="en-GB" sz="1200" dirty="0">
                          <a:latin typeface="Helvetica"/>
                          <a:ea typeface="Calibri"/>
                          <a:cs typeface="Helvetica"/>
                        </a:rPr>
                        <a:t>Mortality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nSpc>
                          <a:spcPct val="100000"/>
                        </a:lnSpc>
                        <a:spcAft>
                          <a:spcPts val="0"/>
                        </a:spcAft>
                      </a:pPr>
                      <a:r>
                        <a:rPr lang="en-GB" sz="1200" dirty="0">
                          <a:latin typeface="Helvetica"/>
                          <a:ea typeface="Calibri"/>
                          <a:cs typeface="Helvetica"/>
                        </a:rPr>
                        <a:t>Low birth weight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88261">
                <a:tc vMerge="1">
                  <a:txBody>
                    <a:bodyPr/>
                    <a:lstStyle/>
                    <a:p>
                      <a:endParaRPr lang="en-GB"/>
                    </a:p>
                  </a:txBody>
                  <a:tcPr/>
                </a:tc>
                <a:tc>
                  <a:txBody>
                    <a:bodyPr/>
                    <a:lstStyle/>
                    <a:p>
                      <a:pPr>
                        <a:lnSpc>
                          <a:spcPct val="100000"/>
                        </a:lnSpc>
                        <a:spcAft>
                          <a:spcPts val="0"/>
                        </a:spcAft>
                      </a:pPr>
                      <a:endParaRPr lang="en-GB" sz="12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200" dirty="0">
                          <a:solidFill>
                            <a:schemeClr val="tx1"/>
                          </a:solidFill>
                          <a:latin typeface="Helvetica"/>
                          <a:ea typeface="Calibri"/>
                          <a:cs typeface="Helvetica"/>
                        </a:rPr>
                        <a:t>Preterm birth rate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alpha val="20000"/>
                      </a:schemeClr>
                    </a:solidFill>
                  </a:tcPr>
                </a:tc>
              </a:tr>
              <a:tr h="188261">
                <a:tc vMerge="1">
                  <a:txBody>
                    <a:bodyPr/>
                    <a:lstStyle/>
                    <a:p>
                      <a:endParaRPr lang="en-GB"/>
                    </a:p>
                  </a:txBody>
                  <a:tcPr/>
                </a:tc>
                <a:tc>
                  <a:txBody>
                    <a:bodyPr/>
                    <a:lstStyle/>
                    <a:p>
                      <a:pPr>
                        <a:lnSpc>
                          <a:spcPct val="100000"/>
                        </a:lnSpc>
                        <a:spcAft>
                          <a:spcPts val="0"/>
                        </a:spcAft>
                      </a:pPr>
                      <a:endParaRPr lang="en-GB" sz="12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200" dirty="0">
                          <a:solidFill>
                            <a:schemeClr val="tx1"/>
                          </a:solidFill>
                          <a:latin typeface="Helvetica"/>
                          <a:ea typeface="Calibri"/>
                          <a:cs typeface="Helvetica"/>
                        </a:rPr>
                        <a:t>Small for gestational age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alpha val="20000"/>
                      </a:schemeClr>
                    </a:solidFill>
                  </a:tcPr>
                </a:tc>
              </a:tr>
              <a:tr h="188261">
                <a:tc vMerge="1">
                  <a:txBody>
                    <a:bodyPr/>
                    <a:lstStyle/>
                    <a:p>
                      <a:endParaRPr lang="en-GB"/>
                    </a:p>
                  </a:txBody>
                  <a:tcPr/>
                </a:tc>
                <a:tc>
                  <a:txBody>
                    <a:bodyPr/>
                    <a:lstStyle/>
                    <a:p>
                      <a:pPr>
                        <a:lnSpc>
                          <a:spcPct val="100000"/>
                        </a:lnSpc>
                        <a:spcAft>
                          <a:spcPts val="0"/>
                        </a:spcAft>
                      </a:pPr>
                      <a:r>
                        <a:rPr lang="en-GB" sz="1200" dirty="0">
                          <a:latin typeface="Helvetica"/>
                          <a:ea typeface="Calibri"/>
                          <a:cs typeface="Helvetica"/>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200" b="1" dirty="0">
                          <a:solidFill>
                            <a:schemeClr val="tx1"/>
                          </a:solidFill>
                          <a:latin typeface="Helvetica"/>
                          <a:ea typeface="Calibri"/>
                          <a:cs typeface="Helvetica"/>
                        </a:rPr>
                        <a:t>Neonatal morbidity rates </a:t>
                      </a:r>
                      <a:r>
                        <a:rPr lang="en-GB" sz="1200" b="1" dirty="0" smtClean="0">
                          <a:solidFill>
                            <a:schemeClr val="tx1"/>
                          </a:solidFill>
                          <a:latin typeface="Helvetica"/>
                          <a:ea typeface="Calibri"/>
                          <a:cs typeface="Helvetica"/>
                        </a:rPr>
                        <a:t>, eg </a:t>
                      </a:r>
                      <a:r>
                        <a:rPr lang="en-GB" sz="1200" b="1" dirty="0">
                          <a:solidFill>
                            <a:schemeClr val="tx1"/>
                          </a:solidFill>
                          <a:latin typeface="Helvetica"/>
                          <a:ea typeface="Calibri"/>
                          <a:cs typeface="Helvetica"/>
                        </a:rPr>
                        <a:t>infection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alpha val="20000"/>
                      </a:schemeClr>
                    </a:solidFill>
                  </a:tcPr>
                </a:tc>
              </a:tr>
              <a:tr h="208584">
                <a:tc vMerge="1">
                  <a:txBody>
                    <a:bodyPr/>
                    <a:lstStyle/>
                    <a:p>
                      <a:endParaRPr lang="en-GB"/>
                    </a:p>
                  </a:txBody>
                  <a:tcPr/>
                </a:tc>
                <a:tc>
                  <a:txBody>
                    <a:bodyPr/>
                    <a:lstStyle/>
                    <a:p>
                      <a:pPr>
                        <a:lnSpc>
                          <a:spcPct val="100000"/>
                        </a:lnSpc>
                        <a:spcAft>
                          <a:spcPts val="0"/>
                        </a:spcAft>
                      </a:pPr>
                      <a:r>
                        <a:rPr lang="en-GB" sz="1200" dirty="0">
                          <a:latin typeface="Helvetica"/>
                          <a:ea typeface="Calibri"/>
                          <a:cs typeface="Helvetica"/>
                        </a:rPr>
                        <a:t>  </a:t>
                      </a:r>
                    </a:p>
                  </a:txBody>
                  <a:tcPr marL="36264" marR="36264" marT="6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200" b="1" dirty="0">
                          <a:solidFill>
                            <a:schemeClr val="tx1"/>
                          </a:solidFill>
                          <a:latin typeface="Helvetica"/>
                          <a:ea typeface="Calibri"/>
                          <a:cs typeface="Helvetica"/>
                        </a:rPr>
                        <a:t>Rates of </a:t>
                      </a:r>
                      <a:r>
                        <a:rPr lang="en-GB" sz="1200" b="1" dirty="0" smtClean="0">
                          <a:solidFill>
                            <a:schemeClr val="tx1"/>
                          </a:solidFill>
                          <a:latin typeface="Helvetica"/>
                          <a:ea typeface="Calibri"/>
                          <a:cs typeface="Helvetica"/>
                        </a:rPr>
                        <a:t>disability </a:t>
                      </a:r>
                      <a:r>
                        <a:rPr lang="en-GB" sz="1200" b="1" dirty="0">
                          <a:solidFill>
                            <a:schemeClr val="tx1"/>
                          </a:solidFill>
                          <a:latin typeface="Helvetica"/>
                          <a:ea typeface="Calibri"/>
                          <a:cs typeface="Helvetica"/>
                        </a:rPr>
                        <a:t>after neonatal conditions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alpha val="20000"/>
                      </a:schemeClr>
                    </a:solidFill>
                  </a:tcPr>
                </a:tc>
              </a:tr>
              <a:tr h="188261">
                <a:tc rowSpan="3">
                  <a:txBody>
                    <a:bodyPr/>
                    <a:lstStyle/>
                    <a:p>
                      <a:pPr>
                        <a:lnSpc>
                          <a:spcPct val="100000"/>
                        </a:lnSpc>
                        <a:spcAft>
                          <a:spcPts val="0"/>
                        </a:spcAft>
                      </a:pPr>
                      <a:r>
                        <a:rPr lang="en-GB" sz="1200" b="1" dirty="0" smtClean="0">
                          <a:latin typeface="Helvetica"/>
                          <a:ea typeface="Calibri"/>
                          <a:cs typeface="Helvetica"/>
                        </a:rPr>
                        <a:t>Coverage:</a:t>
                      </a:r>
                      <a:r>
                        <a:rPr lang="en-GB" sz="1200" b="1" baseline="0" dirty="0">
                          <a:latin typeface="Helvetica"/>
                          <a:ea typeface="Calibri"/>
                          <a:cs typeface="Helvetica"/>
                        </a:rPr>
                        <a:t> </a:t>
                      </a:r>
                      <a:endParaRPr lang="en-GB" sz="1200" b="1" baseline="0" dirty="0" smtClean="0">
                        <a:latin typeface="Helvetica"/>
                        <a:ea typeface="Calibri"/>
                        <a:cs typeface="Helvetica"/>
                      </a:endParaRPr>
                    </a:p>
                    <a:p>
                      <a:pPr>
                        <a:lnSpc>
                          <a:spcPct val="100000"/>
                        </a:lnSpc>
                        <a:spcAft>
                          <a:spcPts val="0"/>
                        </a:spcAft>
                      </a:pPr>
                      <a:r>
                        <a:rPr lang="en-GB" sz="1200" b="1" baseline="0" dirty="0" smtClean="0">
                          <a:latin typeface="Helvetica"/>
                          <a:ea typeface="Calibri"/>
                          <a:cs typeface="Helvetica"/>
                        </a:rPr>
                        <a:t>Care for all mothers and newborns</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200" dirty="0" smtClean="0">
                          <a:latin typeface="Helvetica"/>
                          <a:ea typeface="Calibri"/>
                          <a:cs typeface="Helvetica"/>
                        </a:rPr>
                        <a:t>4.   Skilled </a:t>
                      </a:r>
                      <a:r>
                        <a:rPr lang="en-GB" sz="1200" dirty="0">
                          <a:latin typeface="Helvetica"/>
                          <a:ea typeface="Calibri"/>
                          <a:cs typeface="Helvetica"/>
                        </a:rPr>
                        <a:t>attendant at birth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3">
                  <a:txBody>
                    <a:bodyPr/>
                    <a:lstStyle/>
                    <a:p>
                      <a:pPr>
                        <a:lnSpc>
                          <a:spcPct val="100000"/>
                        </a:lnSpc>
                        <a:spcAft>
                          <a:spcPts val="0"/>
                        </a:spcAft>
                      </a:pPr>
                      <a:r>
                        <a:rPr lang="en-US" sz="1200" b="0" dirty="0" smtClean="0">
                          <a:solidFill>
                            <a:schemeClr val="tx1"/>
                          </a:solidFill>
                          <a:latin typeface="Helvetica"/>
                          <a:ea typeface="Calibri"/>
                          <a:cs typeface="Helvetica"/>
                        </a:rPr>
                        <a:t>Early initiation of exclusive breastfeeding</a:t>
                      </a:r>
                      <a:endParaRPr lang="en-GB" sz="1200" b="0"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261">
                <a:tc vMerge="1">
                  <a:txBody>
                    <a:bodyPr/>
                    <a:lstStyle/>
                    <a:p>
                      <a:endParaRPr lang="en-GB"/>
                    </a:p>
                  </a:txBody>
                  <a:tcPr/>
                </a:tc>
                <a:tc>
                  <a:txBody>
                    <a:bodyPr/>
                    <a:lstStyle/>
                    <a:p>
                      <a:pPr>
                        <a:lnSpc>
                          <a:spcPct val="100000"/>
                        </a:lnSpc>
                        <a:spcAft>
                          <a:spcPts val="0"/>
                        </a:spcAft>
                      </a:pPr>
                      <a:r>
                        <a:rPr lang="en-GB" sz="1200" dirty="0" smtClean="0">
                          <a:latin typeface="Helvetica"/>
                          <a:ea typeface="Calibri"/>
                          <a:cs typeface="Helvetica"/>
                        </a:rPr>
                        <a:t>5.   Early </a:t>
                      </a:r>
                      <a:r>
                        <a:rPr lang="en-GB" sz="1200" dirty="0">
                          <a:latin typeface="Helvetica"/>
                          <a:ea typeface="Calibri"/>
                          <a:cs typeface="Helvetica"/>
                        </a:rPr>
                        <a:t>postnatal care for mothers and babies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vMerge="1">
                  <a:txBody>
                    <a:bodyPr/>
                    <a:lstStyle/>
                    <a:p>
                      <a:pPr>
                        <a:lnSpc>
                          <a:spcPct val="100000"/>
                        </a:lnSpc>
                        <a:spcAft>
                          <a:spcPts val="0"/>
                        </a:spcAft>
                      </a:pPr>
                      <a:endParaRPr lang="en-GB" sz="1400" dirty="0">
                        <a:solidFill>
                          <a:srgbClr val="C00000"/>
                        </a:solidFill>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028">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Helvetica"/>
                          <a:ea typeface="Calibri"/>
                          <a:cs typeface="Helvetica"/>
                        </a:rPr>
                        <a:t>6.   Exclusive breast feeding to 6 months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0"/>
                        </a:spcAft>
                      </a:pPr>
                      <a:endParaRPr lang="en-GB" sz="1400" dirty="0">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r>
              <a:tr h="188261">
                <a:tc rowSpan="4">
                  <a:txBody>
                    <a:bodyPr/>
                    <a:lstStyle/>
                    <a:p>
                      <a:pPr>
                        <a:lnSpc>
                          <a:spcPct val="100000"/>
                        </a:lnSpc>
                        <a:spcAft>
                          <a:spcPts val="0"/>
                        </a:spcAft>
                      </a:pPr>
                      <a:r>
                        <a:rPr lang="en-GB" sz="1200" b="1" dirty="0" smtClean="0">
                          <a:latin typeface="Helvetica"/>
                          <a:ea typeface="Calibri"/>
                          <a:cs typeface="Helvetica"/>
                        </a:rPr>
                        <a:t>Coverage:</a:t>
                      </a:r>
                    </a:p>
                    <a:p>
                      <a:pPr>
                        <a:lnSpc>
                          <a:spcPct val="100000"/>
                        </a:lnSpc>
                        <a:spcAft>
                          <a:spcPts val="0"/>
                        </a:spcAft>
                      </a:pPr>
                      <a:r>
                        <a:rPr lang="en-GB" sz="1200" b="1" dirty="0" smtClean="0">
                          <a:latin typeface="Helvetica"/>
                          <a:ea typeface="Calibri"/>
                          <a:cs typeface="Helvetica"/>
                        </a:rPr>
                        <a:t>Complications and extra care</a:t>
                      </a:r>
                      <a:endParaRPr lang="en-GB" sz="12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200" b="1" dirty="0" smtClean="0">
                          <a:solidFill>
                            <a:schemeClr val="tx1"/>
                          </a:solidFill>
                          <a:latin typeface="Helvetica"/>
                          <a:ea typeface="Calibri"/>
                          <a:cs typeface="Helvetica"/>
                        </a:rPr>
                        <a:t>7.     Antenatal corticosteroid use </a:t>
                      </a:r>
                      <a:endParaRPr lang="en-GB" sz="12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alpha val="2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Helvetica"/>
                          <a:ea typeface="Calibri"/>
                          <a:cs typeface="Helvetica"/>
                        </a:rPr>
                        <a:t>Caesarean section rate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8261">
                <a:tc vMerge="1">
                  <a:txBody>
                    <a:bodyPr/>
                    <a:lstStyle/>
                    <a:p>
                      <a:endParaRPr lang="en-GB"/>
                    </a:p>
                  </a:txBody>
                  <a:tcPr/>
                </a:tc>
                <a:tc>
                  <a:txBody>
                    <a:bodyPr/>
                    <a:lstStyle/>
                    <a:p>
                      <a:pPr>
                        <a:lnSpc>
                          <a:spcPct val="100000"/>
                        </a:lnSpc>
                        <a:spcAft>
                          <a:spcPts val="0"/>
                        </a:spcAft>
                      </a:pPr>
                      <a:r>
                        <a:rPr lang="en-GB" sz="1200" b="1" dirty="0" smtClean="0">
                          <a:solidFill>
                            <a:schemeClr val="tx1"/>
                          </a:solidFill>
                          <a:latin typeface="Helvetica"/>
                          <a:ea typeface="Calibri"/>
                          <a:cs typeface="Helvetica"/>
                        </a:rPr>
                        <a:t>8.     Newborn resuscitation</a:t>
                      </a:r>
                      <a:endParaRPr lang="en-GB" sz="12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alpha val="20000"/>
                      </a:schemeClr>
                    </a:solidFill>
                  </a:tcPr>
                </a:tc>
                <a:tc vMerge="1">
                  <a:txBody>
                    <a:bodyPr/>
                    <a:lstStyle/>
                    <a:p>
                      <a:pPr>
                        <a:lnSpc>
                          <a:spcPct val="100000"/>
                        </a:lnSpc>
                        <a:spcAft>
                          <a:spcPts val="0"/>
                        </a:spcAft>
                      </a:pPr>
                      <a:endParaRPr lang="en-GB" sz="12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88261">
                <a:tc vMerge="1">
                  <a:txBody>
                    <a:bodyPr/>
                    <a:lstStyle/>
                    <a:p>
                      <a:endParaRPr lang="en-GB"/>
                    </a:p>
                  </a:txBody>
                  <a:tcPr/>
                </a:tc>
                <a:tc>
                  <a:txBody>
                    <a:bodyPr/>
                    <a:lstStyle/>
                    <a:p>
                      <a:pPr>
                        <a:lnSpc>
                          <a:spcPct val="100000"/>
                        </a:lnSpc>
                        <a:spcAft>
                          <a:spcPts val="0"/>
                        </a:spcAft>
                      </a:pPr>
                      <a:r>
                        <a:rPr lang="en-GB" sz="1200" b="1" dirty="0" smtClean="0">
                          <a:solidFill>
                            <a:schemeClr val="tx1"/>
                          </a:solidFill>
                          <a:latin typeface="Helvetica"/>
                          <a:ea typeface="Calibri"/>
                          <a:cs typeface="Helvetica"/>
                        </a:rPr>
                        <a:t>9.     Kangaroo </a:t>
                      </a:r>
                      <a:r>
                        <a:rPr lang="en-GB" sz="1200" b="1" dirty="0">
                          <a:solidFill>
                            <a:schemeClr val="tx1"/>
                          </a:solidFill>
                          <a:latin typeface="Helvetica"/>
                          <a:ea typeface="Calibri"/>
                          <a:cs typeface="Helvetica"/>
                        </a:rPr>
                        <a:t>mother </a:t>
                      </a:r>
                      <a:r>
                        <a:rPr lang="en-GB" sz="1200" b="1" dirty="0" smtClean="0">
                          <a:solidFill>
                            <a:schemeClr val="tx1"/>
                          </a:solidFill>
                          <a:latin typeface="Helvetica"/>
                          <a:ea typeface="Calibri"/>
                          <a:cs typeface="Helvetica"/>
                        </a:rPr>
                        <a:t>care,</a:t>
                      </a:r>
                      <a:r>
                        <a:rPr lang="en-GB" sz="1200" b="1" baseline="0" dirty="0" smtClean="0">
                          <a:solidFill>
                            <a:schemeClr val="tx1"/>
                          </a:solidFill>
                          <a:latin typeface="Helvetica"/>
                          <a:ea typeface="Calibri"/>
                          <a:cs typeface="Helvetica"/>
                        </a:rPr>
                        <a:t> </a:t>
                      </a:r>
                      <a:r>
                        <a:rPr lang="en-GB" sz="1200" b="1" dirty="0" smtClean="0">
                          <a:solidFill>
                            <a:schemeClr val="tx1"/>
                          </a:solidFill>
                          <a:latin typeface="Helvetica"/>
                          <a:ea typeface="Calibri"/>
                          <a:cs typeface="Helvetica"/>
                        </a:rPr>
                        <a:t>feeding support</a:t>
                      </a:r>
                      <a:endParaRPr lang="en-GB" sz="12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alpha val="20000"/>
                      </a:schemeClr>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12180">
                <a:tc vMerge="1">
                  <a:txBody>
                    <a:bodyPr/>
                    <a:lstStyle/>
                    <a:p>
                      <a:endParaRPr lang="en-GB"/>
                    </a:p>
                  </a:txBody>
                  <a:tcPr/>
                </a:tc>
                <a:tc>
                  <a:txBody>
                    <a:bodyPr/>
                    <a:lstStyle/>
                    <a:p>
                      <a:pPr>
                        <a:lnSpc>
                          <a:spcPct val="100000"/>
                        </a:lnSpc>
                        <a:spcAft>
                          <a:spcPts val="0"/>
                        </a:spcAft>
                      </a:pPr>
                      <a:r>
                        <a:rPr lang="en-GB" sz="1200" b="1" dirty="0" smtClean="0">
                          <a:solidFill>
                            <a:schemeClr val="tx1"/>
                          </a:solidFill>
                          <a:latin typeface="Helvetica"/>
                          <a:ea typeface="Calibri"/>
                          <a:cs typeface="Helvetica"/>
                        </a:rPr>
                        <a:t>10.</a:t>
                      </a:r>
                      <a:r>
                        <a:rPr lang="en-GB" sz="1200" b="1" baseline="0" dirty="0" smtClean="0">
                          <a:solidFill>
                            <a:schemeClr val="tx1"/>
                          </a:solidFill>
                          <a:latin typeface="Helvetica"/>
                          <a:ea typeface="Calibri"/>
                          <a:cs typeface="Helvetica"/>
                        </a:rPr>
                        <a:t>   T</a:t>
                      </a:r>
                      <a:r>
                        <a:rPr lang="en-GB" sz="1200" b="1" dirty="0" smtClean="0">
                          <a:solidFill>
                            <a:schemeClr val="tx1"/>
                          </a:solidFill>
                          <a:latin typeface="Helvetica"/>
                          <a:ea typeface="Calibri"/>
                          <a:cs typeface="Helvetica"/>
                        </a:rPr>
                        <a:t>reatment </a:t>
                      </a:r>
                      <a:r>
                        <a:rPr lang="en-GB" sz="1200" b="1" dirty="0">
                          <a:solidFill>
                            <a:schemeClr val="tx1"/>
                          </a:solidFill>
                          <a:latin typeface="Helvetica"/>
                          <a:ea typeface="Calibri"/>
                          <a:cs typeface="Helvetica"/>
                        </a:rPr>
                        <a:t>of neonatal sepsis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1">
                        <a:alpha val="20000"/>
                      </a:schemeClr>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77537">
                <a:tc>
                  <a:txBody>
                    <a:bodyPr/>
                    <a:lstStyle/>
                    <a:p>
                      <a:pPr>
                        <a:lnSpc>
                          <a:spcPct val="100000"/>
                        </a:lnSpc>
                        <a:spcAft>
                          <a:spcPts val="0"/>
                        </a:spcAft>
                      </a:pPr>
                      <a:r>
                        <a:rPr lang="en-GB" sz="1200" b="1" dirty="0" smtClean="0">
                          <a:latin typeface="Helvetica"/>
                          <a:ea typeface="Calibri"/>
                          <a:cs typeface="Helvetica"/>
                        </a:rPr>
                        <a:t>Counting</a:t>
                      </a:r>
                      <a:endParaRPr lang="en-GB" sz="1200" b="1"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Helvetica"/>
                          <a:ea typeface="Calibri"/>
                          <a:cs typeface="Helvetica"/>
                        </a:rPr>
                        <a:t>    Birth registration </a:t>
                      </a: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Helvetica"/>
                          <a:ea typeface="Calibri"/>
                          <a:cs typeface="Helvetica"/>
                        </a:rPr>
                        <a:t>Death registration including cause of death</a:t>
                      </a:r>
                      <a:endParaRPr lang="en-GB" sz="1200" dirty="0" smtClean="0">
                        <a:latin typeface="Helvetica"/>
                        <a:ea typeface="Calibri"/>
                        <a:cs typeface="Helvetica"/>
                      </a:endParaRP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2973">
                <a:tc rowSpan="2">
                  <a:txBody>
                    <a:bodyPr/>
                    <a:lstStyle/>
                    <a:p>
                      <a:pPr>
                        <a:lnSpc>
                          <a:spcPct val="100000"/>
                        </a:lnSpc>
                        <a:spcAft>
                          <a:spcPts val="0"/>
                        </a:spcAft>
                      </a:pPr>
                      <a:r>
                        <a:rPr lang="en-GB" sz="1200" b="1" dirty="0" smtClean="0">
                          <a:latin typeface="Helvetica"/>
                          <a:ea typeface="Calibri"/>
                          <a:cs typeface="Helvetica"/>
                        </a:rPr>
                        <a:t>ENAP  service delivery packages </a:t>
                      </a:r>
                      <a:endParaRPr lang="en-GB" sz="12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n-US" sz="1200" b="1" dirty="0" smtClean="0">
                          <a:solidFill>
                            <a:schemeClr val="accent2"/>
                          </a:solidFill>
                          <a:latin typeface="Helvetica"/>
                          <a:ea typeface="Calibri"/>
                          <a:cs typeface="Helvetica"/>
                        </a:rPr>
                        <a:t>    Every Mother Every Newborn</a:t>
                      </a:r>
                    </a:p>
                    <a:p>
                      <a:pPr algn="l">
                        <a:lnSpc>
                          <a:spcPct val="100000"/>
                        </a:lnSpc>
                        <a:spcAft>
                          <a:spcPts val="0"/>
                        </a:spcAft>
                      </a:pPr>
                      <a:r>
                        <a:rPr lang="en-US" sz="1200" b="1" dirty="0" smtClean="0">
                          <a:solidFill>
                            <a:schemeClr val="accent2"/>
                          </a:solidFill>
                          <a:latin typeface="Helvetica"/>
                          <a:ea typeface="Calibri"/>
                          <a:cs typeface="Helvetica"/>
                        </a:rPr>
                        <a:t>    Quality Initiative</a:t>
                      </a:r>
                      <a:endParaRPr lang="en-GB" sz="1200" b="1" dirty="0">
                        <a:solidFill>
                          <a:schemeClr val="accent2"/>
                        </a:solidFill>
                        <a:latin typeface="Helvetica"/>
                        <a:ea typeface="Calibri"/>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C00000"/>
                        </a:solidFill>
                        <a:latin typeface="Helvetica"/>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610">
                <a:tc vMerge="1">
                  <a:txBody>
                    <a:bodyPr/>
                    <a:lstStyle/>
                    <a:p>
                      <a:endParaRPr lang="en-GB"/>
                    </a:p>
                  </a:txBody>
                  <a:tcPr/>
                </a:tc>
                <a:tc>
                  <a:txBody>
                    <a:bodyPr/>
                    <a:lstStyle/>
                    <a:p>
                      <a:pPr marL="176213" indent="0" algn="l">
                        <a:lnSpc>
                          <a:spcPct val="100000"/>
                        </a:lnSpc>
                        <a:spcAft>
                          <a:spcPts val="0"/>
                        </a:spcAft>
                      </a:pPr>
                      <a:r>
                        <a:rPr lang="en-GB" sz="1200" b="1" dirty="0" smtClean="0">
                          <a:solidFill>
                            <a:schemeClr val="accent2"/>
                          </a:solidFill>
                          <a:latin typeface="Helvetica"/>
                          <a:ea typeface="Calibri"/>
                          <a:cs typeface="Helvetica"/>
                        </a:rPr>
                        <a:t>Care of small and sick newborn </a:t>
                      </a:r>
                      <a:endParaRPr lang="en-GB" sz="1200" b="1" dirty="0">
                        <a:solidFill>
                          <a:schemeClr val="accent2"/>
                        </a:solidFill>
                        <a:latin typeface="Helvetica"/>
                        <a:ea typeface="Calibri"/>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n-GB" sz="1200" dirty="0">
                        <a:solidFill>
                          <a:srgbClr val="C00000"/>
                        </a:solidFill>
                        <a:latin typeface="Helvetica"/>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470848" y="5142570"/>
            <a:ext cx="8229600" cy="707886"/>
          </a:xfrm>
          <a:prstGeom prst="rect">
            <a:avLst/>
          </a:prstGeom>
          <a:noFill/>
        </p:spPr>
        <p:txBody>
          <a:bodyPr wrap="square" rtlCol="0">
            <a:spAutoFit/>
          </a:bodyPr>
          <a:lstStyle/>
          <a:p>
            <a:pPr defTabSz="914400"/>
            <a:r>
              <a:rPr lang="en-GB" sz="1000" dirty="0" smtClean="0">
                <a:effectLst>
                  <a:glow rad="101600">
                    <a:schemeClr val="tx1">
                      <a:alpha val="20000"/>
                    </a:schemeClr>
                  </a:glow>
                </a:effectLst>
                <a:latin typeface="Helvetica"/>
                <a:ea typeface="Calibri"/>
                <a:cs typeface="Helvetica"/>
              </a:rPr>
              <a:t>Shaded</a:t>
            </a:r>
            <a:r>
              <a:rPr lang="en-GB" sz="1000" dirty="0" smtClean="0">
                <a:solidFill>
                  <a:prstClr val="black"/>
                </a:solidFill>
                <a:latin typeface="Helvetica"/>
                <a:ea typeface="Calibri"/>
                <a:cs typeface="Helvetica"/>
              </a:rPr>
              <a:t> = not currently routinely tracked. </a:t>
            </a:r>
          </a:p>
          <a:p>
            <a:pPr defTabSz="914400"/>
            <a:r>
              <a:rPr lang="en-GB" sz="1000" b="1" dirty="0" smtClean="0">
                <a:solidFill>
                  <a:prstClr val="black"/>
                </a:solidFill>
                <a:latin typeface="Helvetica"/>
                <a:ea typeface="Calibri"/>
                <a:cs typeface="Helvetica"/>
              </a:rPr>
              <a:t>Bold </a:t>
            </a:r>
            <a:r>
              <a:rPr lang="en-GB" sz="1000" dirty="0" smtClean="0">
                <a:solidFill>
                  <a:prstClr val="black"/>
                </a:solidFill>
                <a:latin typeface="Helvetica"/>
                <a:ea typeface="Calibri"/>
                <a:cs typeface="Helvetica"/>
              </a:rPr>
              <a:t>= indicator requiring additional evaluation for consistent measurement </a:t>
            </a:r>
          </a:p>
          <a:p>
            <a:pPr defTabSz="914400"/>
            <a:r>
              <a:rPr lang="en-GB" sz="1000" b="1" dirty="0" smtClean="0">
                <a:solidFill>
                  <a:srgbClr val="00A0AE"/>
                </a:solidFill>
                <a:latin typeface="Helvetica"/>
                <a:ea typeface="Calibri"/>
                <a:cs typeface="Helvetica"/>
              </a:rPr>
              <a:t>Teal</a:t>
            </a:r>
            <a:r>
              <a:rPr lang="en-GB" sz="1000" dirty="0" smtClean="0">
                <a:solidFill>
                  <a:srgbClr val="00A0AE"/>
                </a:solidFill>
                <a:latin typeface="Helvetica"/>
                <a:ea typeface="Calibri"/>
                <a:cs typeface="Helvetica"/>
              </a:rPr>
              <a:t> </a:t>
            </a:r>
            <a:r>
              <a:rPr lang="en-GB" sz="1000" dirty="0" smtClean="0">
                <a:solidFill>
                  <a:prstClr val="black"/>
                </a:solidFill>
                <a:latin typeface="Helvetica"/>
                <a:ea typeface="Calibri"/>
                <a:cs typeface="Helvetica"/>
              </a:rPr>
              <a:t>= input package requiring norms and standards to be defined</a:t>
            </a:r>
          </a:p>
          <a:p>
            <a:pPr defTabSz="914400"/>
            <a:r>
              <a:rPr lang="en-ZA" sz="1000" dirty="0" smtClean="0">
                <a:solidFill>
                  <a:prstClr val="black"/>
                </a:solidFill>
                <a:latin typeface="Helvetica"/>
                <a:cs typeface="Helvetica"/>
              </a:rPr>
              <a:t>All indicators to be tracked so that they can be broken down to assess equity, e.g. urban/rural, regional, wealth quintile</a:t>
            </a:r>
            <a:endParaRPr lang="en-GB" sz="1000" dirty="0">
              <a:solidFill>
                <a:prstClr val="black"/>
              </a:solidFill>
              <a:latin typeface="Helvetica"/>
              <a:cs typeface="Helvetica"/>
            </a:endParaRPr>
          </a:p>
        </p:txBody>
      </p:sp>
      <p:sp>
        <p:nvSpPr>
          <p:cNvPr id="9" name="Title 1"/>
          <p:cNvSpPr txBox="1">
            <a:spLocks/>
          </p:cNvSpPr>
          <p:nvPr/>
        </p:nvSpPr>
        <p:spPr>
          <a:xfrm>
            <a:off x="250588" y="-298521"/>
            <a:ext cx="7747000" cy="8104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i="1" kern="1200">
                <a:solidFill>
                  <a:srgbClr val="4E4E4E"/>
                </a:solidFill>
                <a:latin typeface="Georgia"/>
                <a:ea typeface="+mj-ea"/>
                <a:cs typeface="Georgia"/>
              </a:defRPr>
            </a:lvl1pPr>
          </a:lstStyle>
          <a:p>
            <a:pPr algn="ctr"/>
            <a:endParaRPr lang="en-US" sz="3200" dirty="0"/>
          </a:p>
        </p:txBody>
      </p:sp>
      <p:sp>
        <p:nvSpPr>
          <p:cNvPr id="4" name="Title 3"/>
          <p:cNvSpPr>
            <a:spLocks noGrp="1"/>
          </p:cNvSpPr>
          <p:nvPr>
            <p:ph type="title"/>
          </p:nvPr>
        </p:nvSpPr>
        <p:spPr>
          <a:xfrm>
            <a:off x="429904" y="424766"/>
            <a:ext cx="8229600" cy="735660"/>
          </a:xfrm>
        </p:spPr>
        <p:txBody>
          <a:bodyPr>
            <a:normAutofit fontScale="90000"/>
          </a:bodyPr>
          <a:lstStyle/>
          <a:p>
            <a:r>
              <a:rPr lang="en-US" sz="4000" dirty="0"/>
              <a:t>EVERY NEWBORN </a:t>
            </a:r>
            <a:r>
              <a:rPr lang="en-US" sz="4000" dirty="0" smtClean="0"/>
              <a:t>MILESTONE</a:t>
            </a:r>
            <a:r>
              <a:rPr lang="en-US" dirty="0" smtClean="0"/>
              <a:t>:</a:t>
            </a:r>
            <a:r>
              <a:rPr lang="en-US" dirty="0"/>
              <a:t/>
            </a:r>
            <a:br>
              <a:rPr lang="en-US" dirty="0"/>
            </a:br>
            <a:r>
              <a:rPr lang="en-US" sz="2700" dirty="0"/>
              <a:t>Core indicators</a:t>
            </a:r>
            <a:r>
              <a:rPr lang="en-US" sz="5400" dirty="0"/>
              <a:t/>
            </a:r>
            <a:br>
              <a:rPr lang="en-US" sz="5400" dirty="0"/>
            </a:br>
            <a:endParaRPr lang="en-US" dirty="0"/>
          </a:p>
        </p:txBody>
      </p:sp>
      <p:sp>
        <p:nvSpPr>
          <p:cNvPr id="11" name="TextBox 10"/>
          <p:cNvSpPr txBox="1"/>
          <p:nvPr/>
        </p:nvSpPr>
        <p:spPr>
          <a:xfrm>
            <a:off x="3226431" y="6126948"/>
            <a:ext cx="5069817" cy="215444"/>
          </a:xfrm>
          <a:prstGeom prst="rect">
            <a:avLst/>
          </a:prstGeom>
          <a:noFill/>
        </p:spPr>
        <p:txBody>
          <a:bodyPr wrap="square" rtlCol="0">
            <a:spAutoFit/>
          </a:bodyPr>
          <a:lstStyle/>
          <a:p>
            <a:pPr algn="r"/>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a:t>
            </a:r>
            <a:r>
              <a:rPr lang="en-US" sz="800" i="1" dirty="0" smtClean="0">
                <a:solidFill>
                  <a:srgbClr val="000000"/>
                </a:solidFill>
              </a:rPr>
              <a:t>paper 5</a:t>
            </a:r>
            <a:endParaRPr lang="en-ZA" sz="800" i="1" dirty="0">
              <a:solidFill>
                <a:srgbClr val="000000"/>
              </a:solidFill>
            </a:endParaRPr>
          </a:p>
        </p:txBody>
      </p:sp>
      <p:sp>
        <p:nvSpPr>
          <p:cNvPr id="8" name="TextBox 7"/>
          <p:cNvSpPr txBox="1"/>
          <p:nvPr/>
        </p:nvSpPr>
        <p:spPr>
          <a:xfrm>
            <a:off x="0" y="5850456"/>
            <a:ext cx="9144000" cy="578882"/>
          </a:xfrm>
          <a:prstGeom prst="roundRect">
            <a:avLst/>
          </a:prstGeom>
          <a:solidFill>
            <a:schemeClr val="accent3">
              <a:lumMod val="75000"/>
            </a:schemeClr>
          </a:solidFill>
          <a:ln w="28575">
            <a:noFill/>
          </a:ln>
        </p:spPr>
        <p:txBody>
          <a:bodyPr wrap="square" rtlCol="0">
            <a:spAutoFit/>
          </a:bodyPr>
          <a:lstStyle/>
          <a:p>
            <a:pPr marL="228600" indent="0" algn="ctr">
              <a:spcBef>
                <a:spcPts val="300"/>
              </a:spcBef>
              <a:buNone/>
            </a:pPr>
            <a:r>
              <a:rPr lang="en-US" sz="1400" b="1" dirty="0" smtClean="0">
                <a:solidFill>
                  <a:schemeClr val="bg1"/>
                </a:solidFill>
                <a:latin typeface="Helvetica" pitchFamily="34" charset="0"/>
              </a:rPr>
              <a:t>We need to advance definitions and measurement for 10 core Every Newborn indicators, so countries and partners can track programmatic action</a:t>
            </a:r>
            <a:endParaRPr lang="en-US" sz="1400" dirty="0">
              <a:solidFill>
                <a:schemeClr val="bg1"/>
              </a:solidFill>
              <a:latin typeface="Helvetica" pitchFamily="34" charset="0"/>
            </a:endParaRPr>
          </a:p>
        </p:txBody>
      </p:sp>
    </p:spTree>
    <p:extLst>
      <p:ext uri="{BB962C8B-B14F-4D97-AF65-F5344CB8AC3E}">
        <p14:creationId xmlns:p14="http://schemas.microsoft.com/office/powerpoint/2010/main" val="3304019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594"/>
            <a:ext cx="8483600" cy="5433099"/>
          </a:xfrm>
        </p:spPr>
        <p:txBody>
          <a:bodyPr>
            <a:noAutofit/>
          </a:bodyPr>
          <a:lstStyle/>
          <a:p>
            <a:pPr>
              <a:lnSpc>
                <a:spcPct val="120000"/>
              </a:lnSpc>
              <a:spcBef>
                <a:spcPts val="0"/>
              </a:spcBef>
              <a:buNone/>
            </a:pPr>
            <a:r>
              <a:rPr lang="en-GB" sz="2000" b="1" dirty="0" smtClean="0"/>
              <a:t>Goals in post-2015 development framework</a:t>
            </a:r>
            <a:endParaRPr lang="en-GB" sz="2000" dirty="0" smtClean="0"/>
          </a:p>
          <a:p>
            <a:pPr>
              <a:lnSpc>
                <a:spcPct val="120000"/>
              </a:lnSpc>
              <a:spcBef>
                <a:spcPts val="0"/>
              </a:spcBef>
            </a:pPr>
            <a:r>
              <a:rPr lang="en-GB" sz="1600" dirty="0" smtClean="0"/>
              <a:t>Explicit national goals for neonatal mortality and stillbirths.</a:t>
            </a:r>
          </a:p>
          <a:p>
            <a:pPr>
              <a:lnSpc>
                <a:spcPct val="120000"/>
              </a:lnSpc>
              <a:spcBef>
                <a:spcPts val="0"/>
              </a:spcBef>
              <a:buNone/>
            </a:pPr>
            <a:endParaRPr lang="en-GB" sz="1100" dirty="0" smtClean="0"/>
          </a:p>
          <a:p>
            <a:pPr>
              <a:lnSpc>
                <a:spcPct val="120000"/>
              </a:lnSpc>
              <a:spcBef>
                <a:spcPts val="0"/>
              </a:spcBef>
              <a:buNone/>
            </a:pPr>
            <a:r>
              <a:rPr lang="en-GB" sz="2000" b="1" dirty="0" smtClean="0"/>
              <a:t>Milestones for action</a:t>
            </a:r>
            <a:endParaRPr lang="en-GB" sz="2000" dirty="0" smtClean="0"/>
          </a:p>
          <a:p>
            <a:pPr lvl="0">
              <a:lnSpc>
                <a:spcPct val="120000"/>
              </a:lnSpc>
              <a:spcBef>
                <a:spcPts val="0"/>
              </a:spcBef>
            </a:pPr>
            <a:r>
              <a:rPr lang="en-GB" sz="1600" dirty="0" smtClean="0"/>
              <a:t>Every Mother Every Newborn Quality Initiative. </a:t>
            </a:r>
          </a:p>
          <a:p>
            <a:pPr lvl="0">
              <a:lnSpc>
                <a:spcPct val="120000"/>
              </a:lnSpc>
              <a:spcBef>
                <a:spcPts val="0"/>
              </a:spcBef>
            </a:pPr>
            <a:r>
              <a:rPr lang="en-GB" sz="1600" dirty="0" smtClean="0"/>
              <a:t>Measurement of core Every Newborn indicators, </a:t>
            </a:r>
            <a:r>
              <a:rPr lang="en-GB" sz="1600" dirty="0" err="1" smtClean="0"/>
              <a:t>operationalising</a:t>
            </a:r>
            <a:r>
              <a:rPr lang="en-GB" sz="1600" dirty="0" smtClean="0"/>
              <a:t> </a:t>
            </a:r>
            <a:r>
              <a:rPr lang="en-GB" sz="1600" dirty="0" err="1" smtClean="0"/>
              <a:t>perinatal</a:t>
            </a:r>
            <a:r>
              <a:rPr lang="en-GB" sz="1600" dirty="0" smtClean="0"/>
              <a:t> audit.</a:t>
            </a:r>
          </a:p>
          <a:p>
            <a:pPr lvl="0">
              <a:lnSpc>
                <a:spcPct val="120000"/>
              </a:lnSpc>
              <a:spcBef>
                <a:spcPts val="0"/>
              </a:spcBef>
            </a:pPr>
            <a:r>
              <a:rPr lang="en-GB" sz="1600" dirty="0" smtClean="0"/>
              <a:t>Accountability framework in post-2015 architecture.</a:t>
            </a:r>
          </a:p>
          <a:p>
            <a:pPr>
              <a:lnSpc>
                <a:spcPct val="120000"/>
              </a:lnSpc>
              <a:spcBef>
                <a:spcPts val="0"/>
              </a:spcBef>
              <a:buNone/>
            </a:pPr>
            <a:endParaRPr lang="en-GB" sz="1100" dirty="0" smtClean="0"/>
          </a:p>
          <a:p>
            <a:pPr>
              <a:lnSpc>
                <a:spcPct val="120000"/>
              </a:lnSpc>
              <a:spcBef>
                <a:spcPts val="0"/>
              </a:spcBef>
              <a:buNone/>
            </a:pPr>
            <a:r>
              <a:rPr lang="en-GB" sz="2000" b="1" dirty="0" smtClean="0"/>
              <a:t>Implementation at national level</a:t>
            </a:r>
            <a:endParaRPr lang="en-GB" sz="2000" dirty="0" smtClean="0"/>
          </a:p>
          <a:p>
            <a:pPr>
              <a:lnSpc>
                <a:spcPct val="120000"/>
              </a:lnSpc>
              <a:spcBef>
                <a:spcPts val="0"/>
              </a:spcBef>
            </a:pPr>
            <a:r>
              <a:rPr lang="en-GB" sz="1600" dirty="0" smtClean="0"/>
              <a:t>Update existing national health strategies to include Every Newborn mortality goals, coverage targets, and milestones, and 5 ENAP objectives</a:t>
            </a:r>
          </a:p>
          <a:p>
            <a:pPr>
              <a:lnSpc>
                <a:spcPct val="120000"/>
              </a:lnSpc>
              <a:spcBef>
                <a:spcPts val="0"/>
              </a:spcBef>
              <a:buNone/>
            </a:pPr>
            <a:endParaRPr lang="en-GB" sz="1100" dirty="0" smtClean="0"/>
          </a:p>
          <a:p>
            <a:pPr>
              <a:lnSpc>
                <a:spcPct val="120000"/>
              </a:lnSpc>
              <a:spcBef>
                <a:spcPts val="0"/>
              </a:spcBef>
              <a:buNone/>
            </a:pPr>
            <a:r>
              <a:rPr lang="en-GB" sz="2000" dirty="0" smtClean="0"/>
              <a:t> </a:t>
            </a:r>
            <a:r>
              <a:rPr lang="en-GB" sz="2000" b="1" dirty="0" smtClean="0"/>
              <a:t>Investment</a:t>
            </a:r>
            <a:endParaRPr lang="en-GB" sz="2000" dirty="0" smtClean="0"/>
          </a:p>
          <a:p>
            <a:pPr lvl="0">
              <a:lnSpc>
                <a:spcPct val="120000"/>
              </a:lnSpc>
              <a:spcBef>
                <a:spcPts val="0"/>
              </a:spcBef>
            </a:pPr>
            <a:r>
              <a:rPr lang="en-GB" sz="1600" dirty="0" smtClean="0"/>
              <a:t>Increased investments from governments, donors and existing global funds..</a:t>
            </a:r>
          </a:p>
          <a:p>
            <a:pPr lvl="0">
              <a:lnSpc>
                <a:spcPct val="120000"/>
              </a:lnSpc>
              <a:spcBef>
                <a:spcPts val="0"/>
              </a:spcBef>
            </a:pPr>
            <a:r>
              <a:rPr lang="en-GB" sz="1600" dirty="0" smtClean="0"/>
              <a:t>Implementation research and upstream research investments</a:t>
            </a:r>
          </a:p>
          <a:p>
            <a:pPr>
              <a:lnSpc>
                <a:spcPct val="120000"/>
              </a:lnSpc>
              <a:spcBef>
                <a:spcPts val="0"/>
              </a:spcBef>
              <a:buNone/>
            </a:pPr>
            <a:endParaRPr lang="en-GB" sz="1100" dirty="0" smtClean="0"/>
          </a:p>
          <a:p>
            <a:pPr>
              <a:lnSpc>
                <a:spcPct val="120000"/>
              </a:lnSpc>
              <a:spcBef>
                <a:spcPts val="0"/>
              </a:spcBef>
              <a:buNone/>
            </a:pPr>
            <a:r>
              <a:rPr lang="en-GB" sz="2000" b="1" dirty="0" smtClean="0"/>
              <a:t>Intentional development of capacity, leadership, and champions</a:t>
            </a:r>
            <a:r>
              <a:rPr lang="en-GB" sz="1600" dirty="0" smtClean="0"/>
              <a:t>.</a:t>
            </a:r>
          </a:p>
          <a:p>
            <a:pPr>
              <a:lnSpc>
                <a:spcPct val="120000"/>
              </a:lnSpc>
              <a:spcBef>
                <a:spcPts val="0"/>
              </a:spcBef>
            </a:pPr>
            <a:endParaRPr lang="en-GB" sz="1600" dirty="0"/>
          </a:p>
        </p:txBody>
      </p:sp>
      <p:sp>
        <p:nvSpPr>
          <p:cNvPr id="4" name="Title 1"/>
          <p:cNvSpPr>
            <a:spLocks noGrp="1"/>
          </p:cNvSpPr>
          <p:nvPr>
            <p:ph type="title"/>
          </p:nvPr>
        </p:nvSpPr>
        <p:spPr>
          <a:xfrm>
            <a:off x="457200" y="97872"/>
            <a:ext cx="8229600" cy="735660"/>
          </a:xfrm>
        </p:spPr>
        <p:txBody>
          <a:bodyPr>
            <a:normAutofit/>
          </a:bodyPr>
          <a:lstStyle/>
          <a:p>
            <a:r>
              <a:rPr lang="en-GB" dirty="0" smtClean="0"/>
              <a:t>Every Newborn Call for action</a:t>
            </a:r>
            <a:endParaRPr lang="en-GB" dirty="0"/>
          </a:p>
        </p:txBody>
      </p:sp>
      <p:sp>
        <p:nvSpPr>
          <p:cNvPr id="5" name="TextBox 4"/>
          <p:cNvSpPr txBox="1"/>
          <p:nvPr/>
        </p:nvSpPr>
        <p:spPr>
          <a:xfrm>
            <a:off x="311428" y="6233382"/>
            <a:ext cx="2451038" cy="215444"/>
          </a:xfrm>
          <a:prstGeom prst="rect">
            <a:avLst/>
          </a:prstGeom>
          <a:noFill/>
        </p:spPr>
        <p:txBody>
          <a:bodyPr wrap="square" rtlCol="0">
            <a:spAutoFit/>
          </a:bodyPr>
          <a:lstStyle/>
          <a:p>
            <a:pPr algn="r"/>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5</a:t>
            </a:r>
            <a:endParaRPr lang="en-ZA" sz="800" i="1" dirty="0">
              <a:solidFill>
                <a:srgbClr val="000000"/>
              </a:solidFill>
            </a:endParaRPr>
          </a:p>
        </p:txBody>
      </p:sp>
      <p:pic>
        <p:nvPicPr>
          <p:cNvPr id="6" name="Picture 4"/>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397209" y="200835"/>
            <a:ext cx="1543591" cy="220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flipH="1">
            <a:off x="978193" y="3830193"/>
            <a:ext cx="6847369" cy="1692771"/>
          </a:xfrm>
          <a:prstGeom prst="rect">
            <a:avLst/>
          </a:prstGeom>
          <a:noFill/>
          <a:ln w="9525">
            <a:noFill/>
            <a:miter lim="800000"/>
            <a:headEnd/>
            <a:tailEnd/>
          </a:ln>
        </p:spPr>
        <p:txBody>
          <a:bodyPr wrap="square" anchor="ctr">
            <a:spAutoFit/>
          </a:bodyPr>
          <a:lstStyle/>
          <a:p>
            <a:pPr algn="ctr"/>
            <a:endParaRPr lang="en-US" sz="300" dirty="0" smtClean="0">
              <a:solidFill>
                <a:srgbClr val="302B67"/>
              </a:solidFill>
              <a:latin typeface="Helvetica"/>
              <a:cs typeface="Helvetica"/>
            </a:endParaRPr>
          </a:p>
          <a:p>
            <a:pPr algn="ctr"/>
            <a:r>
              <a:rPr lang="en-US" sz="2000" dirty="0" smtClean="0">
                <a:solidFill>
                  <a:srgbClr val="4E4E4E"/>
                </a:solidFill>
                <a:latin typeface="Helvetica"/>
                <a:cs typeface="Helvetica"/>
              </a:rPr>
              <a:t>Every Newborn Action Plan</a:t>
            </a:r>
          </a:p>
          <a:p>
            <a:pPr algn="ctr"/>
            <a:endParaRPr lang="en-US" sz="1050" b="1" dirty="0" smtClean="0">
              <a:solidFill>
                <a:srgbClr val="4E4E4E"/>
              </a:solidFill>
              <a:latin typeface="Helvetica"/>
              <a:cs typeface="Helvetica"/>
            </a:endParaRPr>
          </a:p>
          <a:p>
            <a:pPr algn="ctr"/>
            <a:r>
              <a:rPr lang="en-US" sz="2400" b="1" dirty="0">
                <a:solidFill>
                  <a:srgbClr val="4E4E4E"/>
                </a:solidFill>
                <a:latin typeface="Helvetica"/>
                <a:cs typeface="Helvetica"/>
              </a:rPr>
              <a:t>Get involved! </a:t>
            </a:r>
          </a:p>
          <a:p>
            <a:pPr algn="ctr"/>
            <a:r>
              <a:rPr lang="en-US" b="1" dirty="0" smtClean="0">
                <a:solidFill>
                  <a:schemeClr val="accent3"/>
                </a:solidFill>
                <a:latin typeface="Helvetica"/>
                <a:cs typeface="Helvetica"/>
                <a:hlinkClick r:id="rId3"/>
              </a:rPr>
              <a:t>www.everynewborn.org</a:t>
            </a:r>
            <a:endParaRPr lang="en-US" b="1" dirty="0" smtClean="0">
              <a:solidFill>
                <a:schemeClr val="accent3"/>
              </a:solidFill>
              <a:latin typeface="Helvetica"/>
              <a:cs typeface="Helvetica"/>
            </a:endParaRPr>
          </a:p>
          <a:p>
            <a:pPr algn="ctr"/>
            <a:r>
              <a:rPr lang="en-US" b="1" dirty="0" smtClean="0">
                <a:solidFill>
                  <a:schemeClr val="accent3"/>
                </a:solidFill>
                <a:latin typeface="Helvetica"/>
                <a:cs typeface="Helvetica"/>
                <a:hlinkClick r:id="rId4"/>
              </a:rPr>
              <a:t>www.Healthynewborn.org</a:t>
            </a:r>
            <a:r>
              <a:rPr lang="en-US" b="1" dirty="0" smtClean="0">
                <a:solidFill>
                  <a:schemeClr val="accent3"/>
                </a:solidFill>
                <a:latin typeface="Helvetica"/>
                <a:cs typeface="Helvetica"/>
              </a:rPr>
              <a:t> </a:t>
            </a:r>
          </a:p>
          <a:p>
            <a:pPr algn="ctr"/>
            <a:endParaRPr lang="en-US" sz="1050" b="1" dirty="0" smtClean="0">
              <a:solidFill>
                <a:srgbClr val="28A1DA"/>
              </a:solidFill>
              <a:latin typeface="Helvetica"/>
              <a:cs typeface="Helvetica"/>
            </a:endParaRPr>
          </a:p>
        </p:txBody>
      </p:sp>
      <p:sp>
        <p:nvSpPr>
          <p:cNvPr id="12" name="Text Placeholder 1"/>
          <p:cNvSpPr txBox="1">
            <a:spLocks/>
          </p:cNvSpPr>
          <p:nvPr/>
        </p:nvSpPr>
        <p:spPr bwMode="auto">
          <a:xfrm>
            <a:off x="431800" y="204981"/>
            <a:ext cx="8384654" cy="2525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defTabSz="914400">
              <a:defRPr/>
            </a:pPr>
            <a:endParaRPr lang="en-US" sz="1400" dirty="0" smtClean="0">
              <a:solidFill>
                <a:srgbClr val="404040"/>
              </a:solidFill>
              <a:latin typeface="Helvetica"/>
              <a:cs typeface="Helvetica"/>
            </a:endParaRPr>
          </a:p>
          <a:p>
            <a:pPr algn="ctr" defTabSz="914400">
              <a:defRPr/>
            </a:pPr>
            <a:r>
              <a:rPr lang="en-US" sz="2700" dirty="0" smtClean="0">
                <a:solidFill>
                  <a:srgbClr val="404040"/>
                </a:solidFill>
                <a:latin typeface="+mj-lt"/>
                <a:cs typeface="Helvetica"/>
              </a:rPr>
              <a:t>We have the potential to transform survival and health for EVERY newborn EVERY mother including for the world’s poorest families – </a:t>
            </a:r>
          </a:p>
          <a:p>
            <a:pPr algn="ctr" defTabSz="914400">
              <a:defRPr/>
            </a:pPr>
            <a:endParaRPr lang="en-US" sz="2700" dirty="0" smtClean="0">
              <a:solidFill>
                <a:srgbClr val="404040"/>
              </a:solidFill>
              <a:latin typeface="+mj-lt"/>
              <a:cs typeface="Helvetica"/>
            </a:endParaRPr>
          </a:p>
          <a:p>
            <a:pPr algn="ctr" defTabSz="914400">
              <a:defRPr/>
            </a:pPr>
            <a:r>
              <a:rPr lang="en-US" sz="4000" dirty="0" smtClean="0">
                <a:solidFill>
                  <a:srgbClr val="404040"/>
                </a:solidFill>
                <a:latin typeface="+mj-lt"/>
                <a:cs typeface="Helvetica"/>
              </a:rPr>
              <a:t>Will we act on the call?</a:t>
            </a:r>
          </a:p>
          <a:p>
            <a:pPr algn="ctr" defTabSz="914400">
              <a:defRPr/>
            </a:pPr>
            <a:r>
              <a:rPr lang="en-US" sz="4000" dirty="0" smtClean="0">
                <a:solidFill>
                  <a:srgbClr val="404040"/>
                </a:solidFill>
                <a:latin typeface="+mj-lt"/>
                <a:cs typeface="Helvetica"/>
              </a:rPr>
              <a:t>The time is now!</a:t>
            </a:r>
            <a:endParaRPr lang="en-US" sz="4000" dirty="0">
              <a:solidFill>
                <a:srgbClr val="404040"/>
              </a:solidFill>
              <a:latin typeface="+mj-lt"/>
              <a:cs typeface="Helvetica"/>
            </a:endParaRPr>
          </a:p>
        </p:txBody>
      </p:sp>
    </p:spTree>
    <p:extLst>
      <p:ext uri="{BB962C8B-B14F-4D97-AF65-F5344CB8AC3E}">
        <p14:creationId xmlns:p14="http://schemas.microsoft.com/office/powerpoint/2010/main" val="31282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Newborn Series Papers</a:t>
            </a:r>
            <a:endParaRPr lang="en-US" dirty="0"/>
          </a:p>
        </p:txBody>
      </p:sp>
      <p:sp>
        <p:nvSpPr>
          <p:cNvPr id="3" name="Content Placeholder 2"/>
          <p:cNvSpPr>
            <a:spLocks noGrp="1"/>
          </p:cNvSpPr>
          <p:nvPr>
            <p:ph idx="1"/>
          </p:nvPr>
        </p:nvSpPr>
        <p:spPr>
          <a:xfrm>
            <a:off x="457199" y="1042197"/>
            <a:ext cx="8372901" cy="5208478"/>
          </a:xfrm>
        </p:spPr>
        <p:txBody>
          <a:bodyPr>
            <a:normAutofit fontScale="55000" lnSpcReduction="20000"/>
          </a:bodyPr>
          <a:lstStyle/>
          <a:p>
            <a:pPr marL="0" indent="0">
              <a:lnSpc>
                <a:spcPct val="120000"/>
              </a:lnSpc>
              <a:buNone/>
            </a:pPr>
            <a:r>
              <a:rPr lang="en-US" sz="2900" b="1" dirty="0">
                <a:solidFill>
                  <a:srgbClr val="0F2B67"/>
                </a:solidFill>
              </a:rPr>
              <a:t>W</a:t>
            </a:r>
            <a:r>
              <a:rPr lang="en-US" sz="2900" b="1" dirty="0" smtClean="0">
                <a:solidFill>
                  <a:srgbClr val="0F2B67"/>
                </a:solidFill>
              </a:rPr>
              <a:t>ho </a:t>
            </a:r>
            <a:r>
              <a:rPr lang="en-US" sz="2900" b="1" dirty="0">
                <a:solidFill>
                  <a:srgbClr val="0F2B67"/>
                </a:solidFill>
              </a:rPr>
              <a:t>has been caring for the baby?</a:t>
            </a:r>
          </a:p>
          <a:p>
            <a:pPr marL="0" indent="0">
              <a:lnSpc>
                <a:spcPct val="120000"/>
              </a:lnSpc>
              <a:buNone/>
            </a:pPr>
            <a:r>
              <a:rPr lang="en-US" sz="2200" dirty="0" smtClean="0"/>
              <a:t>Gary </a:t>
            </a:r>
            <a:r>
              <a:rPr lang="en-US" sz="2200" dirty="0"/>
              <a:t>L Darmstadt, Mary V Kinney, Mickey Chopra, Simon </a:t>
            </a:r>
            <a:r>
              <a:rPr lang="en-US" sz="2200" dirty="0" err="1"/>
              <a:t>Cousens</a:t>
            </a:r>
            <a:r>
              <a:rPr lang="en-US" sz="2200" dirty="0"/>
              <a:t>, Lily </a:t>
            </a:r>
            <a:r>
              <a:rPr lang="en-US" sz="2200" dirty="0" err="1"/>
              <a:t>Kak</a:t>
            </a:r>
            <a:r>
              <a:rPr lang="en-US" sz="2200" dirty="0"/>
              <a:t>, Vinod K Paul, </a:t>
            </a:r>
            <a:r>
              <a:rPr lang="en-US" sz="2200" dirty="0" smtClean="0"/>
              <a:t>Jose </a:t>
            </a:r>
            <a:r>
              <a:rPr lang="en-US" sz="2200" dirty="0" err="1" smtClean="0"/>
              <a:t>Martines</a:t>
            </a:r>
            <a:r>
              <a:rPr lang="en-US" sz="2200" dirty="0"/>
              <a:t>, </a:t>
            </a:r>
            <a:r>
              <a:rPr lang="en-US" sz="2200" dirty="0" err="1"/>
              <a:t>Zulfiqar</a:t>
            </a:r>
            <a:r>
              <a:rPr lang="en-US" sz="2200" dirty="0"/>
              <a:t> A </a:t>
            </a:r>
            <a:r>
              <a:rPr lang="en-US" sz="2200" dirty="0" err="1"/>
              <a:t>Bhutta</a:t>
            </a:r>
            <a:r>
              <a:rPr lang="en-US" sz="2200" dirty="0"/>
              <a:t>, Joy E Lawn, for </a:t>
            </a:r>
            <a:r>
              <a:rPr lang="en-US" sz="2200" i="1" dirty="0"/>
              <a:t>The Lancet </a:t>
            </a:r>
            <a:r>
              <a:rPr lang="en-US" sz="2200" dirty="0"/>
              <a:t>Every Newborn Study Group </a:t>
            </a:r>
          </a:p>
          <a:p>
            <a:pPr marL="0" indent="0">
              <a:lnSpc>
                <a:spcPct val="120000"/>
              </a:lnSpc>
              <a:buNone/>
            </a:pPr>
            <a:endParaRPr lang="en-US" sz="2500" b="1" dirty="0" smtClean="0">
              <a:solidFill>
                <a:srgbClr val="0F2B67"/>
              </a:solidFill>
            </a:endParaRPr>
          </a:p>
          <a:p>
            <a:pPr marL="0" indent="0">
              <a:lnSpc>
                <a:spcPct val="120000"/>
              </a:lnSpc>
              <a:buNone/>
            </a:pPr>
            <a:r>
              <a:rPr lang="en-US" sz="2900" b="1" dirty="0" smtClean="0">
                <a:solidFill>
                  <a:srgbClr val="0F2B67"/>
                </a:solidFill>
              </a:rPr>
              <a:t>Progress</a:t>
            </a:r>
            <a:r>
              <a:rPr lang="en-US" sz="2900" b="1" dirty="0">
                <a:solidFill>
                  <a:srgbClr val="0F2B67"/>
                </a:solidFill>
              </a:rPr>
              <a:t>, priorities, and potential beyond survival</a:t>
            </a:r>
          </a:p>
          <a:p>
            <a:pPr marL="0" indent="0">
              <a:lnSpc>
                <a:spcPct val="120000"/>
              </a:lnSpc>
              <a:buNone/>
            </a:pPr>
            <a:r>
              <a:rPr lang="en-US" sz="2200" dirty="0"/>
              <a:t>Joy E Lawn, Hannah </a:t>
            </a:r>
            <a:r>
              <a:rPr lang="en-US" sz="2200" dirty="0" err="1"/>
              <a:t>Blencowe</a:t>
            </a:r>
            <a:r>
              <a:rPr lang="en-US" sz="2200" dirty="0"/>
              <a:t>, </a:t>
            </a:r>
            <a:r>
              <a:rPr lang="en-US" sz="2200" dirty="0" err="1"/>
              <a:t>Shefali</a:t>
            </a:r>
            <a:r>
              <a:rPr lang="en-US" sz="2200" dirty="0"/>
              <a:t> </a:t>
            </a:r>
            <a:r>
              <a:rPr lang="en-US" sz="2200" dirty="0" err="1"/>
              <a:t>Oza</a:t>
            </a:r>
            <a:r>
              <a:rPr lang="en-US" sz="2200" dirty="0"/>
              <a:t>,, </a:t>
            </a:r>
            <a:r>
              <a:rPr lang="en-US" sz="2200" dirty="0" err="1"/>
              <a:t>Danzhen</a:t>
            </a:r>
            <a:r>
              <a:rPr lang="en-US" sz="2200" dirty="0"/>
              <a:t> You, Anne CC Lee, Peter </a:t>
            </a:r>
            <a:r>
              <a:rPr lang="en-US" sz="2200" dirty="0" err="1"/>
              <a:t>Waiswa</a:t>
            </a:r>
            <a:r>
              <a:rPr lang="en-US" sz="2200" dirty="0"/>
              <a:t>, Marek </a:t>
            </a:r>
            <a:r>
              <a:rPr lang="en-US" sz="2200" dirty="0" err="1"/>
              <a:t>Lalli</a:t>
            </a:r>
            <a:r>
              <a:rPr lang="en-US" sz="2200" dirty="0"/>
              <a:t> </a:t>
            </a:r>
          </a:p>
          <a:p>
            <a:pPr marL="0" indent="0">
              <a:lnSpc>
                <a:spcPct val="120000"/>
              </a:lnSpc>
              <a:buNone/>
            </a:pPr>
            <a:endParaRPr lang="en-US" sz="2500" b="1" dirty="0" smtClean="0">
              <a:solidFill>
                <a:srgbClr val="0F2B67"/>
              </a:solidFill>
            </a:endParaRPr>
          </a:p>
          <a:p>
            <a:pPr marL="0" indent="0">
              <a:lnSpc>
                <a:spcPct val="120000"/>
              </a:lnSpc>
              <a:spcBef>
                <a:spcPts val="0"/>
              </a:spcBef>
              <a:buNone/>
            </a:pPr>
            <a:r>
              <a:rPr lang="en-US" sz="2900" b="1" dirty="0" smtClean="0">
                <a:solidFill>
                  <a:srgbClr val="0F2B67"/>
                </a:solidFill>
              </a:rPr>
              <a:t>Can </a:t>
            </a:r>
            <a:r>
              <a:rPr lang="en-US" sz="2900" b="1" dirty="0">
                <a:solidFill>
                  <a:srgbClr val="0F2B67"/>
                </a:solidFill>
              </a:rPr>
              <a:t>available interventions end preventable deaths in mothers, newborn babies, </a:t>
            </a:r>
            <a:endParaRPr lang="en-US" sz="2900" b="1" dirty="0" smtClean="0">
              <a:solidFill>
                <a:srgbClr val="0F2B67"/>
              </a:solidFill>
            </a:endParaRPr>
          </a:p>
          <a:p>
            <a:pPr marL="0" indent="0">
              <a:lnSpc>
                <a:spcPct val="120000"/>
              </a:lnSpc>
              <a:spcBef>
                <a:spcPts val="0"/>
              </a:spcBef>
              <a:buNone/>
            </a:pPr>
            <a:r>
              <a:rPr lang="en-US" sz="2900" b="1" dirty="0" smtClean="0">
                <a:solidFill>
                  <a:srgbClr val="0F2B67"/>
                </a:solidFill>
              </a:rPr>
              <a:t>and </a:t>
            </a:r>
            <a:r>
              <a:rPr lang="en-US" sz="2900" b="1" dirty="0">
                <a:solidFill>
                  <a:srgbClr val="0F2B67"/>
                </a:solidFill>
              </a:rPr>
              <a:t>stillbirths, and at what cost?</a:t>
            </a:r>
          </a:p>
          <a:p>
            <a:pPr marL="0" indent="0">
              <a:lnSpc>
                <a:spcPct val="120000"/>
              </a:lnSpc>
              <a:buNone/>
            </a:pPr>
            <a:r>
              <a:rPr lang="en-US" sz="2200" dirty="0" err="1"/>
              <a:t>Zulfiqar</a:t>
            </a:r>
            <a:r>
              <a:rPr lang="en-US" sz="2200" dirty="0"/>
              <a:t> A </a:t>
            </a:r>
            <a:r>
              <a:rPr lang="en-US" sz="2200" dirty="0" err="1"/>
              <a:t>Bhutta</a:t>
            </a:r>
            <a:r>
              <a:rPr lang="en-US" sz="2200" dirty="0"/>
              <a:t>, Jai K Das, Rajiv </a:t>
            </a:r>
            <a:r>
              <a:rPr lang="en-US" sz="2200" dirty="0" err="1"/>
              <a:t>Bahl</a:t>
            </a:r>
            <a:r>
              <a:rPr lang="en-US" sz="2200" dirty="0"/>
              <a:t>, Joy E Lawn, </a:t>
            </a:r>
            <a:r>
              <a:rPr lang="en-US" sz="2200" dirty="0" err="1"/>
              <a:t>Rehana</a:t>
            </a:r>
            <a:r>
              <a:rPr lang="en-US" sz="2200" dirty="0"/>
              <a:t> A Salam, Vinod K Paul, </a:t>
            </a:r>
            <a:r>
              <a:rPr lang="en-US" sz="2200" dirty="0" err="1"/>
              <a:t>Jeeva</a:t>
            </a:r>
            <a:r>
              <a:rPr lang="en-US" sz="2200" dirty="0"/>
              <a:t> M </a:t>
            </a:r>
            <a:r>
              <a:rPr lang="en-US" sz="2200" dirty="0" err="1"/>
              <a:t>Sankar</a:t>
            </a:r>
            <a:r>
              <a:rPr lang="en-US" sz="2200" dirty="0"/>
              <a:t>, Hannah </a:t>
            </a:r>
            <a:r>
              <a:rPr lang="en-US" sz="2200" dirty="0" err="1"/>
              <a:t>Blencowe</a:t>
            </a:r>
            <a:r>
              <a:rPr lang="en-US" sz="2200" dirty="0"/>
              <a:t>, </a:t>
            </a:r>
            <a:r>
              <a:rPr lang="en-US" sz="2200" dirty="0" err="1"/>
              <a:t>Arjumand</a:t>
            </a:r>
            <a:r>
              <a:rPr lang="en-US" sz="2200" dirty="0"/>
              <a:t> Rizvi, Victoria B Chou, Neff Walker, for The Lancet Newborn Interventions Review Group and </a:t>
            </a:r>
            <a:r>
              <a:rPr lang="en-US" sz="2200" i="1" dirty="0"/>
              <a:t>The Lancet </a:t>
            </a:r>
            <a:r>
              <a:rPr lang="en-US" sz="2200" dirty="0"/>
              <a:t>Every Newborn Study Group </a:t>
            </a:r>
          </a:p>
          <a:p>
            <a:pPr marL="0" indent="0">
              <a:lnSpc>
                <a:spcPct val="120000"/>
              </a:lnSpc>
              <a:buNone/>
            </a:pPr>
            <a:endParaRPr lang="en-US" sz="2500" b="1" dirty="0" smtClean="0">
              <a:solidFill>
                <a:srgbClr val="0F2B67"/>
              </a:solidFill>
            </a:endParaRPr>
          </a:p>
          <a:p>
            <a:pPr marL="0" indent="0">
              <a:lnSpc>
                <a:spcPct val="120000"/>
              </a:lnSpc>
              <a:buNone/>
            </a:pPr>
            <a:r>
              <a:rPr lang="en-US" sz="2900" b="1" dirty="0" smtClean="0">
                <a:solidFill>
                  <a:srgbClr val="0F2B67"/>
                </a:solidFill>
              </a:rPr>
              <a:t>Health-systems </a:t>
            </a:r>
            <a:r>
              <a:rPr lang="en-US" sz="2900" b="1" dirty="0">
                <a:solidFill>
                  <a:srgbClr val="0F2B67"/>
                </a:solidFill>
              </a:rPr>
              <a:t>bottlenecks and strategies to accelerate scale-up in countries</a:t>
            </a:r>
          </a:p>
          <a:p>
            <a:pPr marL="0" indent="0">
              <a:lnSpc>
                <a:spcPct val="120000"/>
              </a:lnSpc>
              <a:buNone/>
            </a:pPr>
            <a:r>
              <a:rPr lang="en-US" sz="2200" dirty="0"/>
              <a:t>Kim E Dickson, </a:t>
            </a:r>
            <a:r>
              <a:rPr lang="en-US" sz="2200" dirty="0" err="1"/>
              <a:t>Aline</a:t>
            </a:r>
            <a:r>
              <a:rPr lang="en-US" sz="2200" dirty="0"/>
              <a:t> </a:t>
            </a:r>
            <a:r>
              <a:rPr lang="en-US" sz="2200" dirty="0" err="1"/>
              <a:t>Simen-Kapeu</a:t>
            </a:r>
            <a:r>
              <a:rPr lang="en-US" sz="2200" dirty="0"/>
              <a:t>, Mary V Kinney, Luis </a:t>
            </a:r>
            <a:r>
              <a:rPr lang="en-US" sz="2200" dirty="0" err="1"/>
              <a:t>Huicho</a:t>
            </a:r>
            <a:r>
              <a:rPr lang="en-US" sz="2200" dirty="0"/>
              <a:t>, Linda </a:t>
            </a:r>
            <a:r>
              <a:rPr lang="en-US" sz="2200" dirty="0" err="1"/>
              <a:t>Vesel</a:t>
            </a:r>
            <a:r>
              <a:rPr lang="en-US" sz="2200" dirty="0"/>
              <a:t>, Eve </a:t>
            </a:r>
            <a:r>
              <a:rPr lang="en-US" sz="2200" dirty="0" err="1"/>
              <a:t>Lackritz</a:t>
            </a:r>
            <a:r>
              <a:rPr lang="en-US" sz="2200" dirty="0"/>
              <a:t>, Joseph de Graft Johnson, </a:t>
            </a:r>
            <a:r>
              <a:rPr lang="en-US" sz="2200" dirty="0" err="1"/>
              <a:t>Severin</a:t>
            </a:r>
            <a:r>
              <a:rPr lang="en-US" sz="2200" dirty="0"/>
              <a:t> von </a:t>
            </a:r>
            <a:r>
              <a:rPr lang="en-US" sz="2200" dirty="0" err="1"/>
              <a:t>Xylander</a:t>
            </a:r>
            <a:r>
              <a:rPr lang="en-US" sz="2200" dirty="0"/>
              <a:t>, </a:t>
            </a:r>
            <a:r>
              <a:rPr lang="en-US" sz="2200" dirty="0" err="1"/>
              <a:t>Nuzhat</a:t>
            </a:r>
            <a:r>
              <a:rPr lang="en-US" sz="2200" dirty="0"/>
              <a:t> </a:t>
            </a:r>
            <a:r>
              <a:rPr lang="en-US" sz="2200" dirty="0" err="1"/>
              <a:t>Rafique</a:t>
            </a:r>
            <a:r>
              <a:rPr lang="en-US" sz="2200" dirty="0"/>
              <a:t>, </a:t>
            </a:r>
            <a:r>
              <a:rPr lang="en-US" sz="2200" dirty="0" err="1"/>
              <a:t>Mariame</a:t>
            </a:r>
            <a:r>
              <a:rPr lang="en-US" sz="2200" dirty="0"/>
              <a:t> </a:t>
            </a:r>
            <a:r>
              <a:rPr lang="en-US" sz="2200" dirty="0" err="1"/>
              <a:t>Sylla</a:t>
            </a:r>
            <a:r>
              <a:rPr lang="en-US" sz="2200" dirty="0"/>
              <a:t>, Charles </a:t>
            </a:r>
            <a:r>
              <a:rPr lang="en-US" sz="2200" dirty="0" err="1"/>
              <a:t>Mwansambo</a:t>
            </a:r>
            <a:r>
              <a:rPr lang="en-US" sz="2200" dirty="0"/>
              <a:t>, Bernadette </a:t>
            </a:r>
            <a:r>
              <a:rPr lang="en-US" sz="2200" dirty="0" err="1"/>
              <a:t>Daelmans</a:t>
            </a:r>
            <a:r>
              <a:rPr lang="en-US" sz="2200" dirty="0"/>
              <a:t>, Joy E Lawn, for </a:t>
            </a:r>
            <a:r>
              <a:rPr lang="en-US" sz="2200" i="1" dirty="0"/>
              <a:t>The Lancet </a:t>
            </a:r>
            <a:r>
              <a:rPr lang="en-US" sz="2200" dirty="0"/>
              <a:t>Every Newborn Study Group </a:t>
            </a:r>
          </a:p>
          <a:p>
            <a:pPr marL="0" indent="0">
              <a:lnSpc>
                <a:spcPct val="120000"/>
              </a:lnSpc>
              <a:buNone/>
            </a:pPr>
            <a:endParaRPr lang="en-US" sz="2500" b="1" dirty="0" smtClean="0">
              <a:solidFill>
                <a:srgbClr val="0F2B67"/>
              </a:solidFill>
            </a:endParaRPr>
          </a:p>
          <a:p>
            <a:pPr marL="0" indent="0">
              <a:lnSpc>
                <a:spcPct val="120000"/>
              </a:lnSpc>
              <a:buNone/>
            </a:pPr>
            <a:r>
              <a:rPr lang="en-US" sz="2900" b="1" dirty="0" smtClean="0">
                <a:solidFill>
                  <a:srgbClr val="0F2B67"/>
                </a:solidFill>
              </a:rPr>
              <a:t>From </a:t>
            </a:r>
            <a:r>
              <a:rPr lang="en-US" sz="2900" b="1" dirty="0">
                <a:solidFill>
                  <a:srgbClr val="0F2B67"/>
                </a:solidFill>
              </a:rPr>
              <a:t>evidence to action to deliver a healthy start for the next generation</a:t>
            </a:r>
          </a:p>
          <a:p>
            <a:pPr marL="0" indent="0">
              <a:lnSpc>
                <a:spcPct val="120000"/>
              </a:lnSpc>
              <a:buNone/>
            </a:pPr>
            <a:r>
              <a:rPr lang="en-US" sz="2200" dirty="0"/>
              <a:t>Elizabeth Mason, Lori McDougall, Joy E Lawn, </a:t>
            </a:r>
            <a:r>
              <a:rPr lang="en-US" sz="2200" dirty="0" err="1"/>
              <a:t>Anuradha</a:t>
            </a:r>
            <a:r>
              <a:rPr lang="en-US" sz="2200" dirty="0"/>
              <a:t> Gupta, Mariam </a:t>
            </a:r>
            <a:r>
              <a:rPr lang="en-US" sz="2200" dirty="0" err="1"/>
              <a:t>Claeson</a:t>
            </a:r>
            <a:r>
              <a:rPr lang="en-US" sz="2200" dirty="0"/>
              <a:t>, </a:t>
            </a:r>
            <a:r>
              <a:rPr lang="en-US" sz="2200" dirty="0" err="1"/>
              <a:t>Yogan</a:t>
            </a:r>
            <a:r>
              <a:rPr lang="en-US" sz="2200" dirty="0"/>
              <a:t> </a:t>
            </a:r>
            <a:r>
              <a:rPr lang="en-US" sz="2200" dirty="0" err="1"/>
              <a:t>Pillay</a:t>
            </a:r>
            <a:r>
              <a:rPr lang="en-US" sz="2200" dirty="0"/>
              <a:t>, Carole </a:t>
            </a:r>
            <a:r>
              <a:rPr lang="en-US" sz="2200" dirty="0" err="1"/>
              <a:t>Presern</a:t>
            </a:r>
            <a:r>
              <a:rPr lang="en-US" sz="2200" dirty="0"/>
              <a:t>, Martina </a:t>
            </a:r>
            <a:r>
              <a:rPr lang="en-US" sz="2200" dirty="0" err="1"/>
              <a:t>Baye</a:t>
            </a:r>
            <a:r>
              <a:rPr lang="en-US" sz="2200" dirty="0"/>
              <a:t> </a:t>
            </a:r>
            <a:r>
              <a:rPr lang="en-US" sz="2200" dirty="0" err="1"/>
              <a:t>Lukong</a:t>
            </a:r>
            <a:r>
              <a:rPr lang="en-US" sz="2200" dirty="0"/>
              <a:t>, Gillian Mann, </a:t>
            </a:r>
            <a:r>
              <a:rPr lang="en-US" sz="2200" dirty="0" err="1"/>
              <a:t>Marijke</a:t>
            </a:r>
            <a:r>
              <a:rPr lang="en-US" sz="2200" dirty="0"/>
              <a:t> </a:t>
            </a:r>
            <a:r>
              <a:rPr lang="en-US" sz="2200" dirty="0" err="1"/>
              <a:t>Wijnroks</a:t>
            </a:r>
            <a:r>
              <a:rPr lang="en-US" sz="2200" dirty="0"/>
              <a:t>, </a:t>
            </a:r>
            <a:r>
              <a:rPr lang="en-US" sz="2200" dirty="0" err="1"/>
              <a:t>Kishwar</a:t>
            </a:r>
            <a:r>
              <a:rPr lang="en-US" sz="2200" dirty="0"/>
              <a:t> Azad, Katherine Taylor, Allison Beattie, </a:t>
            </a:r>
            <a:r>
              <a:rPr lang="en-US" sz="2200" dirty="0" err="1"/>
              <a:t>Zulfiqar</a:t>
            </a:r>
            <a:r>
              <a:rPr lang="en-US" sz="2200" dirty="0"/>
              <a:t> A </a:t>
            </a:r>
            <a:r>
              <a:rPr lang="en-US" sz="2200" dirty="0" err="1"/>
              <a:t>Bhutta</a:t>
            </a:r>
            <a:r>
              <a:rPr lang="en-US" sz="2200" dirty="0"/>
              <a:t>, Mickey Chopra, for </a:t>
            </a:r>
            <a:r>
              <a:rPr lang="en-US" sz="2200" i="1" dirty="0"/>
              <a:t>The Lancet </a:t>
            </a:r>
            <a:r>
              <a:rPr lang="en-US" sz="2200" dirty="0"/>
              <a:t>Every Newborn Study Group, on behalf of the Every Newborn Steering Committee </a:t>
            </a:r>
          </a:p>
          <a:p>
            <a:pPr marL="0" indent="0">
              <a:lnSpc>
                <a:spcPct val="170000"/>
              </a:lnSpc>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53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key findings</a:t>
            </a:r>
            <a:endParaRPr lang="en-US" dirty="0"/>
          </a:p>
        </p:txBody>
      </p:sp>
      <p:sp>
        <p:nvSpPr>
          <p:cNvPr id="3" name="Content Placeholder 2"/>
          <p:cNvSpPr>
            <a:spLocks noGrp="1"/>
          </p:cNvSpPr>
          <p:nvPr>
            <p:ph idx="1"/>
          </p:nvPr>
        </p:nvSpPr>
        <p:spPr/>
        <p:txBody>
          <a:bodyPr/>
          <a:lstStyle/>
          <a:p>
            <a:r>
              <a:rPr lang="en-US" b="1" i="1" dirty="0" smtClean="0"/>
              <a:t>Within reach</a:t>
            </a:r>
            <a:r>
              <a:rPr lang="en-US" dirty="0" smtClean="0"/>
              <a:t>: ending of preventable child and maternal deaths</a:t>
            </a:r>
          </a:p>
          <a:p>
            <a:r>
              <a:rPr lang="en-US" b="1" i="1" dirty="0" smtClean="0"/>
              <a:t>Prioritize</a:t>
            </a:r>
            <a:r>
              <a:rPr lang="en-US" b="1" dirty="0" smtClean="0"/>
              <a:t> </a:t>
            </a:r>
            <a:r>
              <a:rPr lang="en-US" dirty="0" smtClean="0"/>
              <a:t>day of birth</a:t>
            </a:r>
          </a:p>
          <a:p>
            <a:r>
              <a:rPr lang="en-US" b="1" i="1" dirty="0" smtClean="0"/>
              <a:t>Invest</a:t>
            </a:r>
            <a:r>
              <a:rPr lang="en-US" dirty="0"/>
              <a:t> </a:t>
            </a:r>
            <a:r>
              <a:rPr lang="en-US" dirty="0" smtClean="0"/>
              <a:t>in care at birth and reap a triple return</a:t>
            </a:r>
          </a:p>
          <a:p>
            <a:r>
              <a:rPr lang="en-US" b="1" i="1" dirty="0" smtClean="0"/>
              <a:t>Target</a:t>
            </a:r>
            <a:r>
              <a:rPr lang="en-US" dirty="0" smtClean="0"/>
              <a:t> </a:t>
            </a:r>
            <a:r>
              <a:rPr lang="en-US" dirty="0"/>
              <a:t>specific health system bottlenecks</a:t>
            </a:r>
          </a:p>
          <a:p>
            <a:r>
              <a:rPr lang="en-US" b="1" i="1" dirty="0" smtClean="0"/>
              <a:t>Unprecedented opportunity </a:t>
            </a:r>
            <a:r>
              <a:rPr lang="en-US" dirty="0" smtClean="0"/>
              <a:t>for progress is now</a:t>
            </a:r>
          </a:p>
          <a:p>
            <a:r>
              <a:rPr lang="en-US" b="1" i="1" dirty="0" smtClean="0"/>
              <a:t>Count</a:t>
            </a:r>
            <a:r>
              <a:rPr lang="en-US" dirty="0" smtClean="0"/>
              <a:t> every mother and every newborn </a:t>
            </a:r>
            <a:r>
              <a:rPr lang="en-US" dirty="0"/>
              <a:t>baby</a:t>
            </a:r>
          </a:p>
          <a:p>
            <a:endParaRPr lang="en-US" dirty="0" smtClean="0"/>
          </a:p>
          <a:p>
            <a:endParaRPr lang="en-US" dirty="0"/>
          </a:p>
        </p:txBody>
      </p:sp>
    </p:spTree>
    <p:extLst>
      <p:ext uri="{BB962C8B-B14F-4D97-AF65-F5344CB8AC3E}">
        <p14:creationId xmlns:p14="http://schemas.microsoft.com/office/powerpoint/2010/main" val="20993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95" y="2501690"/>
            <a:ext cx="8184138" cy="1346979"/>
          </a:xfrm>
        </p:spPr>
        <p:txBody>
          <a:bodyPr>
            <a:normAutofit fontScale="90000"/>
          </a:bodyPr>
          <a:lstStyle/>
          <a:p>
            <a:r>
              <a:rPr lang="en-US" i="1" dirty="0" smtClean="0"/>
              <a:t>Within reach</a:t>
            </a:r>
            <a:r>
              <a:rPr lang="en-US" dirty="0" smtClean="0"/>
              <a:t>:</a:t>
            </a:r>
            <a:br>
              <a:rPr lang="en-US" dirty="0" smtClean="0"/>
            </a:br>
            <a:r>
              <a:rPr lang="en-US" dirty="0" smtClean="0"/>
              <a:t>ENDING PREVENTABLE CHILD </a:t>
            </a:r>
            <a:r>
              <a:rPr lang="en-US" u="sng" dirty="0" smtClean="0"/>
              <a:t>AND</a:t>
            </a:r>
            <a:r>
              <a:rPr lang="en-US" dirty="0" smtClean="0"/>
              <a:t> MATERNAL DEATHS</a:t>
            </a:r>
            <a:endParaRPr lang="en-US" dirty="0"/>
          </a:p>
        </p:txBody>
      </p:sp>
      <p:sp>
        <p:nvSpPr>
          <p:cNvPr id="4" name="TextBox 3"/>
          <p:cNvSpPr txBox="1"/>
          <p:nvPr/>
        </p:nvSpPr>
        <p:spPr>
          <a:xfrm>
            <a:off x="454895" y="1305524"/>
            <a:ext cx="4540186" cy="400110"/>
          </a:xfrm>
          <a:prstGeom prst="rect">
            <a:avLst/>
          </a:prstGeom>
          <a:noFill/>
        </p:spPr>
        <p:txBody>
          <a:bodyPr wrap="square" rtlCol="0">
            <a:spAutoFit/>
          </a:bodyPr>
          <a:lstStyle/>
          <a:p>
            <a:r>
              <a:rPr lang="en-US" sz="2000" i="1" dirty="0" smtClean="0">
                <a:solidFill>
                  <a:schemeClr val="bg1"/>
                </a:solidFill>
              </a:rPr>
              <a:t>Every Newborn Series key actions</a:t>
            </a:r>
            <a:endParaRPr lang="en-US" sz="2000" i="1" dirty="0">
              <a:solidFill>
                <a:schemeClr val="bg1"/>
              </a:solidFill>
            </a:endParaRPr>
          </a:p>
        </p:txBody>
      </p:sp>
    </p:spTree>
    <p:extLst>
      <p:ext uri="{BB962C8B-B14F-4D97-AF65-F5344CB8AC3E}">
        <p14:creationId xmlns:p14="http://schemas.microsoft.com/office/powerpoint/2010/main" val="307043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288385" y="942885"/>
            <a:ext cx="8367263" cy="5324293"/>
            <a:chOff x="-91605" y="630567"/>
            <a:chExt cx="9144000" cy="5958255"/>
          </a:xfrm>
        </p:grpSpPr>
        <p:graphicFrame>
          <p:nvGraphicFramePr>
            <p:cNvPr id="21" name="Chart 20"/>
            <p:cNvGraphicFramePr>
              <a:graphicFrameLocks/>
            </p:cNvGraphicFramePr>
            <p:nvPr>
              <p:extLst>
                <p:ext uri="{D42A27DB-BD31-4B8C-83A1-F6EECF244321}">
                  <p14:modId xmlns:p14="http://schemas.microsoft.com/office/powerpoint/2010/main" val="3215596808"/>
                </p:ext>
              </p:extLst>
            </p:nvPr>
          </p:nvGraphicFramePr>
          <p:xfrm>
            <a:off x="-91605" y="630567"/>
            <a:ext cx="9144000" cy="5958255"/>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7211318" y="3332555"/>
              <a:ext cx="1638134" cy="555982"/>
            </a:xfrm>
            <a:prstGeom prst="rect">
              <a:avLst/>
            </a:prstGeom>
            <a:solidFill>
              <a:schemeClr val="bg1"/>
            </a:solidFill>
            <a:ln w="12700" cmpd="sng">
              <a:solidFill>
                <a:schemeClr val="tx2">
                  <a:lumMod val="75000"/>
                </a:schemeClr>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latin typeface="Helvetica" pitchFamily="34" charset="0"/>
                </a:rPr>
                <a:t>Sub-Saharan Africa</a:t>
              </a:r>
            </a:p>
            <a:p>
              <a:r>
                <a:rPr lang="en-US" sz="900" b="1" dirty="0" smtClean="0">
                  <a:latin typeface="Helvetica" pitchFamily="34" charset="0"/>
                </a:rPr>
                <a:t>Year: 2124</a:t>
              </a:r>
            </a:p>
            <a:p>
              <a:endParaRPr lang="en-US" sz="900" b="1" dirty="0">
                <a:solidFill>
                  <a:srgbClr val="463887"/>
                </a:solidFill>
                <a:latin typeface="Helvetica" pitchFamily="34" charset="0"/>
              </a:endParaRPr>
            </a:p>
          </p:txBody>
        </p:sp>
        <p:cxnSp>
          <p:nvCxnSpPr>
            <p:cNvPr id="23" name="Straight Connector 22"/>
            <p:cNvCxnSpPr/>
            <p:nvPr/>
          </p:nvCxnSpPr>
          <p:spPr>
            <a:xfrm>
              <a:off x="8372229" y="3888539"/>
              <a:ext cx="0" cy="1997531"/>
            </a:xfrm>
            <a:prstGeom prst="line">
              <a:avLst/>
            </a:prstGeom>
            <a:ln w="12700" cmpd="sng">
              <a:solidFill>
                <a:schemeClr val="tx2">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85552" y="4660900"/>
              <a:ext cx="0" cy="1197429"/>
            </a:xfrm>
            <a:prstGeom prst="line">
              <a:avLst/>
            </a:prstGeom>
            <a:ln w="12700" cmpd="sng">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741436" y="4252740"/>
              <a:ext cx="1137757" cy="452610"/>
            </a:xfrm>
            <a:prstGeom prst="rect">
              <a:avLst/>
            </a:prstGeom>
            <a:solidFill>
              <a:schemeClr val="bg1"/>
            </a:solidFill>
            <a:ln w="12700" cmpd="sng">
              <a:solidFill>
                <a:schemeClr val="accent2"/>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Helvetica" pitchFamily="34" charset="0"/>
                </a:rPr>
                <a:t>Southern Asia</a:t>
              </a:r>
            </a:p>
            <a:p>
              <a:r>
                <a:rPr lang="en-US" sz="800" b="1" dirty="0" smtClean="0">
                  <a:latin typeface="Helvetica" pitchFamily="34" charset="0"/>
                </a:rPr>
                <a:t>Year: 2103</a:t>
              </a:r>
            </a:p>
            <a:p>
              <a:endParaRPr lang="en-US" sz="800" b="1" dirty="0">
                <a:solidFill>
                  <a:srgbClr val="28A1DA"/>
                </a:solidFill>
                <a:latin typeface="Helvetica" pitchFamily="34" charset="0"/>
              </a:endParaRPr>
            </a:p>
          </p:txBody>
        </p:sp>
        <p:cxnSp>
          <p:nvCxnSpPr>
            <p:cNvPr id="26" name="Straight Connector 25"/>
            <p:cNvCxnSpPr/>
            <p:nvPr/>
          </p:nvCxnSpPr>
          <p:spPr>
            <a:xfrm>
              <a:off x="5212868" y="4660900"/>
              <a:ext cx="2530" cy="1197429"/>
            </a:xfrm>
            <a:prstGeom prst="line">
              <a:avLst/>
            </a:prstGeom>
            <a:ln w="12700" cmpd="sng">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56102" y="4227985"/>
              <a:ext cx="1371698" cy="452610"/>
            </a:xfrm>
            <a:prstGeom prst="rect">
              <a:avLst/>
            </a:prstGeom>
            <a:solidFill>
              <a:srgbClr val="FFFFFF"/>
            </a:solidFill>
            <a:ln w="12700" cmpd="sng">
              <a:solidFill>
                <a:schemeClr val="accent6"/>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Helvetica" pitchFamily="34" charset="0"/>
                </a:rPr>
                <a:t>South-East Asia</a:t>
              </a:r>
            </a:p>
            <a:p>
              <a:r>
                <a:rPr lang="en-US" sz="800" b="1" dirty="0" smtClean="0">
                  <a:latin typeface="Helvetica" pitchFamily="34" charset="0"/>
                </a:rPr>
                <a:t>Year: 2070</a:t>
              </a:r>
              <a:endParaRPr lang="en-US" sz="800" b="1" dirty="0">
                <a:latin typeface="Helvetica" pitchFamily="34" charset="0"/>
              </a:endParaRPr>
            </a:p>
          </p:txBody>
        </p:sp>
        <p:cxnSp>
          <p:nvCxnSpPr>
            <p:cNvPr id="29" name="Straight Connector 28"/>
            <p:cNvCxnSpPr/>
            <p:nvPr/>
          </p:nvCxnSpPr>
          <p:spPr>
            <a:xfrm>
              <a:off x="3674470" y="2921547"/>
              <a:ext cx="0" cy="3011625"/>
            </a:xfrm>
            <a:prstGeom prst="line">
              <a:avLst/>
            </a:prstGeom>
            <a:ln w="12700" cmpd="sng">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52932" y="2405064"/>
              <a:ext cx="1776945" cy="452611"/>
            </a:xfrm>
            <a:prstGeom prst="rect">
              <a:avLst/>
            </a:prstGeom>
            <a:solidFill>
              <a:srgbClr val="FFFFFF"/>
            </a:solidFill>
            <a:ln w="12700" cmpd="sng">
              <a:solidFill>
                <a:schemeClr val="accent4"/>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Helvetica" pitchFamily="34" charset="0"/>
                </a:rPr>
                <a:t>Latin America/Caribbean</a:t>
              </a:r>
            </a:p>
            <a:p>
              <a:r>
                <a:rPr lang="en-US" sz="800" b="1" dirty="0" smtClean="0">
                  <a:latin typeface="Helvetica" pitchFamily="34" charset="0"/>
                </a:rPr>
                <a:t>Year: 2043</a:t>
              </a:r>
              <a:endParaRPr lang="en-US" sz="800" b="1" dirty="0">
                <a:latin typeface="Helvetica" pitchFamily="34" charset="0"/>
              </a:endParaRPr>
            </a:p>
          </p:txBody>
        </p:sp>
        <p:cxnSp>
          <p:nvCxnSpPr>
            <p:cNvPr id="31" name="Straight Connector 30"/>
            <p:cNvCxnSpPr/>
            <p:nvPr/>
          </p:nvCxnSpPr>
          <p:spPr>
            <a:xfrm>
              <a:off x="2782594" y="3549337"/>
              <a:ext cx="0" cy="2262518"/>
            </a:xfrm>
            <a:prstGeom prst="line">
              <a:avLst/>
            </a:prstGeom>
            <a:ln w="12700"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622550" y="3157082"/>
              <a:ext cx="1003717" cy="628082"/>
            </a:xfrm>
            <a:prstGeom prst="rect">
              <a:avLst/>
            </a:prstGeom>
            <a:solidFill>
              <a:srgbClr val="FFFFFF"/>
            </a:solidFill>
            <a:ln w="12700" cmpd="sng">
              <a:solidFill>
                <a:schemeClr val="accent3"/>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Helvetica" pitchFamily="34" charset="0"/>
                </a:rPr>
                <a:t>Eastern Asia</a:t>
              </a:r>
            </a:p>
            <a:p>
              <a:r>
                <a:rPr lang="en-US" sz="800" b="1" dirty="0" smtClean="0">
                  <a:latin typeface="Helvetica" pitchFamily="34" charset="0"/>
                </a:rPr>
                <a:t>Year: 2028</a:t>
              </a:r>
              <a:endParaRPr lang="en-US" sz="800" b="1" dirty="0">
                <a:latin typeface="Helvetica" pitchFamily="34" charset="0"/>
              </a:endParaRPr>
            </a:p>
          </p:txBody>
        </p:sp>
        <p:sp>
          <p:nvSpPr>
            <p:cNvPr id="33" name="TextBox 32"/>
            <p:cNvSpPr txBox="1"/>
            <p:nvPr/>
          </p:nvSpPr>
          <p:spPr>
            <a:xfrm>
              <a:off x="4029876" y="1573980"/>
              <a:ext cx="1709013" cy="452610"/>
            </a:xfrm>
            <a:prstGeom prst="rect">
              <a:avLst/>
            </a:prstGeom>
            <a:solidFill>
              <a:srgbClr val="FFFFFF"/>
            </a:solidFill>
            <a:ln w="12700" cmpd="sng">
              <a:solidFill>
                <a:schemeClr val="accent5"/>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Helvetica" pitchFamily="34" charset="0"/>
                </a:rPr>
                <a:t>North Africa/West Asia</a:t>
              </a:r>
            </a:p>
            <a:p>
              <a:r>
                <a:rPr lang="en-US" sz="800" b="1" dirty="0" smtClean="0">
                  <a:latin typeface="Helvetica" pitchFamily="34" charset="0"/>
                </a:rPr>
                <a:t>Year: 2051</a:t>
              </a:r>
              <a:endParaRPr lang="en-US" sz="800" b="1" dirty="0">
                <a:latin typeface="Helvetica" pitchFamily="34" charset="0"/>
              </a:endParaRPr>
            </a:p>
          </p:txBody>
        </p:sp>
        <p:cxnSp>
          <p:nvCxnSpPr>
            <p:cNvPr id="34" name="Straight Connector 33"/>
            <p:cNvCxnSpPr/>
            <p:nvPr/>
          </p:nvCxnSpPr>
          <p:spPr>
            <a:xfrm>
              <a:off x="4133947" y="2044700"/>
              <a:ext cx="0" cy="3813630"/>
            </a:xfrm>
            <a:prstGeom prst="line">
              <a:avLst/>
            </a:prstGeom>
            <a:ln w="12700" cmpd="sng">
              <a:solidFill>
                <a:schemeClr val="accent5"/>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732715" y="3785164"/>
              <a:ext cx="0" cy="2073165"/>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688463" y="3332555"/>
              <a:ext cx="1839336" cy="452611"/>
            </a:xfrm>
            <a:prstGeom prst="rect">
              <a:avLst/>
            </a:prstGeom>
            <a:solidFill>
              <a:srgbClr val="FFFFFF"/>
            </a:solidFill>
            <a:ln w="12700" cmpd="sng">
              <a:solidFill>
                <a:schemeClr val="accent1"/>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Helvetica" pitchFamily="34" charset="0"/>
                </a:rPr>
                <a:t>Caucasus/Central Asia</a:t>
              </a:r>
            </a:p>
            <a:p>
              <a:r>
                <a:rPr lang="en-US" sz="800" b="1" dirty="0" smtClean="0">
                  <a:latin typeface="Helvetica" pitchFamily="34" charset="0"/>
                </a:rPr>
                <a:t>Year: 2062</a:t>
              </a:r>
              <a:endParaRPr lang="en-US" sz="800" b="1" dirty="0">
                <a:latin typeface="Helvetica" pitchFamily="34" charset="0"/>
              </a:endParaRPr>
            </a:p>
          </p:txBody>
        </p:sp>
      </p:grpSp>
      <p:sp>
        <p:nvSpPr>
          <p:cNvPr id="18" name="TextBox 17"/>
          <p:cNvSpPr txBox="1"/>
          <p:nvPr/>
        </p:nvSpPr>
        <p:spPr>
          <a:xfrm>
            <a:off x="818864" y="1027111"/>
            <a:ext cx="8204678" cy="553998"/>
          </a:xfrm>
          <a:prstGeom prst="rect">
            <a:avLst/>
          </a:prstGeom>
          <a:noFill/>
        </p:spPr>
        <p:txBody>
          <a:bodyPr wrap="square" rtlCol="0">
            <a:spAutoFit/>
          </a:bodyPr>
          <a:lstStyle/>
          <a:p>
            <a:pPr algn="ctr"/>
            <a:r>
              <a:rPr lang="en-US" sz="1500" b="1" dirty="0" smtClean="0">
                <a:solidFill>
                  <a:schemeClr val="tx2"/>
                </a:solidFill>
                <a:latin typeface="Helvetica" pitchFamily="34" charset="0"/>
              </a:rPr>
              <a:t>Years for each region to reach NMR of 3 = industrialized countries current average</a:t>
            </a:r>
          </a:p>
          <a:p>
            <a:pPr algn="ctr"/>
            <a:r>
              <a:rPr lang="en-US" sz="1500" b="1" dirty="0" smtClean="0">
                <a:solidFill>
                  <a:schemeClr val="tx2"/>
                </a:solidFill>
                <a:latin typeface="Helvetica" pitchFamily="34" charset="0"/>
              </a:rPr>
              <a:t>By projecting regional average rate of reduction 2000-2011</a:t>
            </a:r>
            <a:endParaRPr lang="en-US" sz="1500" b="1" dirty="0">
              <a:solidFill>
                <a:schemeClr val="tx2"/>
              </a:solidFill>
              <a:latin typeface="Helvetica" pitchFamily="34" charset="0"/>
            </a:endParaRPr>
          </a:p>
        </p:txBody>
      </p:sp>
      <p:sp>
        <p:nvSpPr>
          <p:cNvPr id="40" name="TextBox 39"/>
          <p:cNvSpPr txBox="1"/>
          <p:nvPr/>
        </p:nvSpPr>
        <p:spPr>
          <a:xfrm>
            <a:off x="460978" y="6198785"/>
            <a:ext cx="2563106" cy="223537"/>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2</a:t>
            </a:r>
            <a:endParaRPr lang="en-ZA" sz="800" i="1" dirty="0">
              <a:solidFill>
                <a:srgbClr val="000000"/>
              </a:solidFill>
            </a:endParaRPr>
          </a:p>
        </p:txBody>
      </p:sp>
      <p:sp>
        <p:nvSpPr>
          <p:cNvPr id="27650" name="AutoShape 2" descr="data:image/jpeg;base64,/9j/4AAQSkZJRgABAQAAAQABAAD/2wCEAAkGBwgHBhMIBxEVFRMVGBsYFxQYGBcYHRwcFhUYFiAhGBsZHCggHxooJxUUIT0hJykrLy8vFx8zODQtNystMDABCgoKDg0OGxAQGy0mHyY1LC0uLTQsLjQsLTQ0LCwsLDAsLDEsLCwsLCwsLC0sLC0sLCwuLCstLSwsLCwsMTc0N//AABEIAMIBAwMBEQACEQEDEQH/xAAcAAEAAgIDAQAAAAAAAAAAAAAABQcCBgMECAH/xAA9EAACAQIDAwkECAUFAAAAAAAAAQIDBAUGESExUQcSEyJBYXGBkVKCocEUMkJTYnKxsjOSosLRFSNDw/D/xAAbAQEAAQUBAAAAAAAAAAAAAAAABQIDBAYHAf/EADcRAQABAwEDCQYFBAMAAAAAAAABAgMEEQUhMQYSQVFhcYGRwSJCobHR8BMyM1LhFENi8SMkcv/aAAwDAQACEQMRAD8AvEAAAAAAAAAAAAAAAAAAAAAAAAAAAAAAAAAAAAAAAAAAAAAAAAAAAAAAAAAAAAAAAAAAAAAAAAAAAAAAAAAAAAAAAAAAAAAAAAAAAAAAAAAAAAAAAAAAAAAAAAAAAAAAAAAAAOvd3tpZw595UhBcZyjFfFnk1RTxlct2rl2dLdMzPZGqKq5xy7S+td0vJ879upanItR70M2nZGdVwtVeWnzYU87ZaqPSN1Dz5y/VHn9Ta/cqnY2fH9qUhZ43hV9Lm2dxSm+EZxb9NdS5Tcoq4TDFu4eRa33LdUd8SkCtjAAAAAAAAAAAAAAAAAAAAAAAAAAAAAADUMycoGE4M3Qt309VfZg1zU/xT3LwWrMa7lUUbuMpzA2Bk5URVPs09c8Z7o/1CuMZz/j+JtxjV6GHs0ur6y+tr5rwI+vLuVdOjbcTk/h2N8086eufpwaxUqTq1HUqtyk97b1b8WzGmZnimqaKaY0pjSGIVAACXwnM+NYQ19BuJqK+w3zo/wAstUvIu0X7lHCUfk7KxMn9SiNeuN0+cN+y/wAqdGrJUcep8x/ew1cfejvXlr4GdazondXDV83ktXRrVjVa9k8fCeE+OixLS6t7y3VxaTjOEt0otNPzRnRVFUaw1W5brt1TRXGkx0S5j1QAAAAAAAAAAAAAAAAAAAAAAAAHDeXVCytpXN3JRhFayk9iSPJmIjWVdu3VcqiiiNZnhCnM55/u8YnKzwtunQ3NrZOfi+yP4V58FFX8ua91O6G+7J5P28eIuX/ar6uiPrPb5dbSTDbKAAAAAAAAS+Xcx4jl666awn1W+tTe2MvFce9bS7avVW51hH5+zLGbRzbkb+iemPvqXZlXM9jmWy6a26s4/XpN7Yv5x4P9HsJizepuxrDnW0dm3sG5za98Twnon6T2Jwuo8AAAAAAAAAAAAAAAAAAAAAAwrVadCk61ZqMYptyexJJatt8BM6b3tNM1TFNMazKjs95uq5ivOhtm1bwfUju5z9qS/Rdi79SGycibk6RwdH2LsenDo59e+5PHs7I9WqGMnQAAAAAAAAAA7mE4nd4RfxvbCXNnH0a7VJdqfAqorqoq51LHysW3k2ptXY1ifvWO1fWVMw22Y8KV3Q2SWycNdsZf4e9P56om7N2LlOsOY7RwLmFem3Xw6J64++KZLrAAAAAAAAAAAAAAAAAAAAAAVfys5lev+g2cuEqzXrGH6Sfu95HZt7+3Hi3Hkzs3X/t3I7KfWfSPFWBHN0AAAAAAAAAAAAAncm5gq5dxmNytXTl1aseMW9+ntLevNdrL1i7NurXo6UXtbZ1ObYmj3o30z2/Self9KpCtSVWk04ySaa3NNaponInXe5fVTNMzE8YZh4AAAAAAAAAAAAAAAAAADo43iNLCMJq39bdTi3pxe5LxbaXmUXK4opmqV/Fx6si9Tap4zOn18oedLy6rXt3O6uXrOcnKT729SBqqmqZmXWbNqmzbi3RwiNIcJ4ugAAAAAAAAAAAAALj5JMbd9g0sNrPr0H1e+Et3o9V4c0lsK7zqObPQ5/ymwvwciL1PCv5xx8+Pm3wzGtAAAAAAAAAAAAAAAAAAArrlkxJ0cNo4bTf8STnL8tPTRPxck/cMHOr0pinrbVyVxorv13p92NI75/iPiqUi29gAAAAAAAAAAAAAAGy8nWJPDc2UZN6RqPope/sX9Sh6GRi1827HbuQ23sb8fBr66fajw4/DVfRNOZgAAAAAAAAAAAAAAAAAApPlZu/pGbXR+6pwjp3tOp/evQiM2rW5p1Oh8mLXMwud+6Zn09GmGI2IAAAAAAAAAAAAAAAzo1Z0asatN6Si00+9PVCJ0nVTXRFdM01cJ3PS9tWjcW8a0d0oqS81r8zYYnWNXHq6Zoqmmejc5T1SAAAAAAAAAAAAAAAAAFAZ/m6mcbmT9tL0jFfIhMr9Wp0/YcaYFru9Za+WEsAAAAAAAAAAAAAAAAPROUpueVrST+5p/CCRPWZ/46e6HJ9oxpl3Y/yq+cpYuMIAAAAAAAAAAAAAAAAAPP8An6DhnC5T9vX1in8yEyf1anUNhzrgWu71lAFhKgAAAAAAAAAAAAAAAD0RlCPNyraJ/cU36wTJ2z+nT3OT7SnXMu/+qvnKXLrCAAAAAAAAAAAAAAAAACkOVa1+j5vnU+8hCfouj/6yIzadLuvW6LyZu8/Bin9szHr6tPMRsAAAAAAAAAAAAAAAB9hCVSahTWrb0S4tiI1eVVRTEzL0xZUFa2cLeO6EVFe6kvkbDEaRo49crmuuap6ZmfNzHqgAAAAAAAAAAAAAAAAAK25ZsOc7OhiUF9STpy8JLnLXuTi17xgZ9GsRU23kpkc27XZnpjWPDj8/gqkjG8AAAAAAAAAAAAAAAGw5Bw54nmuhTa6sJdJLwp9Za9zfNXmX8WjnXY80RtzJ/Awq56Z9mPHd8tV/E25iAAAAAAAAAAAAAAAAAACOzFhcMZwWrh9T7cdE+Elti/JpMou0c+iaWVhZM41+i9HRPw6fg86V6NS3ryoVlpKLcZJ9jT0a+BATExOkusUV010xVTOsTvhgFYAAAAAAAAAAAAAC3OSDBXbYdPFqy61Xqw/JF7X5v9qJTCt6U86elofKjN/EvU2KeFO+e+fpHzWGZzVgAAAAAAAAAAAAAAAAAAAKm5Wstu3uv9ctF1J6KquEtyl4PYvFLiRubZ0n8SPFu3JnaUVU/wBLXO+N9Pd0x4ce7uVyR7bwAAAAAAAAAAAAJbK+B18wYxCxo6pb5y9mC3vx7F3tF2zam5VzYR+0s+nDsTdnjwiOufvj2PQlrb0rS2jbW6ShBKMUuxJaInIiIjSHLbldVyqa6p1md8uU9UAAAAAAAAAAAAAAAAAAAAcN3bUby2lbXMVKE01KL7UzyYiY0lXbuVW64ronSY3xKh855WuMtYhzXrKjJ/7dT+2X4l8d/coW/Ym1V2Ol7J2pRnWuquOMesdk/Dg14sJcAAAAAAAAAAOaytLi+uo2tpFznN6Rit7f/u3sPaaZqnSFq9eos0TcuTpEcZXxkvLNHLWGdFsdWejqz4vgvwrV/F9pNWLMWqdOlzLau0q869zp3Ux+WPvpn+Gwl9GAAAAAAAAAAAAAAAAAAAAAAHUxTDrTFbKVnfwUoS3p/qn2NcSmuiK40lex8i5j3IuW50mFKZwyTfZeqOtT1qW+uyoltj3VEtz79z7txEX8aq3vjfDoeytuWcyOZV7NfV19304tWMZOAAAAAAAAHewbB77GrxWuHQcpdr7IrjJ7kiu3aquTpTDFy82ziW+fdq0j4z3QuzJ2ULPLVDn/AF68lpOo1/TDhH4vt7Epexj02o7XOtqbWu51Wk7qI4R6z1z8uhspkIkAAAAAAAAAAAAAAAAAAAAAAAAPkoxlFxktU96BE6cGh5k5NMPxBuvhDVCfs6a035LbHy2dxh3cOmrfTun4NlwOUt+z7N/26ev3vPp8d/arjGcpY3g8n9LoScV/yQ68fVbvPQj7mPco4w23E2xiZP5K4ieqd0/z4aoQspMAAAO5h2F3+KVOjw+lOo/wxbS8XuXmVU26q/ywxsjLsY8a3a4jvn04t8y9yW3FVqtj0+ZHf0UGnL3pbl5a+JnWsGeNbWc7lTTGtONTr/lPDwjj56dyy8Lwuywm1Vrh1OMILsXb3t72+9khRRTRGlMNQyMm7kV8+7VMz98Op3CpYAAAAAAAAAAAAAAAAAAAAAAAAAAAAAIy/wAvYNiEnO8tqUpPfJwXO/mW34luq1RVxiGXZz8mzut3Kojq1nTy4IapydZYm9Y0JR8KlT5yZanEtdTPp5Q7Qj39fCPoxjyb5Zi9tKb8ak/kzz+jtdSqeUefPvx5R9EhZ5Ny5Z/wbSm/zp1P3tlynHtU8KWLd2vm3fzXZ8N3y0TlOnClBQppJLcktEXkdMzM6yyDwAAAAAAAAAAAAAAAAAAAAAAAAAAAAAAAAAAAAAAAAAAAAAAAAAAAAAAAAAAAAAAAAAAAAAAAAAAAAAAAAAAAAAAAAAAAAAAAAAAAAAAAAAAAAAAAAAAAAAAAAAAAHxtRWstwGCrUmm1JbN+1AZKcXuaA+KpTlua9QCrU22lJbN+1bPEB0lPivUDMAAAAAAAAAAAAAAAAAAAAAAAAAAAAAAAxqJOm0+AENKMVWqJJbo/ul/hegHb6CimmoR367lxYHXdCi9G4x+z2L2wPrpU40WoxS39i7HovhsA51b0EtFCPogP/2Q=="/>
          <p:cNvSpPr>
            <a:spLocks noChangeAspect="1" noChangeArrowheads="1"/>
          </p:cNvSpPr>
          <p:nvPr/>
        </p:nvSpPr>
        <p:spPr bwMode="auto">
          <a:xfrm>
            <a:off x="-281741" y="-158399"/>
            <a:ext cx="318736" cy="318737"/>
          </a:xfrm>
          <a:prstGeom prst="rect">
            <a:avLst/>
          </a:prstGeom>
          <a:noFill/>
        </p:spPr>
        <p:txBody>
          <a:bodyPr vert="horz" wrap="square" lIns="91440" tIns="45720" rIns="91440" bIns="45720" numCol="1" anchor="t" anchorCtr="0" compatLnSpc="1">
            <a:prstTxWarp prst="textNoShape">
              <a:avLst/>
            </a:prstTxWarp>
          </a:bodyPr>
          <a:lstStyle/>
          <a:p>
            <a:endParaRPr lang="en-GB" dirty="0">
              <a:solidFill>
                <a:srgbClr val="414141"/>
              </a:solidFill>
            </a:endParaRPr>
          </a:p>
        </p:txBody>
      </p:sp>
      <p:sp>
        <p:nvSpPr>
          <p:cNvPr id="3" name="Title 2"/>
          <p:cNvSpPr>
            <a:spLocks noGrp="1"/>
          </p:cNvSpPr>
          <p:nvPr>
            <p:ph type="title"/>
          </p:nvPr>
        </p:nvSpPr>
        <p:spPr>
          <a:xfrm>
            <a:off x="310850" y="81492"/>
            <a:ext cx="9573638" cy="763294"/>
          </a:xfrm>
          <a:noFill/>
        </p:spPr>
        <p:txBody>
          <a:bodyPr>
            <a:noAutofit/>
          </a:bodyPr>
          <a:lstStyle/>
          <a:p>
            <a:r>
              <a:rPr lang="en-US" sz="2800" dirty="0" smtClean="0"/>
              <a:t>When will every newborn have the same survival </a:t>
            </a:r>
            <a:br>
              <a:rPr lang="en-US" sz="2800" dirty="0" smtClean="0"/>
            </a:br>
            <a:r>
              <a:rPr lang="en-US" sz="2800" dirty="0" smtClean="0"/>
              <a:t>chance as newborns in the richest countries?</a:t>
            </a:r>
            <a:endParaRPr lang="en-US" sz="2800" dirty="0"/>
          </a:p>
        </p:txBody>
      </p:sp>
      <p:sp>
        <p:nvSpPr>
          <p:cNvPr id="35" name="Rectangle 29"/>
          <p:cNvSpPr>
            <a:spLocks noChangeArrowheads="1"/>
          </p:cNvSpPr>
          <p:nvPr/>
        </p:nvSpPr>
        <p:spPr bwMode="auto">
          <a:xfrm>
            <a:off x="1192228" y="5089756"/>
            <a:ext cx="441607" cy="307623"/>
          </a:xfrm>
          <a:prstGeom prst="flowChartAlternateProcess">
            <a:avLst/>
          </a:prstGeom>
          <a:noFill/>
          <a:ln w="9525">
            <a:noFill/>
            <a:miter lim="800000"/>
            <a:headEnd/>
            <a:tailEnd/>
          </a:ln>
        </p:spPr>
        <p:txBody>
          <a:bodyPr lIns="0" tIns="0" rIns="0" bIns="0" anchor="ctr"/>
          <a:lstStyle/>
          <a:p>
            <a:pPr algn="ctr" defTabSz="914400"/>
            <a:r>
              <a:rPr lang="en-GB" sz="1000" dirty="0" smtClean="0">
                <a:solidFill>
                  <a:schemeClr val="tx1">
                    <a:lumMod val="50000"/>
                  </a:schemeClr>
                </a:solidFill>
              </a:rPr>
              <a:t>NMR 3</a:t>
            </a:r>
          </a:p>
        </p:txBody>
      </p:sp>
      <p:sp>
        <p:nvSpPr>
          <p:cNvPr id="38" name="Rectangle 29"/>
          <p:cNvSpPr>
            <a:spLocks noChangeArrowheads="1"/>
          </p:cNvSpPr>
          <p:nvPr/>
        </p:nvSpPr>
        <p:spPr bwMode="auto">
          <a:xfrm>
            <a:off x="1174906" y="5361135"/>
            <a:ext cx="441607" cy="290203"/>
          </a:xfrm>
          <a:prstGeom prst="flowChartAlternateProcess">
            <a:avLst/>
          </a:prstGeom>
          <a:noFill/>
          <a:ln w="9525">
            <a:noFill/>
            <a:miter lim="800000"/>
            <a:headEnd/>
            <a:tailEnd/>
          </a:ln>
        </p:spPr>
        <p:txBody>
          <a:bodyPr lIns="0" tIns="0" rIns="0" bIns="0" anchor="ctr"/>
          <a:lstStyle/>
          <a:p>
            <a:pPr algn="ctr" defTabSz="914400"/>
            <a:r>
              <a:rPr lang="en-GB" sz="1000" dirty="0" smtClean="0">
                <a:solidFill>
                  <a:schemeClr val="tx1">
                    <a:lumMod val="50000"/>
                  </a:schemeClr>
                </a:solidFill>
              </a:rPr>
              <a:t>NMR 1</a:t>
            </a:r>
          </a:p>
        </p:txBody>
      </p:sp>
      <p:pic>
        <p:nvPicPr>
          <p:cNvPr id="41" name="Picture 40"/>
          <p:cNvPicPr/>
          <p:nvPr/>
        </p:nvPicPr>
        <p:blipFill>
          <a:blip r:embed="rId3" cstate="screen"/>
          <a:srcRect/>
          <a:stretch>
            <a:fillRect/>
          </a:stretch>
        </p:blipFill>
        <p:spPr bwMode="auto">
          <a:xfrm>
            <a:off x="1689050" y="5368689"/>
            <a:ext cx="271924" cy="189882"/>
          </a:xfrm>
          <a:prstGeom prst="rect">
            <a:avLst/>
          </a:prstGeom>
          <a:noFill/>
          <a:ln w="9525">
            <a:solidFill>
              <a:schemeClr val="tx1"/>
            </a:solidFill>
            <a:miter lim="800000"/>
            <a:headEnd/>
            <a:tailEnd/>
          </a:ln>
        </p:spPr>
      </p:pic>
      <p:pic>
        <p:nvPicPr>
          <p:cNvPr id="42" name="Picture 8" descr="United Sta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555" y="5154839"/>
            <a:ext cx="291957" cy="15334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 y="5838104"/>
            <a:ext cx="9144000" cy="538609"/>
          </a:xfrm>
          <a:prstGeom prst="rect">
            <a:avLst/>
          </a:prstGeom>
          <a:solidFill>
            <a:schemeClr val="accent3">
              <a:lumMod val="75000"/>
            </a:schemeClr>
          </a:solidFill>
        </p:spPr>
        <p:txBody>
          <a:bodyPr wrap="square" rtlCol="0">
            <a:spAutoFit/>
          </a:bodyPr>
          <a:lstStyle/>
          <a:p>
            <a:pPr algn="ctr"/>
            <a:r>
              <a:rPr lang="en-US" sz="1600" b="1" dirty="0" smtClean="0">
                <a:solidFill>
                  <a:schemeClr val="bg1"/>
                </a:solidFill>
                <a:latin typeface="Helvetica"/>
                <a:cs typeface="Helvetica"/>
              </a:rPr>
              <a:t>110 YEARS FOR AFRICAN NEWBORNS…</a:t>
            </a:r>
          </a:p>
          <a:p>
            <a:pPr algn="ctr"/>
            <a:r>
              <a:rPr lang="en-US" sz="1300" dirty="0" smtClean="0">
                <a:solidFill>
                  <a:schemeClr val="bg1"/>
                </a:solidFill>
                <a:latin typeface="Helvetica"/>
                <a:cs typeface="Helvetica"/>
              </a:rPr>
              <a:t>Nearly 3 times longer than this change took rich countries, despite new interventions</a:t>
            </a:r>
            <a:endParaRPr lang="en-US" sz="1300" dirty="0">
              <a:solidFill>
                <a:schemeClr val="bg1"/>
              </a:solidFill>
              <a:latin typeface="Helvetica"/>
              <a:cs typeface="Helvetica"/>
            </a:endParaRPr>
          </a:p>
        </p:txBody>
      </p:sp>
    </p:spTree>
    <p:extLst>
      <p:ext uri="{BB962C8B-B14F-4D97-AF65-F5344CB8AC3E}">
        <p14:creationId xmlns:p14="http://schemas.microsoft.com/office/powerpoint/2010/main" val="16083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strVal val="#ppt_w*0.70"/>
                                          </p:val>
                                        </p:tav>
                                        <p:tav tm="100000">
                                          <p:val>
                                            <p:strVal val="#ppt_w"/>
                                          </p:val>
                                        </p:tav>
                                      </p:tavLst>
                                    </p:anim>
                                    <p:anim calcmode="lin" valueType="num">
                                      <p:cBhvr>
                                        <p:cTn id="8" dur="1000" fill="hold"/>
                                        <p:tgtEl>
                                          <p:spTgt spid="42"/>
                                        </p:tgtEl>
                                        <p:attrNameLst>
                                          <p:attrName>ppt_h</p:attrName>
                                        </p:attrNameLst>
                                      </p:cBhvr>
                                      <p:tavLst>
                                        <p:tav tm="0">
                                          <p:val>
                                            <p:strVal val="#ppt_h"/>
                                          </p:val>
                                        </p:tav>
                                        <p:tav tm="100000">
                                          <p:val>
                                            <p:strVal val="#ppt_h"/>
                                          </p:val>
                                        </p:tav>
                                      </p:tavLst>
                                    </p:anim>
                                    <p:animEffect transition="in" filter="fade">
                                      <p:cBhvr>
                                        <p:cTn id="9" dur="1000"/>
                                        <p:tgtEl>
                                          <p:spTgt spid="4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ppt_w</p:attrName>
                                        </p:attrNameLst>
                                      </p:cBhvr>
                                      <p:tavLst>
                                        <p:tav tm="0">
                                          <p:val>
                                            <p:strVal val="#ppt_w*0.70"/>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Effect transition="in" filter="fade">
                                      <p:cBhvr>
                                        <p:cTn id="19" dur="1000"/>
                                        <p:tgtEl>
                                          <p:spTgt spid="38"/>
                                        </p:tgtEl>
                                      </p:cBhvr>
                                    </p:animEffect>
                                  </p:childTnLst>
                                </p:cTn>
                              </p:par>
                              <p:par>
                                <p:cTn id="20" presetID="55"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strVal val="#ppt_w*0.70"/>
                                          </p:val>
                                        </p:tav>
                                        <p:tav tm="100000">
                                          <p:val>
                                            <p:strVal val="#ppt_w"/>
                                          </p:val>
                                        </p:tav>
                                      </p:tavLst>
                                    </p:anim>
                                    <p:anim calcmode="lin" valueType="num">
                                      <p:cBhvr>
                                        <p:cTn id="23" dur="1000" fill="hold"/>
                                        <p:tgtEl>
                                          <p:spTgt spid="41"/>
                                        </p:tgtEl>
                                        <p:attrNameLst>
                                          <p:attrName>ppt_h</p:attrName>
                                        </p:attrNameLst>
                                      </p:cBhvr>
                                      <p:tavLst>
                                        <p:tav tm="0">
                                          <p:val>
                                            <p:strVal val="#ppt_h"/>
                                          </p:val>
                                        </p:tav>
                                        <p:tav tm="100000">
                                          <p:val>
                                            <p:strVal val="#ppt_h"/>
                                          </p:val>
                                        </p:tav>
                                      </p:tavLst>
                                    </p:anim>
                                    <p:animEffect transition="in" filter="fade">
                                      <p:cBhvr>
                                        <p:cTn id="24" dur="1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strVal val="#ppt_w*0.70"/>
                                          </p:val>
                                        </p:tav>
                                        <p:tav tm="100000">
                                          <p:val>
                                            <p:strVal val="#ppt_w"/>
                                          </p:val>
                                        </p:tav>
                                      </p:tavLst>
                                    </p:anim>
                                    <p:anim calcmode="lin" valueType="num">
                                      <p:cBhvr>
                                        <p:cTn id="30" dur="1000" fill="hold"/>
                                        <p:tgtEl>
                                          <p:spTgt spid="28"/>
                                        </p:tgtEl>
                                        <p:attrNameLst>
                                          <p:attrName>ppt_h</p:attrName>
                                        </p:attrNameLst>
                                      </p:cBhvr>
                                      <p:tavLst>
                                        <p:tav tm="0">
                                          <p:val>
                                            <p:strVal val="#ppt_h"/>
                                          </p:val>
                                        </p:tav>
                                        <p:tav tm="100000">
                                          <p:val>
                                            <p:strVal val="#ppt_h"/>
                                          </p:val>
                                        </p:tav>
                                      </p:tavLst>
                                    </p:anim>
                                    <p:animEffect transition="in" filter="fade">
                                      <p:cBhvr>
                                        <p:cTn id="3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4" y="83566"/>
            <a:ext cx="8229600" cy="735660"/>
          </a:xfrm>
        </p:spPr>
        <p:txBody>
          <a:bodyPr>
            <a:normAutofit/>
          </a:bodyPr>
          <a:lstStyle/>
          <a:p>
            <a:r>
              <a:rPr lang="en-US" dirty="0" smtClean="0"/>
              <a:t>Ending preventable child deaths</a:t>
            </a:r>
            <a:endParaRPr lang="en-US" dirty="0"/>
          </a:p>
        </p:txBody>
      </p:sp>
      <p:sp>
        <p:nvSpPr>
          <p:cNvPr id="11" name="TextBox 10"/>
          <p:cNvSpPr txBox="1"/>
          <p:nvPr/>
        </p:nvSpPr>
        <p:spPr>
          <a:xfrm>
            <a:off x="448714" y="6176580"/>
            <a:ext cx="3936981" cy="215444"/>
          </a:xfrm>
          <a:prstGeom prst="rect">
            <a:avLst/>
          </a:prstGeom>
          <a:noFill/>
        </p:spPr>
        <p:txBody>
          <a:bodyPr wrap="square" rtlCol="0">
            <a:spAutoFit/>
          </a:bodyPr>
          <a:lstStyle/>
          <a:p>
            <a:pPr defTabSz="457200"/>
            <a:r>
              <a:rPr lang="en-ZA" sz="800" i="1" dirty="0">
                <a:solidFill>
                  <a:srgbClr val="404040"/>
                </a:solidFill>
              </a:rPr>
              <a:t>Source: Lancet Every </a:t>
            </a:r>
            <a:r>
              <a:rPr lang="en-US" sz="800" i="1" dirty="0">
                <a:solidFill>
                  <a:srgbClr val="404040"/>
                </a:solidFill>
              </a:rPr>
              <a:t>Newborn </a:t>
            </a:r>
            <a:r>
              <a:rPr lang="en-US" sz="800" i="1" dirty="0" smtClean="0">
                <a:solidFill>
                  <a:srgbClr val="404040"/>
                </a:solidFill>
              </a:rPr>
              <a:t>series, paper 2</a:t>
            </a:r>
            <a:endParaRPr lang="en-ZA" sz="800" i="1" dirty="0">
              <a:solidFill>
                <a:srgbClr val="404040"/>
              </a:solidFill>
            </a:endParaRPr>
          </a:p>
        </p:txBody>
      </p:sp>
      <p:sp>
        <p:nvSpPr>
          <p:cNvPr id="4" name="TextBox 3"/>
          <p:cNvSpPr txBox="1">
            <a:spLocks noChangeArrowheads="1"/>
          </p:cNvSpPr>
          <p:nvPr/>
        </p:nvSpPr>
        <p:spPr bwMode="auto">
          <a:xfrm>
            <a:off x="-11422" y="5639712"/>
            <a:ext cx="9155422" cy="738664"/>
          </a:xfrm>
          <a:prstGeom prst="rect">
            <a:avLst/>
          </a:prstGeom>
          <a:solidFill>
            <a:schemeClr val="accent3">
              <a:lumMod val="75000"/>
            </a:schemeClr>
          </a:solidFill>
          <a:extLst/>
        </p:spPr>
        <p:txBody>
          <a:bodyPr wrap="square" rtlCol="0">
            <a:spAutoFit/>
          </a:bodyPr>
          <a:lstStyle>
            <a:defPPr>
              <a:defRPr lang="en-US"/>
            </a:defPPr>
            <a:lvl1pPr algn="ctr">
              <a:defRPr sz="1300" b="1">
                <a:solidFill>
                  <a:schemeClr val="bg1"/>
                </a:solidFill>
                <a:latin typeface="Helvetica"/>
                <a:cs typeface="Helvetica"/>
              </a:defRPr>
            </a:lvl1pPr>
          </a:lstStyle>
          <a:p>
            <a:r>
              <a:rPr lang="en-US" sz="1600" dirty="0"/>
              <a:t>From 2.9 to 0.8 million neonatal deaths </a:t>
            </a:r>
          </a:p>
          <a:p>
            <a:r>
              <a:rPr lang="en-US" b="0" dirty="0"/>
              <a:t>About </a:t>
            </a:r>
            <a:r>
              <a:rPr lang="en-US" b="0" dirty="0" smtClean="0"/>
              <a:t>29 </a:t>
            </a:r>
            <a:r>
              <a:rPr lang="en-US" b="0" dirty="0"/>
              <a:t>countries will have to more than double their rates of progress </a:t>
            </a:r>
            <a:br>
              <a:rPr lang="en-US" b="0" dirty="0"/>
            </a:br>
            <a:r>
              <a:rPr lang="en-US" b="0" dirty="0"/>
              <a:t>Sub national equity goals should also be set</a:t>
            </a:r>
          </a:p>
        </p:txBody>
      </p:sp>
      <p:grpSp>
        <p:nvGrpSpPr>
          <p:cNvPr id="10" name="Group 9"/>
          <p:cNvGrpSpPr/>
          <p:nvPr/>
        </p:nvGrpSpPr>
        <p:grpSpPr>
          <a:xfrm>
            <a:off x="539562" y="819226"/>
            <a:ext cx="7993524" cy="4494196"/>
            <a:chOff x="28144" y="427177"/>
            <a:chExt cx="9070650" cy="5099788"/>
          </a:xfrm>
        </p:grpSpPr>
        <p:pic>
          <p:nvPicPr>
            <p:cNvPr id="26" name="Picture 3" descr="C:\Users\Joy\Documents\GNAP\lancet\pdfs\jpegs\everynewborn_exec_summ_fig2A.jpg"/>
            <p:cNvPicPr>
              <a:picLocks noChangeAspect="1" noChangeArrowheads="1"/>
            </p:cNvPicPr>
            <p:nvPr/>
          </p:nvPicPr>
          <p:blipFill rotWithShape="1">
            <a:blip r:embed="rId2" cstate="screen"/>
            <a:srcRect b="3438"/>
            <a:stretch/>
          </p:blipFill>
          <p:spPr bwMode="auto">
            <a:xfrm>
              <a:off x="28146" y="695156"/>
              <a:ext cx="9070648" cy="4831809"/>
            </a:xfrm>
            <a:prstGeom prst="rect">
              <a:avLst/>
            </a:prstGeom>
            <a:noFill/>
          </p:spPr>
        </p:pic>
        <p:pic>
          <p:nvPicPr>
            <p:cNvPr id="16" name="Picture 3"/>
            <p:cNvPicPr>
              <a:picLocks noChangeAspect="1" noChangeArrowheads="1"/>
            </p:cNvPicPr>
            <p:nvPr/>
          </p:nvPicPr>
          <p:blipFill rotWithShape="1">
            <a:blip r:embed="rId3" cstate="screen"/>
            <a:srcRect t="-1" r="6952" b="10653"/>
            <a:stretch/>
          </p:blipFill>
          <p:spPr bwMode="auto">
            <a:xfrm>
              <a:off x="28144" y="427177"/>
              <a:ext cx="1679778" cy="705621"/>
            </a:xfrm>
            <a:prstGeom prst="rect">
              <a:avLst/>
            </a:prstGeom>
            <a:noFill/>
            <a:ln w="9525">
              <a:noFill/>
              <a:miter lim="800000"/>
              <a:headEnd/>
              <a:tailEnd/>
            </a:ln>
          </p:spPr>
        </p:pic>
        <p:sp>
          <p:nvSpPr>
            <p:cNvPr id="9" name="Content Placeholder 4"/>
            <p:cNvSpPr txBox="1">
              <a:spLocks/>
            </p:cNvSpPr>
            <p:nvPr/>
          </p:nvSpPr>
          <p:spPr>
            <a:xfrm>
              <a:off x="4717173" y="645562"/>
              <a:ext cx="4142858" cy="1445253"/>
            </a:xfrm>
            <a:prstGeom prst="rect">
              <a:avLst/>
            </a:prstGeom>
            <a:solidFill>
              <a:srgbClr val="F7F5F9"/>
            </a:solidFill>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r>
                <a:rPr lang="en-US" sz="2400" b="1" dirty="0" smtClean="0">
                  <a:solidFill>
                    <a:srgbClr val="FFFFFF"/>
                  </a:solidFill>
                </a:rPr>
                <a:t> </a:t>
              </a:r>
              <a:endParaRPr lang="en-US" sz="2400" b="1" dirty="0">
                <a:solidFill>
                  <a:srgbClr val="FFFFFF"/>
                </a:solidFill>
              </a:endParaRPr>
            </a:p>
          </p:txBody>
        </p:sp>
        <p:sp>
          <p:nvSpPr>
            <p:cNvPr id="14" name="Content Placeholder 4"/>
            <p:cNvSpPr txBox="1">
              <a:spLocks/>
            </p:cNvSpPr>
            <p:nvPr/>
          </p:nvSpPr>
          <p:spPr>
            <a:xfrm>
              <a:off x="2589191" y="645561"/>
              <a:ext cx="2127983" cy="1227986"/>
            </a:xfrm>
            <a:prstGeom prst="rect">
              <a:avLst/>
            </a:prstGeom>
            <a:solidFill>
              <a:srgbClr val="FFFFFF"/>
            </a:solidFill>
            <a:ln>
              <a:noFill/>
            </a:ln>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endParaRPr lang="en-US" sz="2400" b="1" dirty="0">
                <a:solidFill>
                  <a:srgbClr val="FFFFFF"/>
                </a:solidFill>
              </a:endParaRPr>
            </a:p>
          </p:txBody>
        </p:sp>
        <p:cxnSp>
          <p:nvCxnSpPr>
            <p:cNvPr id="18" name="Straight Arrow Connector 17"/>
            <p:cNvCxnSpPr/>
            <p:nvPr/>
          </p:nvCxnSpPr>
          <p:spPr>
            <a:xfrm>
              <a:off x="8678005" y="1560657"/>
              <a:ext cx="226798" cy="2937218"/>
            </a:xfrm>
            <a:prstGeom prst="straightConnector1">
              <a:avLst/>
            </a:prstGeom>
            <a:ln>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97077" y="1225721"/>
              <a:ext cx="2553005" cy="419099"/>
            </a:xfrm>
            <a:prstGeom prst="rect">
              <a:avLst/>
            </a:prstGeom>
            <a:solidFill>
              <a:srgbClr val="92D050"/>
            </a:solidFill>
            <a:ln>
              <a:solidFill>
                <a:srgbClr val="92D050"/>
              </a:solidFill>
            </a:ln>
          </p:spPr>
          <p:txBody>
            <a:bodyPr wrap="square" rtlCol="0">
              <a:spAutoFit/>
            </a:bodyPr>
            <a:lstStyle/>
            <a:p>
              <a:pPr defTabSz="457200"/>
              <a:r>
                <a:rPr lang="en-US" sz="900" b="1" dirty="0">
                  <a:solidFill>
                    <a:prstClr val="white"/>
                  </a:solidFill>
                </a:rPr>
                <a:t>A Promise Renewed </a:t>
              </a:r>
              <a:r>
                <a:rPr lang="en-US" sz="900" b="1" dirty="0" smtClean="0">
                  <a:solidFill>
                    <a:prstClr val="white"/>
                  </a:solidFill>
                </a:rPr>
                <a:t>target: </a:t>
              </a:r>
              <a:endParaRPr lang="en-US" sz="900" b="1" dirty="0">
                <a:solidFill>
                  <a:prstClr val="white"/>
                </a:solidFill>
              </a:endParaRPr>
            </a:p>
            <a:p>
              <a:pPr defTabSz="457200"/>
              <a:r>
                <a:rPr lang="en-US" sz="900" b="1" dirty="0">
                  <a:solidFill>
                    <a:prstClr val="white"/>
                  </a:solidFill>
                </a:rPr>
                <a:t>National U5MR of 20 or </a:t>
              </a:r>
              <a:r>
                <a:rPr lang="en-US" sz="900" b="1" dirty="0" smtClean="0">
                  <a:solidFill>
                    <a:prstClr val="white"/>
                  </a:solidFill>
                </a:rPr>
                <a:t>less</a:t>
              </a:r>
              <a:endParaRPr lang="en-US" sz="900" b="1" dirty="0">
                <a:solidFill>
                  <a:prstClr val="white"/>
                </a:solidFill>
              </a:endParaRPr>
            </a:p>
          </p:txBody>
        </p:sp>
        <p:pic>
          <p:nvPicPr>
            <p:cNvPr id="17" name="Picture 2" descr="http://www.unicef.org/serbia/a-promise-ren2.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0999" t="8048" r="24848"/>
            <a:stretch/>
          </p:blipFill>
          <p:spPr bwMode="auto">
            <a:xfrm>
              <a:off x="8411849" y="1225721"/>
              <a:ext cx="432959" cy="4301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
            <p:cNvSpPr txBox="1"/>
            <p:nvPr/>
          </p:nvSpPr>
          <p:spPr>
            <a:xfrm>
              <a:off x="5914653" y="2525835"/>
              <a:ext cx="2616982" cy="419099"/>
            </a:xfrm>
            <a:prstGeom prst="rect">
              <a:avLst/>
            </a:prstGeom>
            <a:solidFill>
              <a:srgbClr val="00B0F0"/>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900" b="1" dirty="0" smtClean="0">
                  <a:solidFill>
                    <a:srgbClr val="FFFFFF"/>
                  </a:solidFill>
                </a:rPr>
                <a:t>Every Newborn target: </a:t>
              </a:r>
            </a:p>
            <a:p>
              <a:pPr defTabSz="457200"/>
              <a:r>
                <a:rPr lang="en-US" sz="900" b="1" dirty="0" smtClean="0">
                  <a:solidFill>
                    <a:srgbClr val="FFFFFF"/>
                  </a:solidFill>
                </a:rPr>
                <a:t>National NMR of 10 or less</a:t>
              </a:r>
            </a:p>
          </p:txBody>
        </p:sp>
        <p:cxnSp>
          <p:nvCxnSpPr>
            <p:cNvPr id="22" name="Straight Arrow Connector 21"/>
            <p:cNvCxnSpPr/>
            <p:nvPr/>
          </p:nvCxnSpPr>
          <p:spPr>
            <a:xfrm>
              <a:off x="8445791" y="2922259"/>
              <a:ext cx="379339" cy="1840811"/>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icture 23"/>
            <p:cNvPicPr/>
            <p:nvPr/>
          </p:nvPicPr>
          <p:blipFill>
            <a:blip r:embed="rId5" cstate="screen"/>
            <a:stretch>
              <a:fillRect/>
            </a:stretch>
          </p:blipFill>
          <p:spPr bwMode="auto">
            <a:xfrm>
              <a:off x="7959324" y="2525835"/>
              <a:ext cx="563333" cy="396425"/>
            </a:xfrm>
            <a:prstGeom prst="rect">
              <a:avLst/>
            </a:prstGeom>
            <a:noFill/>
            <a:ln>
              <a:noFill/>
            </a:ln>
          </p:spPr>
        </p:pic>
      </p:grpSp>
    </p:spTree>
    <p:extLst>
      <p:ext uri="{BB962C8B-B14F-4D97-AF65-F5344CB8AC3E}">
        <p14:creationId xmlns:p14="http://schemas.microsoft.com/office/powerpoint/2010/main" val="222787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4436" y="6207609"/>
            <a:ext cx="2870181" cy="215444"/>
          </a:xfrm>
          <a:prstGeom prst="rect">
            <a:avLst/>
          </a:prstGeom>
          <a:noFill/>
        </p:spPr>
        <p:txBody>
          <a:bodyPr wrap="square" rtlCol="0">
            <a:spAutoFit/>
          </a:bodyPr>
          <a:lstStyle/>
          <a:p>
            <a:r>
              <a:rPr lang="en-ZA" sz="800" i="1" dirty="0">
                <a:solidFill>
                  <a:srgbClr val="000000"/>
                </a:solidFill>
              </a:rPr>
              <a:t>Source: Lancet Every </a:t>
            </a:r>
            <a:r>
              <a:rPr lang="en-US" sz="800" i="1" dirty="0">
                <a:solidFill>
                  <a:srgbClr val="000000"/>
                </a:solidFill>
              </a:rPr>
              <a:t>Newborn </a:t>
            </a:r>
            <a:r>
              <a:rPr lang="en-US" sz="800" i="1" dirty="0">
                <a:solidFill>
                  <a:srgbClr val="404040"/>
                </a:solidFill>
              </a:rPr>
              <a:t>series, paper 2</a:t>
            </a:r>
            <a:endParaRPr lang="en-ZA" sz="800" i="1" dirty="0">
              <a:solidFill>
                <a:srgbClr val="404040"/>
              </a:solidFill>
            </a:endParaRPr>
          </a:p>
        </p:txBody>
      </p:sp>
      <p:sp>
        <p:nvSpPr>
          <p:cNvPr id="10" name="TextBox 9"/>
          <p:cNvSpPr txBox="1">
            <a:spLocks noChangeArrowheads="1"/>
          </p:cNvSpPr>
          <p:nvPr/>
        </p:nvSpPr>
        <p:spPr bwMode="auto">
          <a:xfrm>
            <a:off x="-5547" y="5642105"/>
            <a:ext cx="9144000" cy="738664"/>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r>
              <a:rPr lang="en-US" dirty="0"/>
              <a:t>From 2.6 to 1.1 million stillbirths</a:t>
            </a:r>
          </a:p>
          <a:p>
            <a:r>
              <a:rPr lang="en-US" sz="1300" b="0" dirty="0"/>
              <a:t>Aligned with NMR target</a:t>
            </a:r>
          </a:p>
          <a:p>
            <a:r>
              <a:rPr lang="en-US" sz="1300" b="0" dirty="0"/>
              <a:t>Sub national equity goals should also be set</a:t>
            </a:r>
          </a:p>
        </p:txBody>
      </p:sp>
      <p:grpSp>
        <p:nvGrpSpPr>
          <p:cNvPr id="4" name="Group 3"/>
          <p:cNvGrpSpPr/>
          <p:nvPr/>
        </p:nvGrpSpPr>
        <p:grpSpPr>
          <a:xfrm>
            <a:off x="648966" y="1178614"/>
            <a:ext cx="8037834" cy="4440847"/>
            <a:chOff x="283658" y="1013653"/>
            <a:chExt cx="8527668" cy="4501775"/>
          </a:xfrm>
        </p:grpSpPr>
        <p:pic>
          <p:nvPicPr>
            <p:cNvPr id="19" name="Picture 4" descr="C:\Users\Joy\Documents\GNAP\lancet\pdfs\jpegs\everynewborn_exec_summ_fig2B.jpg"/>
            <p:cNvPicPr>
              <a:picLocks noChangeAspect="1" noChangeArrowheads="1"/>
            </p:cNvPicPr>
            <p:nvPr/>
          </p:nvPicPr>
          <p:blipFill>
            <a:blip r:embed="rId2" cstate="screen"/>
            <a:srcRect/>
            <a:stretch>
              <a:fillRect/>
            </a:stretch>
          </p:blipFill>
          <p:spPr bwMode="auto">
            <a:xfrm>
              <a:off x="283658" y="1042681"/>
              <a:ext cx="8527668" cy="4472747"/>
            </a:xfrm>
            <a:prstGeom prst="rect">
              <a:avLst/>
            </a:prstGeom>
            <a:noFill/>
          </p:spPr>
        </p:pic>
        <p:sp>
          <p:nvSpPr>
            <p:cNvPr id="6" name="Content Placeholder 4"/>
            <p:cNvSpPr txBox="1">
              <a:spLocks/>
            </p:cNvSpPr>
            <p:nvPr/>
          </p:nvSpPr>
          <p:spPr>
            <a:xfrm>
              <a:off x="4233116" y="2942208"/>
              <a:ext cx="4437528" cy="618565"/>
            </a:xfrm>
            <a:prstGeom prst="rect">
              <a:avLst/>
            </a:prstGeom>
            <a:solidFill>
              <a:srgbClr val="F7F5F9"/>
            </a:solidFill>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endParaRPr lang="en-US" sz="2400" b="1" dirty="0">
                <a:solidFill>
                  <a:srgbClr val="FFFFFF"/>
                </a:solidFill>
              </a:endParaRPr>
            </a:p>
          </p:txBody>
        </p:sp>
        <p:sp>
          <p:nvSpPr>
            <p:cNvPr id="14" name="Content Placeholder 4"/>
            <p:cNvSpPr txBox="1">
              <a:spLocks/>
            </p:cNvSpPr>
            <p:nvPr/>
          </p:nvSpPr>
          <p:spPr>
            <a:xfrm>
              <a:off x="2488725" y="1013653"/>
              <a:ext cx="5515791" cy="1659209"/>
            </a:xfrm>
            <a:prstGeom prst="rect">
              <a:avLst/>
            </a:prstGeom>
            <a:solidFill>
              <a:srgbClr val="FFFFFF"/>
            </a:solidFill>
            <a:ln>
              <a:noFill/>
            </a:ln>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endParaRPr lang="en-US" sz="2400" b="1" dirty="0">
                <a:solidFill>
                  <a:srgbClr val="FFFFFF"/>
                </a:solidFill>
              </a:endParaRPr>
            </a:p>
          </p:txBody>
        </p:sp>
        <p:sp>
          <p:nvSpPr>
            <p:cNvPr id="15" name="TextBox 1"/>
            <p:cNvSpPr txBox="1"/>
            <p:nvPr/>
          </p:nvSpPr>
          <p:spPr>
            <a:xfrm>
              <a:off x="4233116" y="1951670"/>
              <a:ext cx="4437529" cy="600214"/>
            </a:xfrm>
            <a:prstGeom prst="rect">
              <a:avLst/>
            </a:prstGeom>
            <a:solidFill>
              <a:srgbClr val="00B0F0"/>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350" b="1" dirty="0" smtClean="0">
                  <a:solidFill>
                    <a:srgbClr val="FFFFFF"/>
                  </a:solidFill>
                </a:rPr>
                <a:t>Every Newborn target</a:t>
              </a:r>
            </a:p>
            <a:p>
              <a:pPr defTabSz="457200"/>
              <a:r>
                <a:rPr lang="en-US" sz="1350" b="1" dirty="0" smtClean="0">
                  <a:solidFill>
                    <a:srgbClr val="FFFFFF"/>
                  </a:solidFill>
                </a:rPr>
                <a:t>National stillbirth rate of 10 or less</a:t>
              </a:r>
            </a:p>
          </p:txBody>
        </p:sp>
        <p:cxnSp>
          <p:nvCxnSpPr>
            <p:cNvPr id="16" name="Straight Arrow Connector 15"/>
            <p:cNvCxnSpPr/>
            <p:nvPr/>
          </p:nvCxnSpPr>
          <p:spPr>
            <a:xfrm>
              <a:off x="8255965" y="2477560"/>
              <a:ext cx="200884" cy="1982388"/>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3" cstate="screen"/>
            <a:stretch>
              <a:fillRect/>
            </a:stretch>
          </p:blipFill>
          <p:spPr bwMode="auto">
            <a:xfrm>
              <a:off x="7956459" y="1998639"/>
              <a:ext cx="701274" cy="524479"/>
            </a:xfrm>
            <a:prstGeom prst="rect">
              <a:avLst/>
            </a:prstGeom>
            <a:noFill/>
            <a:ln>
              <a:noFill/>
            </a:ln>
          </p:spPr>
        </p:pic>
      </p:grpSp>
      <p:sp>
        <p:nvSpPr>
          <p:cNvPr id="2" name="Title 1"/>
          <p:cNvSpPr>
            <a:spLocks noGrp="1"/>
          </p:cNvSpPr>
          <p:nvPr>
            <p:ph type="title"/>
          </p:nvPr>
        </p:nvSpPr>
        <p:spPr>
          <a:xfrm>
            <a:off x="457200" y="138158"/>
            <a:ext cx="8229600" cy="735660"/>
          </a:xfrm>
        </p:spPr>
        <p:txBody>
          <a:bodyPr/>
          <a:lstStyle/>
          <a:p>
            <a:r>
              <a:rPr lang="en-US" dirty="0" smtClean="0"/>
              <a:t>Also ending preventable stillbirths</a:t>
            </a:r>
            <a:endParaRPr lang="en-US" dirty="0"/>
          </a:p>
        </p:txBody>
      </p:sp>
    </p:spTree>
    <p:extLst>
      <p:ext uri="{BB962C8B-B14F-4D97-AF65-F5344CB8AC3E}">
        <p14:creationId xmlns:p14="http://schemas.microsoft.com/office/powerpoint/2010/main" val="3517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Custom 1">
      <a:dk1>
        <a:srgbClr val="404040"/>
      </a:dk1>
      <a:lt1>
        <a:sysClr val="window" lastClr="FFFFFF"/>
      </a:lt1>
      <a:dk2>
        <a:srgbClr val="302B67"/>
      </a:dk2>
      <a:lt2>
        <a:srgbClr val="FEFEE5"/>
      </a:lt2>
      <a:accent1>
        <a:srgbClr val="007A6E"/>
      </a:accent1>
      <a:accent2>
        <a:srgbClr val="00A0AE"/>
      </a:accent2>
      <a:accent3>
        <a:srgbClr val="5048AD"/>
      </a:accent3>
      <a:accent4>
        <a:srgbClr val="D092A7"/>
      </a:accent4>
      <a:accent5>
        <a:srgbClr val="9C85C0"/>
      </a:accent5>
      <a:accent6>
        <a:srgbClr val="E6BF30"/>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15060</TotalTime>
  <Words>2363</Words>
  <Application>Microsoft Office PowerPoint</Application>
  <PresentationFormat>On-screen Show (4:3)</PresentationFormat>
  <Paragraphs>357</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Every NewborN</vt:lpstr>
      <vt:lpstr>Adapting this presentation</vt:lpstr>
      <vt:lpstr>Every Newborn Series</vt:lpstr>
      <vt:lpstr>Every Newborn Series Papers</vt:lpstr>
      <vt:lpstr>Series key findings</vt:lpstr>
      <vt:lpstr>Within reach: ENDING PREVENTABLE CHILD AND MATERNAL DEATHS</vt:lpstr>
      <vt:lpstr>When will every newborn have the same survival  chance as newborns in the richest countries?</vt:lpstr>
      <vt:lpstr>Ending preventable child deaths</vt:lpstr>
      <vt:lpstr>Also ending preventable stillbirths</vt:lpstr>
      <vt:lpstr>AND ending preventable maternal deaths  Maternal mortality target being set based on Bangkok meeting,  and included in Every Newborn Action Plan</vt:lpstr>
      <vt:lpstr>Prioritize  day of birth</vt:lpstr>
      <vt:lpstr>Where?  </vt:lpstr>
      <vt:lpstr>PowerPoint Presentation</vt:lpstr>
      <vt:lpstr>When? For women, stillbirths, newborns, the time of highest risk is the same</vt:lpstr>
      <vt:lpstr>Beyond newborn survival </vt:lpstr>
      <vt:lpstr>What? Which neonatal conditions to focus on?</vt:lpstr>
      <vt:lpstr>The three main causes of newborn deaths all have effective and feasible interventions = 3 by 2</vt:lpstr>
      <vt:lpstr>Invest In care at birth and reap a triple return </vt:lpstr>
      <vt:lpstr>Lives that could be saved per year with universal coverage </vt:lpstr>
      <vt:lpstr>Packages for integrated care for women and children</vt:lpstr>
      <vt:lpstr>Care at birth, and care of small and sick newborns  First opportunity is the QUALITY gap for facility births</vt:lpstr>
      <vt:lpstr>PowerPoint Presentation</vt:lpstr>
      <vt:lpstr>TARGET SPECIFIC HEALTH SYSTEM BOTTLENECKS</vt:lpstr>
      <vt:lpstr>Health systems bottleneck assessment</vt:lpstr>
      <vt:lpstr>PowerPoint Presentation</vt:lpstr>
      <vt:lpstr>What works in fast progressing countries?</vt:lpstr>
      <vt:lpstr>Unprecedented opportunity for progress is now</vt:lpstr>
      <vt:lpstr>Vision for Every Newborn Action Plan</vt:lpstr>
      <vt:lpstr>Every Newborn’s guiding principles  </vt:lpstr>
      <vt:lpstr>PowerPoint Presentation</vt:lpstr>
      <vt:lpstr>EVERY NEWBORN MILESTONE: Core indicators </vt:lpstr>
      <vt:lpstr>Every Newborn Call for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Angelina Fox</dc:creator>
  <cp:lastModifiedBy>mkinney</cp:lastModifiedBy>
  <cp:revision>186</cp:revision>
  <cp:lastPrinted>2014-10-07T14:37:32Z</cp:lastPrinted>
  <dcterms:created xsi:type="dcterms:W3CDTF">2014-06-18T20:18:17Z</dcterms:created>
  <dcterms:modified xsi:type="dcterms:W3CDTF">2014-10-17T13:51:44Z</dcterms:modified>
</cp:coreProperties>
</file>