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61" r:id="rId3"/>
    <p:sldId id="275" r:id="rId4"/>
    <p:sldId id="276" r:id="rId5"/>
    <p:sldId id="277" r:id="rId6"/>
    <p:sldId id="279" r:id="rId7"/>
    <p:sldId id="280" r:id="rId8"/>
    <p:sldId id="278" r:id="rId9"/>
    <p:sldId id="282" r:id="rId10"/>
    <p:sldId id="274" r:id="rId11"/>
    <p:sldId id="265" r:id="rId12"/>
    <p:sldId id="258" r:id="rId13"/>
  </p:sldIdLst>
  <p:sldSz cx="9144000" cy="6858000" type="screen4x3"/>
  <p:notesSz cx="6797675" cy="9928225"/>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02B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76" autoAdjust="0"/>
  </p:normalViewPr>
  <p:slideViewPr>
    <p:cSldViewPr snapToGrid="0" snapToObjects="1" showGuides="1">
      <p:cViewPr>
        <p:scale>
          <a:sx n="66" d="100"/>
          <a:sy n="66" d="100"/>
        </p:scale>
        <p:origin x="-1200" y="-7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59F1369-E2F0-4B8E-BE1D-FE6B3BDF95A5}" type="datetimeFigureOut">
              <a:rPr lang="en-US" smtClean="0"/>
              <a:pPr/>
              <a:t>8/28/2013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37E9878-CBA3-4A72-AC6B-931F27929CCD}" type="slidenum">
              <a:rPr lang="en-GB" smtClean="0"/>
              <a:pPr/>
              <a:t>‹#›</a:t>
            </a:fld>
            <a:endParaRPr lang="en-GB"/>
          </a:p>
        </p:txBody>
      </p:sp>
    </p:spTree>
    <p:extLst>
      <p:ext uri="{BB962C8B-B14F-4D97-AF65-F5344CB8AC3E}">
        <p14:creationId xmlns:p14="http://schemas.microsoft.com/office/powerpoint/2010/main" val="290212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EEFD782-BA23-4B76-8044-AF03E2D51F69}" type="datetimeFigureOut">
              <a:rPr lang="en-US" smtClean="0"/>
              <a:pPr/>
              <a:t>8/28/2013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62DF15E-AEEA-476C-A6C4-89AEC76D404B}" type="slidenum">
              <a:rPr lang="en-US" smtClean="0"/>
              <a:pPr/>
              <a:t>‹#›</a:t>
            </a:fld>
            <a:endParaRPr lang="en-US"/>
          </a:p>
        </p:txBody>
      </p:sp>
    </p:spTree>
    <p:extLst>
      <p:ext uri="{BB962C8B-B14F-4D97-AF65-F5344CB8AC3E}">
        <p14:creationId xmlns:p14="http://schemas.microsoft.com/office/powerpoint/2010/main" val="79787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globalnewbornaction.or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DF15E-AEEA-476C-A6C4-89AEC76D404B}" type="slidenum">
              <a:rPr lang="en-US" smtClean="0"/>
              <a:pPr/>
              <a:t>1</a:t>
            </a:fld>
            <a:endParaRPr lang="en-US"/>
          </a:p>
        </p:txBody>
      </p:sp>
    </p:spTree>
    <p:extLst>
      <p:ext uri="{BB962C8B-B14F-4D97-AF65-F5344CB8AC3E}">
        <p14:creationId xmlns:p14="http://schemas.microsoft.com/office/powerpoint/2010/main" val="3898298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a:ln/>
        </p:spPr>
      </p:sp>
      <p:sp>
        <p:nvSpPr>
          <p:cNvPr id="97282" name="Notes Placeholder 2"/>
          <p:cNvSpPr>
            <a:spLocks noGrp="1"/>
          </p:cNvSpPr>
          <p:nvPr>
            <p:ph type="body" idx="1"/>
          </p:nvPr>
        </p:nvSpPr>
        <p:spPr>
          <a:xfrm>
            <a:off x="330442" y="4715909"/>
            <a:ext cx="6209174" cy="4467702"/>
          </a:xfrm>
          <a:noFill/>
          <a:ln/>
        </p:spPr>
        <p:txBody>
          <a:bodyPr/>
          <a:lstStyle/>
          <a:p>
            <a:r>
              <a:rPr lang="en-US" sz="1200" kern="1200" dirty="0" smtClean="0">
                <a:solidFill>
                  <a:schemeClr val="tx1"/>
                </a:solidFill>
                <a:effectLst/>
                <a:latin typeface="+mn-lt"/>
                <a:ea typeface="+mn-ea"/>
                <a:cs typeface="+mn-cs"/>
              </a:rPr>
              <a:t>This Toolkit provides practical support to all those engaged in promoting greater action and accountability on newborn and maternal health through national planning and programming, advocacy, research, implementation, and monitoring and evaluation.</a:t>
            </a:r>
          </a:p>
          <a:p>
            <a:r>
              <a:rPr lang="en-US" sz="1200" kern="1200" dirty="0" smtClean="0">
                <a:solidFill>
                  <a:schemeClr val="tx1"/>
                </a:solidFill>
                <a:effectLst/>
                <a:latin typeface="+mn-lt"/>
                <a:ea typeface="+mn-ea"/>
                <a:cs typeface="+mn-cs"/>
              </a:rPr>
              <a:t>The following resources are included in the Toolkit:</a:t>
            </a:r>
          </a:p>
          <a:p>
            <a:pPr lvl="0"/>
            <a:r>
              <a:rPr lang="en-US" sz="1200" b="1" i="1" kern="1200" dirty="0" smtClean="0">
                <a:solidFill>
                  <a:schemeClr val="tx1"/>
                </a:solidFill>
                <a:effectLst/>
                <a:latin typeface="+mn-lt"/>
                <a:ea typeface="+mn-ea"/>
                <a:cs typeface="+mn-cs"/>
              </a:rPr>
              <a:t>Every Newborn</a:t>
            </a:r>
            <a:r>
              <a:rPr lang="en-US" sz="1200" b="1" kern="1200" dirty="0" smtClean="0">
                <a:solidFill>
                  <a:schemeClr val="tx1"/>
                </a:solidFill>
                <a:effectLst/>
                <a:latin typeface="+mn-lt"/>
                <a:ea typeface="+mn-ea"/>
                <a:cs typeface="+mn-cs"/>
              </a:rPr>
              <a:t> brief</a:t>
            </a:r>
            <a:r>
              <a:rPr lang="en-US" sz="1200" kern="1200" dirty="0" smtClean="0">
                <a:solidFill>
                  <a:schemeClr val="tx1"/>
                </a:solidFill>
                <a:effectLst/>
                <a:latin typeface="+mn-lt"/>
                <a:ea typeface="+mn-ea"/>
                <a:cs typeface="+mn-cs"/>
              </a:rPr>
              <a:t>: This two-page brief describes the background, audience, development plan and emerging themes for the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action plan. It offers a useful introduction to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for potential partners who are considering participation in a national or global planning or advocacy.</a:t>
            </a:r>
          </a:p>
          <a:p>
            <a:pPr lvl="0"/>
            <a:r>
              <a:rPr lang="en-US" sz="1200" b="1" i="1" kern="1200" dirty="0" smtClean="0">
                <a:solidFill>
                  <a:schemeClr val="tx1"/>
                </a:solidFill>
                <a:effectLst/>
                <a:latin typeface="+mn-lt"/>
                <a:ea typeface="+mn-ea"/>
                <a:cs typeface="+mn-cs"/>
              </a:rPr>
              <a:t>Every Newborn</a:t>
            </a:r>
            <a:r>
              <a:rPr lang="en-US" sz="1200" b="1" kern="1200" dirty="0" smtClean="0">
                <a:solidFill>
                  <a:schemeClr val="tx1"/>
                </a:solidFill>
                <a:effectLst/>
                <a:latin typeface="+mn-lt"/>
                <a:ea typeface="+mn-ea"/>
                <a:cs typeface="+mn-cs"/>
              </a:rPr>
              <a:t> messages, frequently asked questions and actions</a:t>
            </a:r>
            <a:r>
              <a:rPr lang="en-US" sz="1200" kern="1200" dirty="0" smtClean="0">
                <a:solidFill>
                  <a:schemeClr val="tx1"/>
                </a:solidFill>
                <a:effectLst/>
                <a:latin typeface="+mn-lt"/>
                <a:ea typeface="+mn-ea"/>
                <a:cs typeface="+mn-cs"/>
              </a:rPr>
              <a:t>: This section provides main messaging and action needed to harmonize advocacy around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and activities of the various stakeholders. </a:t>
            </a:r>
          </a:p>
          <a:p>
            <a:pPr lvl="0"/>
            <a:r>
              <a:rPr lang="en-US" sz="1200" b="1" i="1" kern="1200" dirty="0" smtClean="0">
                <a:solidFill>
                  <a:schemeClr val="tx1"/>
                </a:solidFill>
                <a:effectLst/>
                <a:latin typeface="+mn-lt"/>
                <a:ea typeface="+mn-ea"/>
                <a:cs typeface="+mn-cs"/>
              </a:rPr>
              <a:t>Every Newborn</a:t>
            </a:r>
            <a:r>
              <a:rPr lang="en-US" sz="1200" b="1" kern="1200" dirty="0" smtClean="0">
                <a:solidFill>
                  <a:schemeClr val="tx1"/>
                </a:solidFill>
                <a:effectLst/>
                <a:latin typeface="+mn-lt"/>
                <a:ea typeface="+mn-ea"/>
                <a:cs typeface="+mn-cs"/>
              </a:rPr>
              <a:t> events calendar:</a:t>
            </a:r>
            <a:r>
              <a:rPr lang="en-US" sz="1200" kern="1200" dirty="0" smtClean="0">
                <a:solidFill>
                  <a:schemeClr val="tx1"/>
                </a:solidFill>
                <a:effectLst/>
                <a:latin typeface="+mn-lt"/>
                <a:ea typeface="+mn-ea"/>
                <a:cs typeface="+mn-cs"/>
              </a:rPr>
              <a:t> This calendar presents key global and regional events and dates that will feature activity for developing and taking forward the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plan. An updated calendar can also be found online at </a:t>
            </a:r>
            <a:r>
              <a:rPr lang="en-US" sz="1200" u="sng" kern="1200" dirty="0" smtClean="0">
                <a:solidFill>
                  <a:schemeClr val="tx1"/>
                </a:solidFill>
                <a:effectLst/>
                <a:latin typeface="+mn-lt"/>
                <a:ea typeface="+mn-ea"/>
                <a:cs typeface="+mn-cs"/>
                <a:hlinkClick r:id="rId3"/>
              </a:rPr>
              <a:t>www.globalnewbornaction.org</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Every Newborn</a:t>
            </a:r>
            <a:r>
              <a:rPr lang="en-US" sz="1200" b="1" kern="1200" dirty="0" smtClean="0">
                <a:solidFill>
                  <a:schemeClr val="tx1"/>
                </a:solidFill>
                <a:effectLst/>
                <a:latin typeface="+mn-lt"/>
                <a:ea typeface="+mn-ea"/>
                <a:cs typeface="+mn-cs"/>
              </a:rPr>
              <a:t> PowerPoint:</a:t>
            </a:r>
            <a:r>
              <a:rPr lang="en-US" sz="1200" kern="1200" dirty="0" smtClean="0">
                <a:solidFill>
                  <a:schemeClr val="tx1"/>
                </a:solidFill>
                <a:effectLst/>
                <a:latin typeface="+mn-lt"/>
                <a:ea typeface="+mn-ea"/>
                <a:cs typeface="+mn-cs"/>
              </a:rPr>
              <a:t> This PowerPoint presentation gives an overview of the global newborn data, priority actions, and the way forward for developing the plan. The presentation can be used by partners to inform others about the process for developing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and the goals it aims to achieve. </a:t>
            </a:r>
          </a:p>
          <a:p>
            <a:pPr lvl="0"/>
            <a:r>
              <a:rPr lang="en-US" sz="1200" b="1" kern="1200" dirty="0" smtClean="0">
                <a:solidFill>
                  <a:schemeClr val="tx1"/>
                </a:solidFill>
                <a:effectLst/>
                <a:latin typeface="+mn-lt"/>
                <a:ea typeface="+mn-ea"/>
                <a:cs typeface="+mn-cs"/>
              </a:rPr>
              <a:t>Global and Country Fact Sheet: </a:t>
            </a:r>
            <a:r>
              <a:rPr lang="en-US" sz="1200" kern="1200" dirty="0" smtClean="0">
                <a:solidFill>
                  <a:schemeClr val="tx1"/>
                </a:solidFill>
                <a:effectLst/>
                <a:latin typeface="+mn-lt"/>
                <a:ea typeface="+mn-ea"/>
                <a:cs typeface="+mn-cs"/>
              </a:rPr>
              <a:t>One page fact sheets are provided on newborn health data and trends for select countries. This can be created for other countries on a request bases. Also included in this section is a snap shot of global newborn health data.</a:t>
            </a:r>
          </a:p>
          <a:p>
            <a:pPr lvl="0"/>
            <a:r>
              <a:rPr lang="en-US" sz="1200" b="1" kern="1200" dirty="0" smtClean="0">
                <a:solidFill>
                  <a:schemeClr val="tx1"/>
                </a:solidFill>
                <a:effectLst/>
                <a:latin typeface="+mn-lt"/>
                <a:ea typeface="+mn-ea"/>
                <a:cs typeface="+mn-cs"/>
              </a:rPr>
              <a:t>Resources on newborn health: </a:t>
            </a:r>
            <a:r>
              <a:rPr lang="en-US" sz="1200" kern="1200" dirty="0" smtClean="0">
                <a:solidFill>
                  <a:schemeClr val="tx1"/>
                </a:solidFill>
                <a:effectLst/>
                <a:latin typeface="+mn-lt"/>
                <a:ea typeface="+mn-ea"/>
                <a:cs typeface="+mn-cs"/>
              </a:rPr>
              <a:t>This section details selected global and regional strategies, publications, and resource. These resources can also be used to inform the newborn component of policies, strategies and guidelines as well as assist in the country consultation on the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plan and the bottleneck analysis.</a:t>
            </a:r>
          </a:p>
          <a:p>
            <a:pPr lvl="0"/>
            <a:r>
              <a:rPr lang="en-US" sz="1200" b="1" kern="1200" dirty="0" smtClean="0">
                <a:solidFill>
                  <a:schemeClr val="tx1"/>
                </a:solidFill>
                <a:effectLst/>
                <a:latin typeface="+mn-lt"/>
                <a:ea typeface="+mn-ea"/>
                <a:cs typeface="+mn-cs"/>
              </a:rPr>
              <a:t>Newborn Health Tools: </a:t>
            </a:r>
            <a:r>
              <a:rPr lang="en-US" sz="1200" kern="1200" dirty="0" smtClean="0">
                <a:solidFill>
                  <a:schemeClr val="tx1"/>
                </a:solidFill>
                <a:effectLst/>
                <a:latin typeface="+mn-lt"/>
                <a:ea typeface="+mn-ea"/>
                <a:cs typeface="+mn-cs"/>
              </a:rPr>
              <a:t>Some key analytical tools relating to newborn health are provided to encourage use of evidence and data to inform the newborn component.  For the purposes of the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action plan, country and regional teams are encouraged to review these tools and assess their country’s current status. These tools may also feed into the country consultation process but are not required to be completed before such consultations.</a:t>
            </a:r>
          </a:p>
          <a:p>
            <a:pPr lvl="0"/>
            <a:r>
              <a:rPr lang="en-US" sz="1200" b="1" i="1" kern="1200" dirty="0" smtClean="0">
                <a:solidFill>
                  <a:schemeClr val="tx1"/>
                </a:solidFill>
                <a:effectLst/>
                <a:latin typeface="+mn-lt"/>
                <a:ea typeface="+mn-ea"/>
                <a:cs typeface="+mn-cs"/>
              </a:rPr>
              <a:t>Every Newborn</a:t>
            </a:r>
            <a:r>
              <a:rPr lang="en-US" sz="1200" b="1" kern="1200" dirty="0" smtClean="0">
                <a:solidFill>
                  <a:schemeClr val="tx1"/>
                </a:solidFill>
                <a:effectLst/>
                <a:latin typeface="+mn-lt"/>
                <a:ea typeface="+mn-ea"/>
                <a:cs typeface="+mn-cs"/>
              </a:rPr>
              <a:t> consultation overview</a:t>
            </a:r>
            <a:r>
              <a:rPr lang="en-US" sz="1200" kern="1200" dirty="0" smtClean="0">
                <a:solidFill>
                  <a:schemeClr val="tx1"/>
                </a:solidFill>
                <a:effectLst/>
                <a:latin typeface="+mn-lt"/>
                <a:ea typeface="+mn-ea"/>
                <a:cs typeface="+mn-cs"/>
              </a:rPr>
              <a:t>: This short brief summarizes the consultation plan and process providing an overview for designing and implementing national consultation meetings on </a:t>
            </a:r>
            <a:r>
              <a:rPr lang="en-US" sz="1200" i="1" kern="1200" dirty="0" smtClean="0">
                <a:solidFill>
                  <a:schemeClr val="tx1"/>
                </a:solidFill>
                <a:effectLst/>
                <a:latin typeface="+mn-lt"/>
                <a:ea typeface="+mn-ea"/>
                <a:cs typeface="+mn-cs"/>
              </a:rPr>
              <a:t>Every Newborn</a:t>
            </a:r>
            <a:r>
              <a:rPr lang="en-US" sz="1200" kern="1200" dirty="0" smtClean="0">
                <a:solidFill>
                  <a:schemeClr val="tx1"/>
                </a:solidFill>
                <a:effectLst/>
                <a:latin typeface="+mn-lt"/>
                <a:ea typeface="+mn-ea"/>
                <a:cs typeface="+mn-cs"/>
              </a:rPr>
              <a:t>, including sample agendas and suggestions on participation.</a:t>
            </a:r>
            <a:endParaRPr lang="en-US" sz="1200" kern="1200" dirty="0">
              <a:solidFill>
                <a:schemeClr val="tx1"/>
              </a:solidFill>
              <a:effectLst/>
              <a:latin typeface="+mn-lt"/>
              <a:ea typeface="+mn-ea"/>
              <a:cs typeface="+mn-cs"/>
            </a:endParaRPr>
          </a:p>
        </p:txBody>
      </p:sp>
      <p:sp>
        <p:nvSpPr>
          <p:cNvPr id="97283" name="Slide Number Placeholder 3"/>
          <p:cNvSpPr>
            <a:spLocks noGrp="1"/>
          </p:cNvSpPr>
          <p:nvPr>
            <p:ph type="sldNum" sz="quarter" idx="5"/>
          </p:nvPr>
        </p:nvSpPr>
        <p:spPr>
          <a:noFill/>
        </p:spPr>
        <p:txBody>
          <a:bodyPr/>
          <a:lstStyle/>
          <a:p>
            <a:fld id="{C262E47E-3BF9-430F-A5F5-3C865CFCF24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What are the next steps ?</a:t>
            </a:r>
          </a:p>
          <a:p>
            <a:endParaRPr lang="en-US" b="0" u="none" dirty="0" smtClean="0"/>
          </a:p>
          <a:p>
            <a:pPr marL="171450" indent="-171450">
              <a:buFont typeface="Arial" pitchFamily="34" charset="0"/>
              <a:buChar char="•"/>
            </a:pPr>
            <a:r>
              <a:rPr lang="en-US" b="0" u="none" dirty="0" smtClean="0"/>
              <a:t>We plan several consultations;</a:t>
            </a:r>
            <a:r>
              <a:rPr lang="en-US" b="0" u="none" baseline="0" dirty="0" smtClean="0"/>
              <a:t> some </a:t>
            </a:r>
            <a:r>
              <a:rPr lang="en-GB" dirty="0" smtClean="0"/>
              <a:t>will take place at major global and regional conferences and meetings including the this Global Newborn Conference, Women Deliver, the World</a:t>
            </a:r>
            <a:r>
              <a:rPr lang="en-GB" baseline="0" dirty="0" smtClean="0"/>
              <a:t> Health Assembly in May 2013, </a:t>
            </a:r>
            <a:r>
              <a:rPr lang="en-US" sz="1200" kern="1200" dirty="0" smtClean="0">
                <a:solidFill>
                  <a:schemeClr val="tx1"/>
                </a:solidFill>
                <a:effectLst/>
                <a:latin typeface="+mn-lt"/>
                <a:ea typeface="+mn-ea"/>
                <a:cs typeface="+mn-cs"/>
              </a:rPr>
              <a:t>Pacific Health Summit, International Congress of Pediatricians, International Neonatal Nursing Conference, UN General Assembly, High-Level Meeting on the Post-MDG Framework </a:t>
            </a:r>
          </a:p>
          <a:p>
            <a:pPr marL="171450" indent="-171450">
              <a:buFont typeface="Arial" pitchFamily="34" charset="0"/>
              <a:buChar char="•"/>
            </a:pPr>
            <a:endParaRPr lang="en-GB" dirty="0" smtClean="0"/>
          </a:p>
          <a:p>
            <a:r>
              <a:rPr lang="en-US" dirty="0" smtClean="0"/>
              <a:t>* National consultations will be organized in 20 countries during July-September, accompanied by a technical review of current plans, policies and investments to identify where evidence-based action can be scaled up. Regional consultations will</a:t>
            </a:r>
            <a:r>
              <a:rPr lang="en-US" baseline="0" dirty="0" smtClean="0"/>
              <a:t> be carried out at the same time, starting in the W African region in early July.</a:t>
            </a:r>
            <a:endParaRPr lang="en-US" dirty="0" smtClean="0"/>
          </a:p>
          <a:p>
            <a:endParaRPr lang="en-US" dirty="0" smtClean="0"/>
          </a:p>
          <a:p>
            <a:r>
              <a:rPr lang="en-GB" dirty="0" smtClean="0"/>
              <a:t>The GNAP development is a multi-stakeholder process.</a:t>
            </a:r>
            <a:r>
              <a:rPr lang="en-GB" baseline="0" dirty="0" smtClean="0"/>
              <a:t> </a:t>
            </a:r>
            <a:r>
              <a:rPr lang="en-GB" dirty="0" smtClean="0"/>
              <a:t>It is coordinated by a multi-stakeholder </a:t>
            </a:r>
            <a:r>
              <a:rPr lang="en-GB" u="sng" dirty="0" smtClean="0"/>
              <a:t>Core Group</a:t>
            </a:r>
            <a:r>
              <a:rPr lang="en-GB" dirty="0" smtClean="0"/>
              <a:t> (led by WHO </a:t>
            </a:r>
            <a:r>
              <a:rPr lang="en-GB" dirty="0" err="1" smtClean="0"/>
              <a:t>aned</a:t>
            </a:r>
            <a:r>
              <a:rPr lang="en-GB" dirty="0" smtClean="0"/>
              <a:t> UNICEF with PMNCH, BMGF, USAID, LSHTM, Save the Children, the Global Alliance to Prevent Prematurity and Stillbirths, the</a:t>
            </a:r>
            <a:r>
              <a:rPr lang="en-GB" baseline="0" dirty="0" smtClean="0"/>
              <a:t> Children’s Investment Fund Foundation, </a:t>
            </a:r>
            <a:r>
              <a:rPr lang="en-GB" dirty="0" smtClean="0"/>
              <a:t>as well as country government representatives.)</a:t>
            </a:r>
          </a:p>
          <a:p>
            <a:pPr defTabSz="918332" eaLnBrk="0" fontAlgn="base" hangingPunct="0">
              <a:spcBef>
                <a:spcPct val="30000"/>
              </a:spcBef>
              <a:spcAft>
                <a:spcPct val="0"/>
              </a:spcAft>
              <a:defRPr/>
            </a:pPr>
            <a:endParaRPr lang="en-US" dirty="0" smtClean="0"/>
          </a:p>
          <a:p>
            <a:pPr marL="171450" indent="-171450" defTabSz="918332" eaLnBrk="0" fontAlgn="base" hangingPunct="0">
              <a:spcBef>
                <a:spcPct val="30000"/>
              </a:spcBef>
              <a:spcAft>
                <a:spcPct val="0"/>
              </a:spcAft>
              <a:buFont typeface="Arial" pitchFamily="34" charset="0"/>
              <a:buChar char="•"/>
              <a:defRPr/>
            </a:pPr>
            <a:r>
              <a:rPr lang="en-US" dirty="0" smtClean="0"/>
              <a:t>An </a:t>
            </a:r>
            <a:r>
              <a:rPr lang="en-US" u="sng" dirty="0" smtClean="0"/>
              <a:t>Expanded Reference group/Advisory Group</a:t>
            </a:r>
            <a:r>
              <a:rPr lang="en-US" dirty="0" smtClean="0"/>
              <a:t> is being formed to provide expert advice and reviews. This group will include country representatives, the private sector, civil society, representatives from other constituencies, as well as additional senior staff from the Core Group of partners. </a:t>
            </a:r>
            <a:endParaRPr lang="en-GB" dirty="0" smtClean="0"/>
          </a:p>
          <a:p>
            <a:pPr marL="171450" indent="-171450">
              <a:buFont typeface="Arial" pitchFamily="34" charset="0"/>
              <a:buChar char="•"/>
            </a:pPr>
            <a:r>
              <a:rPr lang="en-GB" dirty="0" smtClean="0"/>
              <a:t>Working groups include an </a:t>
            </a:r>
            <a:r>
              <a:rPr lang="en-GB" u="sng" dirty="0" smtClean="0"/>
              <a:t>analytical group,</a:t>
            </a:r>
            <a:r>
              <a:rPr lang="en-GB" u="sng" baseline="0" dirty="0" smtClean="0"/>
              <a:t> </a:t>
            </a:r>
            <a:r>
              <a:rPr lang="en-GB" dirty="0" smtClean="0"/>
              <a:t>an </a:t>
            </a:r>
            <a:r>
              <a:rPr lang="en-GB" u="sng" dirty="0" smtClean="0"/>
              <a:t>advocacy group </a:t>
            </a:r>
            <a:r>
              <a:rPr lang="en-GB" u="none" dirty="0" smtClean="0"/>
              <a:t>and an</a:t>
            </a:r>
            <a:r>
              <a:rPr lang="en-GB" u="sng" dirty="0" smtClean="0"/>
              <a:t> </a:t>
            </a:r>
            <a:r>
              <a:rPr lang="en-US" u="sng" dirty="0" smtClean="0"/>
              <a:t>Implementation group </a:t>
            </a:r>
            <a:r>
              <a:rPr lang="en-US" u="none" dirty="0" smtClean="0"/>
              <a:t>that </a:t>
            </a:r>
            <a:r>
              <a:rPr lang="en-US" dirty="0" smtClean="0"/>
              <a:t>will start</a:t>
            </a:r>
            <a:r>
              <a:rPr lang="en-US" baseline="0" dirty="0" smtClean="0"/>
              <a:t> planning</a:t>
            </a:r>
            <a:r>
              <a:rPr lang="en-US" dirty="0" smtClean="0"/>
              <a:t> the post-launch period so that concrete action follows the Plan launch.</a:t>
            </a:r>
          </a:p>
          <a:p>
            <a:endParaRPr lang="en-US" dirty="0" smtClean="0"/>
          </a:p>
          <a:p>
            <a:pPr marL="171450" indent="-171450">
              <a:buFont typeface="Arial" pitchFamily="34" charset="0"/>
              <a:buChar char="•"/>
            </a:pPr>
            <a:endParaRPr lang="en-US" dirty="0" smtClean="0"/>
          </a:p>
          <a:p>
            <a:pPr marL="171450" indent="-171450">
              <a:buFont typeface="Arial" pitchFamily="34" charset="0"/>
              <a:buChar char="•"/>
            </a:pPr>
            <a:r>
              <a:rPr lang="en-US" b="0" u="none" dirty="0" smtClean="0"/>
              <a:t>Finally, all can be involved online at globalnewborn</a:t>
            </a:r>
            <a:r>
              <a:rPr lang="en-US" b="0" u="none" baseline="0" dirty="0" smtClean="0"/>
              <a:t>action.org</a:t>
            </a:r>
          </a:p>
          <a:p>
            <a:pPr marL="171450" indent="-171450">
              <a:buFont typeface="Arial" pitchFamily="34" charset="0"/>
              <a:buChar char="•"/>
            </a:pPr>
            <a:endParaRPr lang="en-US" b="0" u="none" baseline="0" dirty="0" smtClean="0"/>
          </a:p>
          <a:p>
            <a:pPr marL="171450" indent="-171450">
              <a:buFont typeface="Arial" pitchFamily="34" charset="0"/>
              <a:buChar char="•"/>
            </a:pPr>
            <a:r>
              <a:rPr lang="en-US" b="0" u="none" baseline="0" dirty="0" smtClean="0"/>
              <a:t>Launch will take place in May 2014 in association with the World Health Assembly in Geneva. At the same time, a new Lancet series on neonatal survival will be launched</a:t>
            </a:r>
            <a:r>
              <a:rPr lang="en-US" b="0" u="none" baseline="0" smtClean="0"/>
              <a:t>, linking </a:t>
            </a:r>
            <a:r>
              <a:rPr lang="en-US" b="0" u="none" baseline="0" dirty="0" smtClean="0"/>
              <a:t>with the analysis and consultations undertaken for this plan.</a:t>
            </a:r>
            <a:endParaRPr lang="en-US" b="0" u="none" dirty="0"/>
          </a:p>
        </p:txBody>
      </p:sp>
      <p:sp>
        <p:nvSpPr>
          <p:cNvPr id="4" name="Slide Number Placeholder 3"/>
          <p:cNvSpPr>
            <a:spLocks noGrp="1"/>
          </p:cNvSpPr>
          <p:nvPr>
            <p:ph type="sldNum" sz="quarter" idx="10"/>
          </p:nvPr>
        </p:nvSpPr>
        <p:spPr/>
        <p:txBody>
          <a:bodyPr/>
          <a:lstStyle/>
          <a:p>
            <a:pPr>
              <a:defRPr/>
            </a:pPr>
            <a:fld id="{B40A10F0-5CC4-430B-8CA4-BCF51614921E}" type="slidenum">
              <a:rPr lang="en-US" smtClean="0"/>
              <a:pPr>
                <a:defRPr/>
              </a:pPr>
              <a:t>11</a:t>
            </a:fld>
            <a:endParaRPr lang="en-US"/>
          </a:p>
        </p:txBody>
      </p:sp>
    </p:spTree>
    <p:extLst>
      <p:ext uri="{BB962C8B-B14F-4D97-AF65-F5344CB8AC3E}">
        <p14:creationId xmlns:p14="http://schemas.microsoft.com/office/powerpoint/2010/main" val="1005119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DF15E-AEEA-476C-A6C4-89AEC76D404B}" type="slidenum">
              <a:rPr lang="en-US" smtClean="0"/>
              <a:pPr/>
              <a:t>12</a:t>
            </a:fld>
            <a:endParaRPr lang="en-US"/>
          </a:p>
        </p:txBody>
      </p:sp>
    </p:spTree>
    <p:extLst>
      <p:ext uri="{BB962C8B-B14F-4D97-AF65-F5344CB8AC3E}">
        <p14:creationId xmlns:p14="http://schemas.microsoft.com/office/powerpoint/2010/main" val="3286820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ln/>
        </p:spPr>
      </p:sp>
      <p:sp>
        <p:nvSpPr>
          <p:cNvPr id="94210" name="Notes Placeholder 2"/>
          <p:cNvSpPr>
            <a:spLocks noGrp="1"/>
          </p:cNvSpPr>
          <p:nvPr>
            <p:ph type="body" idx="1"/>
          </p:nvPr>
        </p:nvSpPr>
        <p:spPr>
          <a:noFill/>
          <a:ln/>
        </p:spPr>
        <p:txBody>
          <a:bodyPr/>
          <a:lstStyle/>
          <a:p>
            <a:pPr marL="171450" indent="-171450" defTabSz="918332" eaLnBrk="0" fontAlgn="base" hangingPunct="0">
              <a:spcBef>
                <a:spcPct val="30000"/>
              </a:spcBef>
              <a:spcAft>
                <a:spcPct val="0"/>
              </a:spcAft>
              <a:buFont typeface="Arial" pitchFamily="34" charset="0"/>
              <a:buChar char="•"/>
              <a:defRPr/>
            </a:pPr>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Global Newborn Action Plan</a:t>
            </a:r>
            <a:r>
              <a:rPr lang="en-US" sz="1200" kern="1200" dirty="0" smtClean="0">
                <a:solidFill>
                  <a:schemeClr val="tx1"/>
                </a:solidFill>
                <a:effectLst/>
                <a:latin typeface="+mn-lt"/>
                <a:ea typeface="+mn-ea"/>
                <a:cs typeface="+mn-cs"/>
              </a:rPr>
              <a:t> will provide the international community with a roadmap and joint action platform for the reduction of preventable newborn mortality. Linking the work of all stakeholders, the Action Plan will enable policy makers and all stakeholders to take action to accelerate national plans to achieve clear results for newborn healthy survival and reducing</a:t>
            </a:r>
            <a:r>
              <a:rPr lang="en-US" sz="1200" kern="1200" baseline="0" dirty="0" smtClean="0">
                <a:solidFill>
                  <a:schemeClr val="tx1"/>
                </a:solidFill>
                <a:effectLst/>
                <a:latin typeface="+mn-lt"/>
                <a:ea typeface="+mn-ea"/>
                <a:cs typeface="+mn-cs"/>
              </a:rPr>
              <a:t> stillbirths. This is not a long document: Like the Global Strategy, we envisage this will be about 24 pages of high-level guidance aimed at policy makers.</a:t>
            </a:r>
          </a:p>
          <a:p>
            <a:pPr marL="171450" indent="-171450" defTabSz="918332" eaLnBrk="0" fontAlgn="base" hangingPunct="0">
              <a:spcBef>
                <a:spcPct val="30000"/>
              </a:spcBef>
              <a:spcAft>
                <a:spcPct val="0"/>
              </a:spcAft>
              <a:buFont typeface="Arial" pitchFamily="34" charset="0"/>
              <a:buChar char="•"/>
              <a:defRPr/>
            </a:pPr>
            <a:endParaRPr lang="en-US" sz="1200" kern="1200" dirty="0" smtClean="0">
              <a:solidFill>
                <a:schemeClr val="tx1"/>
              </a:solidFill>
              <a:effectLst/>
              <a:latin typeface="+mn-lt"/>
              <a:ea typeface="+mn-ea"/>
              <a:cs typeface="+mn-cs"/>
            </a:endParaRPr>
          </a:p>
          <a:p>
            <a:pPr marL="171450" indent="-171450" defTabSz="918332" eaLnBrk="0" fontAlgn="base" hangingPunct="0">
              <a:spcBef>
                <a:spcPct val="30000"/>
              </a:spcBef>
              <a:spcAft>
                <a:spcPct val="0"/>
              </a:spcAft>
              <a:buFont typeface="Arial" pitchFamily="34" charset="0"/>
              <a:buChar char="•"/>
              <a:defRPr/>
            </a:pPr>
            <a:r>
              <a:rPr lang="en-US" sz="1200" kern="1200" dirty="0" smtClean="0">
                <a:solidFill>
                  <a:schemeClr val="tx1"/>
                </a:solidFill>
                <a:effectLst/>
                <a:latin typeface="+mn-lt"/>
                <a:ea typeface="+mn-ea"/>
                <a:cs typeface="+mn-cs"/>
              </a:rPr>
              <a:t>The Plan</a:t>
            </a:r>
            <a:r>
              <a:rPr lang="en-US" sz="1200" kern="1200" baseline="0" dirty="0" smtClean="0">
                <a:solidFill>
                  <a:schemeClr val="tx1"/>
                </a:solidFill>
                <a:effectLst/>
                <a:latin typeface="+mn-lt"/>
                <a:ea typeface="+mn-ea"/>
                <a:cs typeface="+mn-cs"/>
              </a:rPr>
              <a:t> will </a:t>
            </a:r>
            <a:r>
              <a:rPr lang="en-US" sz="1200" kern="1200" dirty="0" smtClean="0">
                <a:solidFill>
                  <a:schemeClr val="tx1"/>
                </a:solidFill>
                <a:effectLst/>
                <a:latin typeface="+mn-lt"/>
                <a:ea typeface="+mn-ea"/>
                <a:cs typeface="+mn-cs"/>
              </a:rPr>
              <a:t>set out a vision, targets and objectives, and will recommend key actions to implement based on proven strategies for change and the latest evidence on interventions effectiveness,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costs and expected impact. It will define the role and responsibilities of stakeholders. </a:t>
            </a:r>
          </a:p>
          <a:p>
            <a:pPr defTabSz="918332" eaLnBrk="0" fontAlgn="base" hangingPunct="0">
              <a:spcBef>
                <a:spcPct val="30000"/>
              </a:spcBef>
              <a:spcAft>
                <a:spcPct val="0"/>
              </a:spcAft>
              <a:defRPr/>
            </a:pPr>
            <a:endParaRPr lang="en-US" dirty="0"/>
          </a:p>
          <a:p>
            <a:pPr marL="171450" indent="-171450" defTabSz="918332" eaLnBrk="0" fontAlgn="base" hangingPunct="0">
              <a:spcBef>
                <a:spcPct val="30000"/>
              </a:spcBef>
              <a:spcAft>
                <a:spcPct val="0"/>
              </a:spcAft>
              <a:buFont typeface="Arial" pitchFamily="34" charset="0"/>
              <a:buChar char="•"/>
              <a:defRPr/>
            </a:pPr>
            <a:r>
              <a:rPr lang="en-US" b="0" dirty="0"/>
              <a:t>The GNPA will be supported by new </a:t>
            </a:r>
            <a:r>
              <a:rPr lang="en-US" b="0" dirty="0" smtClean="0"/>
              <a:t>analyses </a:t>
            </a:r>
            <a:r>
              <a:rPr lang="en-US" dirty="0"/>
              <a:t>that </a:t>
            </a:r>
            <a:r>
              <a:rPr lang="en-US" dirty="0" smtClean="0"/>
              <a:t>include:</a:t>
            </a:r>
          </a:p>
          <a:p>
            <a:pPr marL="171450" indent="-171450" defTabSz="918332" eaLnBrk="0" fontAlgn="base" hangingPunct="0">
              <a:spcBef>
                <a:spcPct val="30000"/>
              </a:spcBef>
              <a:spcAft>
                <a:spcPct val="0"/>
              </a:spcAft>
              <a:buFont typeface="Arial" pitchFamily="34" charset="0"/>
              <a:buChar char="•"/>
              <a:defRPr/>
            </a:pPr>
            <a:endParaRPr lang="en-US" dirty="0"/>
          </a:p>
          <a:p>
            <a:pPr lvl="1"/>
            <a:r>
              <a:rPr lang="en-US" dirty="0" smtClean="0"/>
              <a:t>NMR reduction projections to define NMR and ARR targets by 2035</a:t>
            </a:r>
          </a:p>
          <a:p>
            <a:pPr lvl="1"/>
            <a:r>
              <a:rPr lang="en-US" dirty="0" smtClean="0"/>
              <a:t>Updated trends in NMR and causes of death</a:t>
            </a:r>
          </a:p>
          <a:p>
            <a:pPr lvl="1"/>
            <a:r>
              <a:rPr lang="en-US" dirty="0" smtClean="0"/>
              <a:t>Coverage trends for main interventions (e.g. SA at birth)</a:t>
            </a:r>
          </a:p>
          <a:p>
            <a:pPr lvl="1"/>
            <a:r>
              <a:rPr lang="en-US" dirty="0" smtClean="0"/>
              <a:t>Update on evidence of effectiveness of interventions to address stillbirths and newborn deaths </a:t>
            </a:r>
          </a:p>
          <a:p>
            <a:pPr lvl="1"/>
            <a:r>
              <a:rPr lang="en-US" dirty="0" smtClean="0"/>
              <a:t>Review of strategies to accelerate scale up of interventions </a:t>
            </a:r>
          </a:p>
          <a:p>
            <a:pPr lvl="1"/>
            <a:r>
              <a:rPr lang="en-US" dirty="0" smtClean="0"/>
              <a:t>Estimated lives saved and cost of scaling up intervention packages </a:t>
            </a:r>
            <a:endParaRPr lang="en-GB" dirty="0" smtClean="0"/>
          </a:p>
          <a:p>
            <a:pPr marL="200885">
              <a:defRPr/>
            </a:pPr>
            <a:endParaRPr lang="en-US" dirty="0"/>
          </a:p>
          <a:p>
            <a:pPr marL="0" marR="0" indent="0" algn="l" defTabSz="918332"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GNAP calls upon all stakeholders who can make a difference for newborn health. Foremost, it aims to support government leadership and the actions of policy makers and program managers. It encourages the sharpening of existing health sector plans and linkages with other global and national strategies. </a:t>
            </a:r>
          </a:p>
          <a:p>
            <a:pPr marL="0" marR="0" indent="0" algn="l" defTabSz="918332"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8332"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Key actors include health professional associations, parliamentarians,</a:t>
            </a:r>
            <a:r>
              <a:rPr lang="en-US" sz="1200" kern="1200" baseline="0" dirty="0" smtClean="0">
                <a:solidFill>
                  <a:schemeClr val="tx1"/>
                </a:solidFill>
                <a:effectLst/>
                <a:latin typeface="+mn-lt"/>
                <a:ea typeface="+mn-ea"/>
                <a:cs typeface="+mn-cs"/>
              </a:rPr>
              <a:t> the media, </a:t>
            </a:r>
            <a:r>
              <a:rPr lang="en-US" sz="1200" kern="1200" dirty="0" smtClean="0">
                <a:solidFill>
                  <a:schemeClr val="tx1"/>
                </a:solidFill>
                <a:effectLst/>
                <a:latin typeface="+mn-lt"/>
                <a:ea typeface="+mn-ea"/>
                <a:cs typeface="+mn-cs"/>
              </a:rPr>
              <a:t>academic institutions, multi-lateral and bilateral agencies, foundations, the private sector and civil society, including women’s and parent’s organizations.  We all have a role to play. </a:t>
            </a:r>
          </a:p>
          <a:p>
            <a:pPr defTabSz="918332" eaLnBrk="0" fontAlgn="base" hangingPunct="0">
              <a:spcBef>
                <a:spcPct val="30000"/>
              </a:spcBef>
              <a:spcAft>
                <a:spcPct val="0"/>
              </a:spcAft>
              <a:defRPr/>
            </a:pPr>
            <a:endParaRPr lang="en-US" dirty="0"/>
          </a:p>
          <a:p>
            <a:endParaRPr lang="en-US" dirty="0" smtClean="0"/>
          </a:p>
        </p:txBody>
      </p:sp>
      <p:sp>
        <p:nvSpPr>
          <p:cNvPr id="94211" name="Slide Number Placeholder 3"/>
          <p:cNvSpPr>
            <a:spLocks noGrp="1"/>
          </p:cNvSpPr>
          <p:nvPr>
            <p:ph type="sldNum" sz="quarter" idx="5"/>
          </p:nvPr>
        </p:nvSpPr>
        <p:spPr>
          <a:noFill/>
        </p:spPr>
        <p:txBody>
          <a:bodyPr/>
          <a:lstStyle/>
          <a:p>
            <a:fld id="{91A709E3-2D69-4618-A8CA-E365627F47B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dirty="0" smtClean="0"/>
              <a:t>Prioritizing action during labour, childbirth and the first days of life </a:t>
            </a:r>
            <a:r>
              <a:rPr lang="en-GB" sz="1200" dirty="0" smtClean="0"/>
              <a:t>: One-third of stillbirths and 75% of newborn deaths occur within this period and many can be prevented by ensuring high quality, essential care for every pregnant woman and every newborn around the time of birth.</a:t>
            </a:r>
          </a:p>
          <a:p>
            <a:pPr lvl="0"/>
            <a:r>
              <a:rPr lang="en-GB" sz="1200" b="1" dirty="0" smtClean="0"/>
              <a:t>Scaling up effective interventions to tackle the main causes of mortality: </a:t>
            </a:r>
            <a:r>
              <a:rPr lang="en-GB" sz="1200" dirty="0" smtClean="0"/>
              <a:t>Prematurity,  intrapartum-related deaths,  and neonatal infections are the leading causes of newborn mortality. These causes can be identified and tackled with affordable interventions at scale.</a:t>
            </a:r>
          </a:p>
          <a:p>
            <a:pPr lvl="0"/>
            <a:r>
              <a:rPr lang="en-GB" sz="1200" b="1" dirty="0" smtClean="0"/>
              <a:t>Quality matters as much as coverage</a:t>
            </a:r>
            <a:r>
              <a:rPr lang="en-GB" sz="1200" dirty="0" smtClean="0"/>
              <a:t>: Skilled birth attendants are essential in providing care for both the woman and her baby. However, quality of care is often poor. Investments to ensure that  staff and services are equipped  and supported are essential. </a:t>
            </a:r>
          </a:p>
          <a:p>
            <a:pPr lvl="0"/>
            <a:r>
              <a:rPr lang="en-GB" sz="1200" b="1" dirty="0" smtClean="0"/>
              <a:t>Towards universal coverage and equity: </a:t>
            </a:r>
            <a:r>
              <a:rPr lang="en-GB" sz="1200" dirty="0" smtClean="0"/>
              <a:t>Access to skilled care at birth is marked by great inequities, affecting vulnerable and deprived populations, in both urban and rural settings.  </a:t>
            </a:r>
          </a:p>
          <a:p>
            <a:pPr lvl="0"/>
            <a:r>
              <a:rPr lang="en-GB" sz="1200" b="1" dirty="0" smtClean="0"/>
              <a:t>Empowering women, families and communities: </a:t>
            </a:r>
            <a:r>
              <a:rPr lang="en-GB" sz="1200" dirty="0" smtClean="0"/>
              <a:t>Education and information  are key to empowering women to demand quality care. Engaged community leaders, women’s groups,  and community workers can turn the tide for better newborn  outcomes.</a:t>
            </a:r>
          </a:p>
          <a:p>
            <a:pPr lvl="0"/>
            <a:r>
              <a:rPr lang="en-GB" sz="1200" b="1" dirty="0" smtClean="0"/>
              <a:t>Measurement, oversight and accountability: </a:t>
            </a:r>
            <a:r>
              <a:rPr lang="en-GB" sz="1200" dirty="0" smtClean="0"/>
              <a:t>A set of indicators and targets are related to reach of the key themes.  By measuring what we do, we can stimulate progress, make adjustments along the course, and account for commitments.</a:t>
            </a:r>
          </a:p>
          <a:p>
            <a:pPr lvl="0"/>
            <a:r>
              <a:rPr lang="en-GB" sz="1200" b="1" dirty="0" smtClean="0"/>
              <a:t>Action by all</a:t>
            </a:r>
            <a:r>
              <a:rPr lang="en-GB" sz="1200" dirty="0" smtClean="0"/>
              <a:t>: The plan will seek to engage everyone who can make a difference in ensuring that every pregnancy is wanted and healthy,  every pregnant woman survives,  and every newborn makes a healthy start in life,  to become a thriving child who can fulfil their full development potential. </a:t>
            </a:r>
          </a:p>
          <a:p>
            <a:endParaRPr lang="en-GB" dirty="0"/>
          </a:p>
        </p:txBody>
      </p:sp>
      <p:sp>
        <p:nvSpPr>
          <p:cNvPr id="4" name="Slide Number Placeholder 3"/>
          <p:cNvSpPr>
            <a:spLocks noGrp="1"/>
          </p:cNvSpPr>
          <p:nvPr>
            <p:ph type="sldNum" sz="quarter" idx="10"/>
          </p:nvPr>
        </p:nvSpPr>
        <p:spPr/>
        <p:txBody>
          <a:bodyPr/>
          <a:lstStyle/>
          <a:p>
            <a:fld id="{A62DF15E-AEEA-476C-A6C4-89AEC76D404B}" type="slidenum">
              <a:rPr lang="en-US" smtClean="0"/>
              <a:pPr/>
              <a:t>3</a:t>
            </a:fld>
            <a:endParaRPr lang="en-US"/>
          </a:p>
        </p:txBody>
      </p:sp>
    </p:spTree>
    <p:extLst>
      <p:ext uri="{BB962C8B-B14F-4D97-AF65-F5344CB8AC3E}">
        <p14:creationId xmlns:p14="http://schemas.microsoft.com/office/powerpoint/2010/main" val="2326198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9748" indent="-292211" eaLnBrk="0" hangingPunct="0">
              <a:defRPr>
                <a:solidFill>
                  <a:schemeClr val="tx1"/>
                </a:solidFill>
                <a:latin typeface="Arial" charset="0"/>
                <a:cs typeface="Arial" charset="0"/>
              </a:defRPr>
            </a:lvl2pPr>
            <a:lvl3pPr marL="1168844" indent="-233770" eaLnBrk="0" hangingPunct="0">
              <a:defRPr>
                <a:solidFill>
                  <a:schemeClr val="tx1"/>
                </a:solidFill>
                <a:latin typeface="Arial" charset="0"/>
                <a:cs typeface="Arial" charset="0"/>
              </a:defRPr>
            </a:lvl3pPr>
            <a:lvl4pPr marL="1636382" indent="-233770" eaLnBrk="0" hangingPunct="0">
              <a:defRPr>
                <a:solidFill>
                  <a:schemeClr val="tx1"/>
                </a:solidFill>
                <a:latin typeface="Arial" charset="0"/>
                <a:cs typeface="Arial" charset="0"/>
              </a:defRPr>
            </a:lvl4pPr>
            <a:lvl5pPr marL="2103918" indent="-233770" eaLnBrk="0" hangingPunct="0">
              <a:defRPr>
                <a:solidFill>
                  <a:schemeClr val="tx1"/>
                </a:solidFill>
                <a:latin typeface="Arial" charset="0"/>
                <a:cs typeface="Arial" charset="0"/>
              </a:defRPr>
            </a:lvl5pPr>
            <a:lvl6pPr marL="2571456" indent="-233770" eaLnBrk="0" fontAlgn="base" hangingPunct="0">
              <a:spcBef>
                <a:spcPct val="0"/>
              </a:spcBef>
              <a:spcAft>
                <a:spcPct val="0"/>
              </a:spcAft>
              <a:defRPr>
                <a:solidFill>
                  <a:schemeClr val="tx1"/>
                </a:solidFill>
                <a:latin typeface="Arial" charset="0"/>
                <a:cs typeface="Arial" charset="0"/>
              </a:defRPr>
            </a:lvl6pPr>
            <a:lvl7pPr marL="3038993" indent="-233770" eaLnBrk="0" fontAlgn="base" hangingPunct="0">
              <a:spcBef>
                <a:spcPct val="0"/>
              </a:spcBef>
              <a:spcAft>
                <a:spcPct val="0"/>
              </a:spcAft>
              <a:defRPr>
                <a:solidFill>
                  <a:schemeClr val="tx1"/>
                </a:solidFill>
                <a:latin typeface="Arial" charset="0"/>
                <a:cs typeface="Arial" charset="0"/>
              </a:defRPr>
            </a:lvl7pPr>
            <a:lvl8pPr marL="3506530" indent="-233770" eaLnBrk="0" fontAlgn="base" hangingPunct="0">
              <a:spcBef>
                <a:spcPct val="0"/>
              </a:spcBef>
              <a:spcAft>
                <a:spcPct val="0"/>
              </a:spcAft>
              <a:defRPr>
                <a:solidFill>
                  <a:schemeClr val="tx1"/>
                </a:solidFill>
                <a:latin typeface="Arial" charset="0"/>
                <a:cs typeface="Arial" charset="0"/>
              </a:defRPr>
            </a:lvl8pPr>
            <a:lvl9pPr marL="3974068" indent="-233770" eaLnBrk="0" fontAlgn="base" hangingPunct="0">
              <a:spcBef>
                <a:spcPct val="0"/>
              </a:spcBef>
              <a:spcAft>
                <a:spcPct val="0"/>
              </a:spcAft>
              <a:defRPr>
                <a:solidFill>
                  <a:schemeClr val="tx1"/>
                </a:solidFill>
                <a:latin typeface="Arial" charset="0"/>
                <a:cs typeface="Arial" charset="0"/>
              </a:defRPr>
            </a:lvl9pPr>
          </a:lstStyle>
          <a:p>
            <a:pPr eaLnBrk="1" hangingPunct="1"/>
            <a:fld id="{D514D951-E2FD-488D-A514-31B62384551A}" type="slidenum">
              <a:rPr lang="en-GB" smtClean="0">
                <a:solidFill>
                  <a:prstClr val="black"/>
                </a:solidFill>
              </a:rPr>
              <a:pPr eaLnBrk="1" hangingPunct="1"/>
              <a:t>4</a:t>
            </a:fld>
            <a:endParaRPr lang="en-GB" smtClean="0">
              <a:solidFill>
                <a:prstClr val="black"/>
              </a:solidFill>
            </a:endParaRPr>
          </a:p>
        </p:txBody>
      </p:sp>
      <p:sp>
        <p:nvSpPr>
          <p:cNvPr id="75779" name="Rectangle 2"/>
          <p:cNvSpPr>
            <a:spLocks noGrp="1" noRot="1" noChangeAspect="1" noChangeArrowheads="1" noTextEdit="1"/>
          </p:cNvSpPr>
          <p:nvPr>
            <p:ph type="sldImg"/>
          </p:nvPr>
        </p:nvSpPr>
        <p:spPr>
          <a:xfrm>
            <a:off x="909638" y="746125"/>
            <a:ext cx="5080000" cy="3811588"/>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56945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DF15E-AEEA-476C-A6C4-89AEC76D404B}" type="slidenum">
              <a:rPr lang="en-US" smtClean="0"/>
              <a:pPr/>
              <a:t>5</a:t>
            </a:fld>
            <a:endParaRPr lang="en-US"/>
          </a:p>
        </p:txBody>
      </p:sp>
    </p:spTree>
    <p:extLst>
      <p:ext uri="{BB962C8B-B14F-4D97-AF65-F5344CB8AC3E}">
        <p14:creationId xmlns:p14="http://schemas.microsoft.com/office/powerpoint/2010/main" val="1586968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DF15E-AEEA-476C-A6C4-89AEC76D404B}" type="slidenum">
              <a:rPr lang="en-US" smtClean="0"/>
              <a:pPr/>
              <a:t>6</a:t>
            </a:fld>
            <a:endParaRPr lang="en-US"/>
          </a:p>
        </p:txBody>
      </p:sp>
    </p:spTree>
    <p:extLst>
      <p:ext uri="{BB962C8B-B14F-4D97-AF65-F5344CB8AC3E}">
        <p14:creationId xmlns:p14="http://schemas.microsoft.com/office/powerpoint/2010/main" val="1586968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600" i="1" dirty="0" smtClean="0"/>
              <a:t>Every Newborn </a:t>
            </a:r>
            <a:r>
              <a:rPr lang="en-GB" sz="1600" dirty="0" smtClean="0"/>
              <a:t>will propose NMR targets for 2035.  </a:t>
            </a:r>
          </a:p>
          <a:p>
            <a:pPr lvl="0"/>
            <a:r>
              <a:rPr lang="en-GB" sz="1600" b="1" dirty="0" smtClean="0"/>
              <a:t>Option 1</a:t>
            </a:r>
            <a:r>
              <a:rPr lang="en-GB" sz="1600" dirty="0" smtClean="0"/>
              <a:t>: All countries  will  reduce NMR to xx or less by 2035.</a:t>
            </a:r>
          </a:p>
          <a:p>
            <a:pPr lvl="0"/>
            <a:r>
              <a:rPr lang="en-GB" sz="1600" b="1" dirty="0" smtClean="0"/>
              <a:t>Option 2</a:t>
            </a:r>
            <a:r>
              <a:rPr lang="en-GB" sz="1600" dirty="0" smtClean="0"/>
              <a:t>: All countries to reduce neonatal mortality by xx % by 2035. </a:t>
            </a:r>
          </a:p>
          <a:p>
            <a:pPr marL="0" indent="0">
              <a:buNone/>
            </a:pPr>
            <a:endParaRPr lang="en-GB" sz="1600" dirty="0" smtClean="0"/>
          </a:p>
          <a:p>
            <a:pPr marL="0" indent="0">
              <a:buNone/>
            </a:pPr>
            <a:r>
              <a:rPr lang="en-GB" sz="1600" dirty="0" smtClean="0"/>
              <a:t>With a current global ARR of 2.2%, the NMR in 2035 would equal 13 per 1000 live births.  </a:t>
            </a:r>
          </a:p>
          <a:p>
            <a:pPr marL="0" indent="0">
              <a:buNone/>
            </a:pPr>
            <a:r>
              <a:rPr lang="en-GB" sz="1600" dirty="0" smtClean="0"/>
              <a:t>Options include:</a:t>
            </a:r>
          </a:p>
          <a:p>
            <a:pPr lvl="1"/>
            <a:r>
              <a:rPr lang="en-GB" sz="1600" dirty="0" smtClean="0"/>
              <a:t>Absolute global target of NMR at 5, 7 and 10 deaths per 1000 live births in 2035, and regional NMRs to achieve these global targets</a:t>
            </a:r>
          </a:p>
          <a:p>
            <a:pPr lvl="1"/>
            <a:r>
              <a:rPr lang="en-GB" sz="1600" dirty="0" smtClean="0"/>
              <a:t>Relative target of reducing global and regional NMR by 75% </a:t>
            </a:r>
          </a:p>
          <a:p>
            <a:pPr lvl="1"/>
            <a:r>
              <a:rPr lang="en-GB" sz="1600" dirty="0" smtClean="0"/>
              <a:t>Relative target of reducing global and regional NMR by 66% </a:t>
            </a:r>
          </a:p>
          <a:p>
            <a:pPr lvl="1"/>
            <a:r>
              <a:rPr lang="en-GB" sz="1600" dirty="0" smtClean="0"/>
              <a:t>Specific targets for countries with NMR&lt;  5, as reductions involve achievement of  full coverage of complex neonatal intensive care</a:t>
            </a:r>
          </a:p>
          <a:p>
            <a:r>
              <a:rPr lang="en-GB" sz="1600" i="1" dirty="0" smtClean="0"/>
              <a:t>Every Newborn </a:t>
            </a:r>
            <a:r>
              <a:rPr lang="en-GB" sz="1600" dirty="0" smtClean="0"/>
              <a:t>will also specify</a:t>
            </a:r>
            <a:r>
              <a:rPr lang="en-GB" sz="1600" u="sng" dirty="0" smtClean="0"/>
              <a:t> coverage targets for high impact interventions</a:t>
            </a:r>
            <a:r>
              <a:rPr lang="en-GB" sz="1600" dirty="0" smtClean="0"/>
              <a:t> that should be achieved in order to meet the mortality targets.   </a:t>
            </a:r>
          </a:p>
          <a:p>
            <a:r>
              <a:rPr lang="en-GB" sz="1600" i="1" dirty="0" smtClean="0"/>
              <a:t>Every Newborn </a:t>
            </a:r>
            <a:r>
              <a:rPr lang="en-GB" sz="1600" dirty="0" smtClean="0"/>
              <a:t>will lay out a trajectory for achieving the targets and propose </a:t>
            </a:r>
            <a:r>
              <a:rPr lang="en-GB" sz="1600" u="sng" dirty="0" smtClean="0"/>
              <a:t>intermediate mortality and coverage targets for 2025</a:t>
            </a:r>
            <a:r>
              <a:rPr lang="en-GB" sz="1600" dirty="0" smtClean="0"/>
              <a:t>.  </a:t>
            </a:r>
          </a:p>
          <a:p>
            <a:r>
              <a:rPr lang="en-GB" sz="1600" i="1" dirty="0" smtClean="0"/>
              <a:t>Every Newborn </a:t>
            </a:r>
            <a:r>
              <a:rPr lang="en-GB" sz="1600" dirty="0" smtClean="0"/>
              <a:t>will be cognisant of relevant targets in other global plans and initiatives</a:t>
            </a:r>
          </a:p>
          <a:p>
            <a:endParaRPr lang="en-GB" dirty="0"/>
          </a:p>
        </p:txBody>
      </p:sp>
      <p:sp>
        <p:nvSpPr>
          <p:cNvPr id="4" name="Slide Number Placeholder 3"/>
          <p:cNvSpPr>
            <a:spLocks noGrp="1"/>
          </p:cNvSpPr>
          <p:nvPr>
            <p:ph type="sldNum" sz="quarter" idx="10"/>
          </p:nvPr>
        </p:nvSpPr>
        <p:spPr/>
        <p:txBody>
          <a:bodyPr/>
          <a:lstStyle/>
          <a:p>
            <a:fld id="{A62DF15E-AEEA-476C-A6C4-89AEC76D404B}" type="slidenum">
              <a:rPr lang="en-US" smtClean="0"/>
              <a:pPr/>
              <a:t>7</a:t>
            </a:fld>
            <a:endParaRPr lang="en-US"/>
          </a:p>
        </p:txBody>
      </p:sp>
    </p:spTree>
    <p:extLst>
      <p:ext uri="{BB962C8B-B14F-4D97-AF65-F5344CB8AC3E}">
        <p14:creationId xmlns:p14="http://schemas.microsoft.com/office/powerpoint/2010/main" val="1586968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DF15E-AEEA-476C-A6C4-89AEC76D404B}" type="slidenum">
              <a:rPr lang="en-US" smtClean="0"/>
              <a:pPr/>
              <a:t>8</a:t>
            </a:fld>
            <a:endParaRPr lang="en-US"/>
          </a:p>
        </p:txBody>
      </p:sp>
    </p:spTree>
    <p:extLst>
      <p:ext uri="{BB962C8B-B14F-4D97-AF65-F5344CB8AC3E}">
        <p14:creationId xmlns:p14="http://schemas.microsoft.com/office/powerpoint/2010/main" val="1586968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DF15E-AEEA-476C-A6C4-89AEC76D404B}" type="slidenum">
              <a:rPr lang="en-US" smtClean="0"/>
              <a:pPr/>
              <a:t>9</a:t>
            </a:fld>
            <a:endParaRPr lang="en-US"/>
          </a:p>
        </p:txBody>
      </p:sp>
    </p:spTree>
    <p:extLst>
      <p:ext uri="{BB962C8B-B14F-4D97-AF65-F5344CB8AC3E}">
        <p14:creationId xmlns:p14="http://schemas.microsoft.com/office/powerpoint/2010/main" val="1586968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86852C-0D0A-D244-82B6-A9D8CA368488}" type="slidenum">
              <a:rPr lang="fr-FR" smtClean="0"/>
              <a:pPr/>
              <a:t>‹#›</a:t>
            </a:fld>
            <a:endParaRPr lang="fr-FR"/>
          </a:p>
        </p:txBody>
      </p:sp>
      <p:pic>
        <p:nvPicPr>
          <p:cNvPr id="8" name="Image 7" descr="Slide1.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60083" cy="6894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Text Placeholder 4"/>
          <p:cNvSpPr>
            <a:spLocks noGrp="1"/>
          </p:cNvSpPr>
          <p:nvPr>
            <p:ph type="body" sz="quarter" idx="10"/>
          </p:nvPr>
        </p:nvSpPr>
        <p:spPr>
          <a:xfrm>
            <a:off x="434975" y="968188"/>
            <a:ext cx="8274051" cy="515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3785841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50168F6-EB35-3E4A-9416-AC82F70E97D1}" type="datetimeFigureOut">
              <a:rPr lang="fr-FR" smtClean="0"/>
              <a:pPr/>
              <a:t>28/08/2013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86852C-0D0A-D244-82B6-A9D8CA368488}"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168F6-EB35-3E4A-9416-AC82F70E97D1}" type="datetimeFigureOut">
              <a:rPr lang="fr-FR" smtClean="0"/>
              <a:pPr/>
              <a:t>28/08/2013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6852C-0D0A-D244-82B6-A9D8CA368488}" type="slidenum">
              <a:rPr lang="fr-FR" smtClean="0"/>
              <a:pPr/>
              <a:t>‹#›</a:t>
            </a:fld>
            <a:endParaRPr lang="fr-FR"/>
          </a:p>
        </p:txBody>
      </p:sp>
      <p:pic>
        <p:nvPicPr>
          <p:cNvPr id="11" name="Image 10" descr="Slide2e.jp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rgbClr val="302B67"/>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302B67"/>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302B67"/>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302B67"/>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302B67"/>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302B6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lobalnewbornaction.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gif"/><Relationship Id="rId3" Type="http://schemas.openxmlformats.org/officeDocument/2006/relationships/tags" Target="../tags/tag3.xml"/><Relationship Id="rId7" Type="http://schemas.openxmlformats.org/officeDocument/2006/relationships/notesSlide" Target="../notesSlides/notesSlide12.xml"/><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tags" Target="../tags/tag2.xml"/><Relationship Id="rId16" Type="http://schemas.openxmlformats.org/officeDocument/2006/relationships/image" Target="../media/image15.jpeg"/><Relationship Id="rId1" Type="http://schemas.openxmlformats.org/officeDocument/2006/relationships/tags" Target="../tags/tag1.xml"/><Relationship Id="rId6" Type="http://schemas.openxmlformats.org/officeDocument/2006/relationships/slideLayout" Target="../slideLayouts/slideLayout2.xml"/><Relationship Id="rId11" Type="http://schemas.openxmlformats.org/officeDocument/2006/relationships/image" Target="../media/image10.jpeg"/><Relationship Id="rId5" Type="http://schemas.openxmlformats.org/officeDocument/2006/relationships/tags" Target="../tags/tag5.xml"/><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tags" Target="../tags/tag4.xml"/><Relationship Id="rId9" Type="http://schemas.openxmlformats.org/officeDocument/2006/relationships/image" Target="../media/image8.png"/><Relationship Id="rId14" Type="http://schemas.openxmlformats.org/officeDocument/2006/relationships/image" Target="../media/image13.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a:spLocks noChangeArrowheads="1"/>
          </p:cNvSpPr>
          <p:nvPr/>
        </p:nvSpPr>
        <p:spPr bwMode="auto">
          <a:xfrm>
            <a:off x="250723" y="4684722"/>
            <a:ext cx="4189514" cy="400110"/>
          </a:xfrm>
          <a:prstGeom prst="rect">
            <a:avLst/>
          </a:prstGeom>
          <a:noFill/>
          <a:ln w="9525">
            <a:noFill/>
            <a:miter lim="800000"/>
            <a:headEnd/>
            <a:tailEnd/>
          </a:ln>
        </p:spPr>
        <p:txBody>
          <a:bodyPr wrap="square">
            <a:spAutoFit/>
          </a:bodyPr>
          <a:lstStyle/>
          <a:p>
            <a:pPr algn="r"/>
            <a:r>
              <a:rPr lang="en-US" sz="2000" dirty="0" smtClean="0">
                <a:solidFill>
                  <a:schemeClr val="bg1"/>
                </a:solidFill>
                <a:latin typeface="Gill Sans MT" pitchFamily="34" charset="0"/>
                <a:cs typeface="Arial" pitchFamily="34" charset="0"/>
              </a:rPr>
              <a:t>Joy Riggs-Perla</a:t>
            </a:r>
          </a:p>
        </p:txBody>
      </p:sp>
      <p:sp>
        <p:nvSpPr>
          <p:cNvPr id="6" name="TextBox 5"/>
          <p:cNvSpPr txBox="1">
            <a:spLocks noChangeArrowheads="1"/>
          </p:cNvSpPr>
          <p:nvPr/>
        </p:nvSpPr>
        <p:spPr bwMode="auto">
          <a:xfrm>
            <a:off x="250723" y="5270373"/>
            <a:ext cx="4189514" cy="707886"/>
          </a:xfrm>
          <a:prstGeom prst="rect">
            <a:avLst/>
          </a:prstGeom>
          <a:noFill/>
          <a:ln w="9525">
            <a:noFill/>
            <a:miter lim="800000"/>
            <a:headEnd/>
            <a:tailEnd/>
          </a:ln>
        </p:spPr>
        <p:txBody>
          <a:bodyPr wrap="square">
            <a:spAutoFit/>
          </a:bodyPr>
          <a:lstStyle/>
          <a:p>
            <a:pPr algn="r"/>
            <a:r>
              <a:rPr lang="en-US" sz="2000" dirty="0" smtClean="0">
                <a:solidFill>
                  <a:schemeClr val="bg1"/>
                </a:solidFill>
                <a:latin typeface="Gill Sans MT" pitchFamily="34" charset="0"/>
                <a:cs typeface="Arial" pitchFamily="34" charset="0"/>
              </a:rPr>
              <a:t>Imperial Royale Hotel, Kampala</a:t>
            </a:r>
          </a:p>
          <a:p>
            <a:pPr algn="r"/>
            <a:r>
              <a:rPr lang="en-US" sz="2000" dirty="0" smtClean="0">
                <a:solidFill>
                  <a:schemeClr val="bg1"/>
                </a:solidFill>
                <a:latin typeface="Gill Sans MT" pitchFamily="34" charset="0"/>
                <a:cs typeface="Arial" pitchFamily="34" charset="0"/>
              </a:rPr>
              <a:t>26 June 2013</a:t>
            </a:r>
            <a:endParaRPr lang="en-US" sz="2000" dirty="0">
              <a:solidFill>
                <a:schemeClr val="bg1"/>
              </a:solidFill>
              <a:latin typeface="Gill Sans MT" pitchFamily="34" charset="0"/>
              <a:cs typeface="Arial" pitchFamily="34" charset="0"/>
            </a:endParaRPr>
          </a:p>
        </p:txBody>
      </p:sp>
      <p:sp>
        <p:nvSpPr>
          <p:cNvPr id="7" name="TextBox 3"/>
          <p:cNvSpPr txBox="1">
            <a:spLocks noChangeArrowheads="1"/>
          </p:cNvSpPr>
          <p:nvPr/>
        </p:nvSpPr>
        <p:spPr bwMode="auto">
          <a:xfrm>
            <a:off x="1" y="918266"/>
            <a:ext cx="4746170" cy="954107"/>
          </a:xfrm>
          <a:prstGeom prst="rect">
            <a:avLst/>
          </a:prstGeom>
          <a:noFill/>
          <a:ln w="9525">
            <a:noFill/>
            <a:miter lim="800000"/>
            <a:headEnd/>
            <a:tailEnd/>
          </a:ln>
        </p:spPr>
        <p:txBody>
          <a:bodyPr wrap="square">
            <a:spAutoFit/>
          </a:bodyPr>
          <a:lstStyle/>
          <a:p>
            <a:pPr algn="r"/>
            <a:r>
              <a:rPr lang="en-US" sz="2800" b="1" dirty="0" smtClean="0">
                <a:solidFill>
                  <a:schemeClr val="bg1"/>
                </a:solidFill>
                <a:latin typeface="Gill Sans MT" pitchFamily="34" charset="0"/>
                <a:cs typeface="Arial" pitchFamily="34" charset="0"/>
              </a:rPr>
              <a:t>Session 3: Overview of the </a:t>
            </a:r>
            <a:r>
              <a:rPr lang="en-US" sz="2800" b="1" i="1" dirty="0" smtClean="0">
                <a:solidFill>
                  <a:schemeClr val="bg1"/>
                </a:solidFill>
                <a:latin typeface="Gill Sans MT" pitchFamily="34" charset="0"/>
                <a:cs typeface="Arial" pitchFamily="34" charset="0"/>
              </a:rPr>
              <a:t>Every Newborn </a:t>
            </a:r>
            <a:r>
              <a:rPr lang="en-US" sz="2800" b="1" dirty="0" smtClean="0">
                <a:solidFill>
                  <a:schemeClr val="bg1"/>
                </a:solidFill>
                <a:latin typeface="Gill Sans MT" pitchFamily="34" charset="0"/>
                <a:cs typeface="Arial" pitchFamily="34" charset="0"/>
              </a:rPr>
              <a:t>action plan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7714" y="260351"/>
            <a:ext cx="9144000" cy="720725"/>
          </a:xfrm>
          <a:prstGeom prst="rect">
            <a:avLst/>
          </a:prstGeom>
        </p:spPr>
        <p:txBody>
          <a:bodyPr vert="horz" lIns="91440" tIns="45720" rIns="91440" bIns="45720" rtlCol="0" anchor="ctr">
            <a:normAutofit/>
          </a:bodyPr>
          <a:lstStyle/>
          <a:p>
            <a:pPr lvl="0">
              <a:spcBef>
                <a:spcPct val="0"/>
              </a:spcBef>
            </a:pPr>
            <a:r>
              <a:rPr lang="en-GB" sz="3200" b="1" dirty="0" smtClean="0">
                <a:solidFill>
                  <a:srgbClr val="302B67"/>
                </a:solidFill>
              </a:rPr>
              <a:t>Every Newborn Toolkit</a:t>
            </a:r>
            <a:endParaRPr lang="en-US" sz="3200" b="1" dirty="0" smtClean="0">
              <a:solidFill>
                <a:srgbClr val="302B67"/>
              </a:solidFill>
              <a:latin typeface="+mj-lt"/>
              <a:ea typeface="+mj-ea"/>
              <a:cs typeface="+mj-cs"/>
            </a:endParaRPr>
          </a:p>
        </p:txBody>
      </p:sp>
      <p:sp>
        <p:nvSpPr>
          <p:cNvPr id="3" name="Content Placeholder 2"/>
          <p:cNvSpPr>
            <a:spLocks noGrp="1"/>
          </p:cNvSpPr>
          <p:nvPr>
            <p:ph idx="1"/>
          </p:nvPr>
        </p:nvSpPr>
        <p:spPr>
          <a:xfrm>
            <a:off x="87088" y="1204686"/>
            <a:ext cx="6164317" cy="5095862"/>
          </a:xfrm>
        </p:spPr>
        <p:txBody>
          <a:bodyPr>
            <a:noAutofit/>
          </a:bodyPr>
          <a:lstStyle/>
          <a:p>
            <a:pPr marL="457200" indent="-457200">
              <a:lnSpc>
                <a:spcPts val="2800"/>
              </a:lnSpc>
              <a:spcBef>
                <a:spcPts val="0"/>
              </a:spcBef>
              <a:spcAft>
                <a:spcPts val="1800"/>
              </a:spcAft>
              <a:buFont typeface="+mj-lt"/>
              <a:buAutoNum type="arabicPeriod"/>
              <a:defRPr/>
            </a:pPr>
            <a:r>
              <a:rPr lang="en-US" sz="2400" dirty="0" smtClean="0">
                <a:latin typeface="+mj-lt"/>
              </a:rPr>
              <a:t>Advocacy brief</a:t>
            </a:r>
          </a:p>
          <a:p>
            <a:pPr marL="457200" indent="-457200">
              <a:lnSpc>
                <a:spcPts val="2800"/>
              </a:lnSpc>
              <a:spcBef>
                <a:spcPts val="0"/>
              </a:spcBef>
              <a:spcAft>
                <a:spcPts val="1800"/>
              </a:spcAft>
              <a:buFont typeface="+mj-lt"/>
              <a:buAutoNum type="arabicPeriod"/>
              <a:defRPr/>
            </a:pPr>
            <a:r>
              <a:rPr lang="en-US" sz="2400" dirty="0" smtClean="0">
                <a:latin typeface="+mj-lt"/>
              </a:rPr>
              <a:t>Key messages and actions</a:t>
            </a:r>
          </a:p>
          <a:p>
            <a:pPr marL="457200" indent="-457200">
              <a:lnSpc>
                <a:spcPts val="2800"/>
              </a:lnSpc>
              <a:spcBef>
                <a:spcPts val="0"/>
              </a:spcBef>
              <a:spcAft>
                <a:spcPts val="1800"/>
              </a:spcAft>
              <a:buFont typeface="+mj-lt"/>
              <a:buAutoNum type="arabicPeriod"/>
              <a:defRPr/>
            </a:pPr>
            <a:r>
              <a:rPr lang="en-US" sz="2400" dirty="0" smtClean="0">
                <a:latin typeface="+mj-lt"/>
              </a:rPr>
              <a:t>Overview PPT</a:t>
            </a:r>
          </a:p>
          <a:p>
            <a:pPr marL="457200" indent="-457200">
              <a:lnSpc>
                <a:spcPts val="2800"/>
              </a:lnSpc>
              <a:spcBef>
                <a:spcPts val="0"/>
              </a:spcBef>
              <a:spcAft>
                <a:spcPts val="1800"/>
              </a:spcAft>
              <a:buFont typeface="+mj-lt"/>
              <a:buAutoNum type="arabicPeriod"/>
              <a:defRPr/>
            </a:pPr>
            <a:r>
              <a:rPr lang="en-US" sz="2400" dirty="0" smtClean="0">
                <a:latin typeface="+mj-lt"/>
              </a:rPr>
              <a:t>Country fact sheets</a:t>
            </a:r>
          </a:p>
          <a:p>
            <a:pPr marL="457200" indent="-457200">
              <a:lnSpc>
                <a:spcPts val="2800"/>
              </a:lnSpc>
              <a:spcBef>
                <a:spcPts val="0"/>
              </a:spcBef>
              <a:spcAft>
                <a:spcPts val="1800"/>
              </a:spcAft>
              <a:buFont typeface="+mj-lt"/>
              <a:buAutoNum type="arabicPeriod"/>
              <a:defRPr/>
            </a:pPr>
            <a:r>
              <a:rPr lang="en-US" sz="2400" dirty="0" smtClean="0">
                <a:latin typeface="+mj-lt"/>
              </a:rPr>
              <a:t>Library for newborn health</a:t>
            </a:r>
          </a:p>
          <a:p>
            <a:pPr marL="457200" indent="-457200">
              <a:lnSpc>
                <a:spcPts val="2800"/>
              </a:lnSpc>
              <a:spcBef>
                <a:spcPts val="0"/>
              </a:spcBef>
              <a:spcAft>
                <a:spcPts val="1800"/>
              </a:spcAft>
              <a:buFont typeface="+mj-lt"/>
              <a:buAutoNum type="arabicPeriod"/>
              <a:defRPr/>
            </a:pPr>
            <a:r>
              <a:rPr lang="en-US" sz="2400" dirty="0" smtClean="0">
                <a:latin typeface="+mj-lt"/>
              </a:rPr>
              <a:t>Overview of consultation process</a:t>
            </a:r>
          </a:p>
          <a:p>
            <a:pPr marL="457200" indent="-457200">
              <a:lnSpc>
                <a:spcPts val="2800"/>
              </a:lnSpc>
              <a:spcBef>
                <a:spcPts val="0"/>
              </a:spcBef>
              <a:spcAft>
                <a:spcPts val="1800"/>
              </a:spcAft>
              <a:buFont typeface="+mj-lt"/>
              <a:buAutoNum type="arabicPeriod"/>
              <a:defRPr/>
            </a:pPr>
            <a:r>
              <a:rPr lang="en-US" sz="2400" dirty="0" smtClean="0">
                <a:latin typeface="+mj-lt"/>
              </a:rPr>
              <a:t>Tools to assess newborn health</a:t>
            </a:r>
          </a:p>
          <a:p>
            <a:pPr marL="457200" indent="-457200">
              <a:lnSpc>
                <a:spcPts val="2800"/>
              </a:lnSpc>
              <a:spcBef>
                <a:spcPts val="0"/>
              </a:spcBef>
              <a:spcAft>
                <a:spcPts val="1800"/>
              </a:spcAft>
              <a:buFont typeface="+mj-lt"/>
              <a:buAutoNum type="arabicPeriod"/>
              <a:defRPr/>
            </a:pPr>
            <a:r>
              <a:rPr lang="en-US" sz="2400" dirty="0" smtClean="0"/>
              <a:t>Calendar of events</a:t>
            </a:r>
          </a:p>
          <a:p>
            <a:pPr marL="457200" indent="-457200">
              <a:lnSpc>
                <a:spcPts val="2800"/>
              </a:lnSpc>
              <a:spcBef>
                <a:spcPts val="0"/>
              </a:spcBef>
              <a:spcAft>
                <a:spcPts val="1800"/>
              </a:spcAft>
              <a:buFont typeface="+mj-lt"/>
              <a:buAutoNum type="arabicPeriod"/>
              <a:defRPr/>
            </a:pPr>
            <a:endParaRPr lang="en-US" sz="2400" dirty="0" smtClean="0">
              <a:latin typeface="+mj-lt"/>
            </a:endParaRPr>
          </a:p>
          <a:p>
            <a:pPr>
              <a:lnSpc>
                <a:spcPts val="2800"/>
              </a:lnSpc>
              <a:spcBef>
                <a:spcPts val="0"/>
              </a:spcBef>
              <a:spcAft>
                <a:spcPts val="1800"/>
              </a:spcAft>
              <a:defRPr/>
            </a:pPr>
            <a:endParaRPr lang="en-US" sz="2800" dirty="0">
              <a:latin typeface="+mj-lt"/>
            </a:endParaRPr>
          </a:p>
          <a:p>
            <a:pPr lvl="2">
              <a:lnSpc>
                <a:spcPts val="2800"/>
              </a:lnSpc>
              <a:spcBef>
                <a:spcPts val="0"/>
              </a:spcBef>
              <a:spcAft>
                <a:spcPts val="1800"/>
              </a:spcAft>
              <a:defRPr/>
            </a:pPr>
            <a:endParaRPr lang="en-US" sz="2800" dirty="0">
              <a:latin typeface="+mj-lt"/>
            </a:endParaRPr>
          </a:p>
          <a:p>
            <a:pPr>
              <a:lnSpc>
                <a:spcPts val="2800"/>
              </a:lnSpc>
              <a:spcBef>
                <a:spcPts val="0"/>
              </a:spcBef>
              <a:spcAft>
                <a:spcPts val="1800"/>
              </a:spcAft>
              <a:defRPr/>
            </a:pPr>
            <a:endParaRPr lang="en-US" sz="2800" dirty="0">
              <a:latin typeface="+mj-lt"/>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11051" y="-1"/>
            <a:ext cx="4332949" cy="6444343"/>
          </a:xfrm>
          <a:prstGeom prst="rect">
            <a:avLst/>
          </a:prstGeom>
        </p:spPr>
      </p:pic>
    </p:spTree>
    <p:extLst>
      <p:ext uri="{BB962C8B-B14F-4D97-AF65-F5344CB8AC3E}">
        <p14:creationId xmlns:p14="http://schemas.microsoft.com/office/powerpoint/2010/main" val="1021086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108" y="923019"/>
            <a:ext cx="5007738" cy="5005368"/>
          </a:xfrm>
        </p:spPr>
        <p:txBody>
          <a:bodyPr>
            <a:noAutofit/>
          </a:bodyPr>
          <a:lstStyle/>
          <a:p>
            <a:pPr marL="265113" indent="-265113">
              <a:spcBef>
                <a:spcPts val="0"/>
              </a:spcBef>
              <a:buNone/>
            </a:pPr>
            <a:r>
              <a:rPr lang="en-US" sz="2400" b="1" dirty="0" smtClean="0"/>
              <a:t>May </a:t>
            </a:r>
            <a:r>
              <a:rPr lang="en-US" sz="2400" b="1" dirty="0"/>
              <a:t>– September </a:t>
            </a:r>
            <a:r>
              <a:rPr lang="en-US" sz="2400" b="1" dirty="0" smtClean="0"/>
              <a:t>2013</a:t>
            </a:r>
          </a:p>
          <a:p>
            <a:pPr marL="265113" indent="-265113">
              <a:spcBef>
                <a:spcPts val="0"/>
              </a:spcBef>
            </a:pPr>
            <a:r>
              <a:rPr lang="en-US" sz="1800" dirty="0" smtClean="0"/>
              <a:t>Global and regional events</a:t>
            </a:r>
          </a:p>
          <a:p>
            <a:pPr marL="265113" indent="-265113">
              <a:spcBef>
                <a:spcPts val="0"/>
              </a:spcBef>
            </a:pPr>
            <a:r>
              <a:rPr lang="en-US" sz="1800" dirty="0"/>
              <a:t>National and regional </a:t>
            </a:r>
            <a:r>
              <a:rPr lang="en-US" sz="1800" dirty="0" smtClean="0"/>
              <a:t>consultations</a:t>
            </a:r>
          </a:p>
          <a:p>
            <a:pPr marL="265113" indent="-265113">
              <a:spcBef>
                <a:spcPts val="0"/>
              </a:spcBef>
            </a:pPr>
            <a:r>
              <a:rPr lang="en-US" sz="1800" b="1" i="1" dirty="0" smtClean="0"/>
              <a:t>August – APR launch in Uganda</a:t>
            </a:r>
            <a:r>
              <a:rPr lang="en-US" sz="1800" dirty="0" smtClean="0"/>
              <a:t/>
            </a:r>
            <a:br>
              <a:rPr lang="en-US" sz="1800" dirty="0" smtClean="0"/>
            </a:br>
            <a:endParaRPr lang="en-US" sz="1800" dirty="0" smtClean="0"/>
          </a:p>
          <a:p>
            <a:pPr marL="265113" indent="-265113">
              <a:spcBef>
                <a:spcPts val="0"/>
              </a:spcBef>
              <a:buNone/>
            </a:pPr>
            <a:r>
              <a:rPr lang="en-US" sz="2400" b="1" dirty="0" smtClean="0"/>
              <a:t>October 2013 – May 2014</a:t>
            </a:r>
          </a:p>
          <a:p>
            <a:pPr marL="265113" indent="-265113">
              <a:spcBef>
                <a:spcPts val="0"/>
              </a:spcBef>
            </a:pPr>
            <a:r>
              <a:rPr lang="en-US" sz="1800" dirty="0" smtClean="0"/>
              <a:t>Present to the WHO Executive Board</a:t>
            </a:r>
          </a:p>
          <a:p>
            <a:pPr marL="265113" indent="-265113">
              <a:spcBef>
                <a:spcPts val="0"/>
              </a:spcBef>
            </a:pPr>
            <a:r>
              <a:rPr lang="en-US" sz="1800" dirty="0" smtClean="0"/>
              <a:t>Finalize </a:t>
            </a:r>
            <a:r>
              <a:rPr lang="en-US" sz="1800" i="1" dirty="0" smtClean="0"/>
              <a:t>Every Newborn </a:t>
            </a:r>
            <a:r>
              <a:rPr lang="en-US" sz="1800" dirty="0" smtClean="0"/>
              <a:t>including production and translations </a:t>
            </a:r>
          </a:p>
          <a:p>
            <a:pPr marL="665163" lvl="1" indent="-265113">
              <a:spcBef>
                <a:spcPts val="0"/>
              </a:spcBef>
            </a:pPr>
            <a:endParaRPr lang="en-US" sz="1600" dirty="0" smtClean="0"/>
          </a:p>
          <a:p>
            <a:pPr marL="265113" indent="-265113">
              <a:spcBef>
                <a:spcPts val="0"/>
              </a:spcBef>
              <a:buNone/>
            </a:pPr>
            <a:r>
              <a:rPr lang="en-US" sz="2400" b="1" dirty="0" smtClean="0"/>
              <a:t>May </a:t>
            </a:r>
            <a:r>
              <a:rPr lang="en-US" sz="2400" b="1" dirty="0"/>
              <a:t>2014 </a:t>
            </a:r>
            <a:endParaRPr lang="en-US" sz="2400" b="1" dirty="0" smtClean="0"/>
          </a:p>
          <a:p>
            <a:pPr marL="265113" indent="-265113">
              <a:spcBef>
                <a:spcPts val="0"/>
              </a:spcBef>
            </a:pPr>
            <a:r>
              <a:rPr lang="en-US" sz="1800" dirty="0" smtClean="0"/>
              <a:t>Launch linked to 67</a:t>
            </a:r>
            <a:r>
              <a:rPr lang="en-US" sz="1800" baseline="30000" dirty="0" smtClean="0"/>
              <a:t>th</a:t>
            </a:r>
            <a:r>
              <a:rPr lang="en-US" sz="1800" dirty="0" smtClean="0"/>
              <a:t> </a:t>
            </a:r>
            <a:r>
              <a:rPr lang="en-US" sz="1800" dirty="0"/>
              <a:t>World </a:t>
            </a:r>
            <a:r>
              <a:rPr lang="en-US" sz="1800" dirty="0" smtClean="0"/>
              <a:t>Health Assembly</a:t>
            </a:r>
          </a:p>
          <a:p>
            <a:pPr marL="265113" indent="-265113">
              <a:spcBef>
                <a:spcPts val="0"/>
              </a:spcBef>
            </a:pPr>
            <a:r>
              <a:rPr lang="en-US" sz="1800" i="1" dirty="0" smtClean="0"/>
              <a:t>Lancet </a:t>
            </a:r>
            <a:r>
              <a:rPr lang="en-US" sz="1800" dirty="0" smtClean="0"/>
              <a:t>series (update from 2005 and giving the analyses which are the basis for the  </a:t>
            </a:r>
            <a:r>
              <a:rPr lang="en-US" sz="1800" i="1" dirty="0" smtClean="0"/>
              <a:t>Every Newborn</a:t>
            </a:r>
            <a:r>
              <a:rPr lang="en-US" sz="1800" dirty="0" smtClean="0"/>
              <a:t>)</a:t>
            </a:r>
            <a:endParaRPr lang="en-US" sz="1800" dirty="0"/>
          </a:p>
          <a:p>
            <a:pPr marL="265113" indent="-265113">
              <a:spcBef>
                <a:spcPts val="0"/>
              </a:spcBef>
              <a:buNone/>
            </a:pPr>
            <a:endParaRPr lang="en-US" sz="1800" dirty="0" smtClean="0"/>
          </a:p>
          <a:p>
            <a:pPr marL="265113" indent="-265113">
              <a:spcBef>
                <a:spcPts val="0"/>
              </a:spcBef>
              <a:buNone/>
            </a:pPr>
            <a:r>
              <a:rPr lang="en-US" sz="1800" dirty="0" smtClean="0"/>
              <a:t>Online: </a:t>
            </a:r>
            <a:r>
              <a:rPr lang="en-US" sz="1800" dirty="0" smtClean="0">
                <a:hlinkClick r:id="rId3"/>
              </a:rPr>
              <a:t>www.globalnewbornaction.org</a:t>
            </a:r>
            <a:endParaRPr lang="en-US" sz="1800" dirty="0" smtClean="0"/>
          </a:p>
          <a:p>
            <a:pPr marL="265113" indent="-265113">
              <a:spcBef>
                <a:spcPts val="0"/>
              </a:spcBef>
              <a:buNone/>
            </a:pPr>
            <a:endParaRPr lang="en-US" sz="1800" dirty="0" smtClean="0"/>
          </a:p>
          <a:p>
            <a:pPr marL="265113" indent="-265113">
              <a:spcBef>
                <a:spcPts val="0"/>
              </a:spcBef>
              <a:buNone/>
            </a:pPr>
            <a:r>
              <a:rPr lang="en-US" sz="1800" dirty="0" smtClean="0"/>
              <a:t>#</a:t>
            </a:r>
            <a:r>
              <a:rPr lang="en-US" sz="1800" dirty="0" err="1" smtClean="0"/>
              <a:t>NewbornActionPlan</a:t>
            </a:r>
            <a:endParaRPr lang="en-US" sz="1200" dirty="0"/>
          </a:p>
        </p:txBody>
      </p:sp>
      <p:sp>
        <p:nvSpPr>
          <p:cNvPr id="4" name="Title 1"/>
          <p:cNvSpPr txBox="1">
            <a:spLocks/>
          </p:cNvSpPr>
          <p:nvPr/>
        </p:nvSpPr>
        <p:spPr>
          <a:xfrm>
            <a:off x="0" y="146050"/>
            <a:ext cx="5581650" cy="720725"/>
          </a:xfrm>
          <a:prstGeom prst="rect">
            <a:avLst/>
          </a:prstGeom>
        </p:spPr>
        <p:txBody>
          <a:bodyPr vert="horz" lIns="91440" tIns="45720" rIns="91440" bIns="45720" rtlCol="0" anchor="ctr">
            <a:normAutofit/>
          </a:bodyPr>
          <a:lstStyle/>
          <a:p>
            <a:pPr lvl="0" algn="ctr">
              <a:spcBef>
                <a:spcPct val="0"/>
              </a:spcBef>
            </a:pPr>
            <a:r>
              <a:rPr lang="en-US" sz="3200" b="1" i="1" dirty="0" smtClean="0">
                <a:solidFill>
                  <a:srgbClr val="302B67"/>
                </a:solidFill>
              </a:rPr>
              <a:t>Every Newborn </a:t>
            </a:r>
            <a:r>
              <a:rPr lang="en-US" sz="3200" b="1" dirty="0" smtClean="0">
                <a:solidFill>
                  <a:srgbClr val="302B67"/>
                </a:solidFill>
              </a:rPr>
              <a:t>Timeline</a:t>
            </a:r>
          </a:p>
        </p:txBody>
      </p:sp>
      <p:pic>
        <p:nvPicPr>
          <p:cNvPr id="6" name="Immagine 5" descr="Newborn 2013 Conference Flyer_910.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225845" y="-31097"/>
            <a:ext cx="3918155" cy="6461615"/>
          </a:xfrm>
          <a:prstGeom prst="rect">
            <a:avLst/>
          </a:prstGeom>
        </p:spPr>
      </p:pic>
      <p:sp>
        <p:nvSpPr>
          <p:cNvPr id="5" name="TextBox 4"/>
          <p:cNvSpPr txBox="1"/>
          <p:nvPr/>
        </p:nvSpPr>
        <p:spPr>
          <a:xfrm>
            <a:off x="-42604" y="5986443"/>
            <a:ext cx="5268449" cy="461665"/>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fontAlgn="base">
              <a:spcBef>
                <a:spcPct val="0"/>
              </a:spcBef>
              <a:spcAft>
                <a:spcPct val="0"/>
              </a:spcAft>
              <a:defRPr/>
            </a:pPr>
            <a:r>
              <a:rPr lang="en-US" sz="2400" b="1" i="1" dirty="0" smtClean="0">
                <a:solidFill>
                  <a:srgbClr val="221951">
                    <a:lumMod val="60000"/>
                    <a:lumOff val="40000"/>
                  </a:srgbClr>
                </a:solidFill>
              </a:rPr>
              <a:t>Send your inputs! Join the action!</a:t>
            </a:r>
            <a:endParaRPr lang="en-US" sz="2200" b="1" dirty="0">
              <a:solidFill>
                <a:srgbClr val="221951">
                  <a:lumMod val="60000"/>
                  <a:lumOff val="40000"/>
                </a:srgbClr>
              </a:solidFill>
            </a:endParaRPr>
          </a:p>
        </p:txBody>
      </p:sp>
    </p:spTree>
    <p:extLst>
      <p:ext uri="{BB962C8B-B14F-4D97-AF65-F5344CB8AC3E}">
        <p14:creationId xmlns:p14="http://schemas.microsoft.com/office/powerpoint/2010/main" val="1119764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Slide2-END.jpg"/>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1593710" y="102687"/>
            <a:ext cx="6395330" cy="5418724"/>
          </a:xfrm>
          <a:prstGeom prst="rect">
            <a:avLst/>
          </a:prstGeom>
        </p:spPr>
      </p:pic>
      <p:pic>
        <p:nvPicPr>
          <p:cNvPr id="3" name="Picture 24"/>
          <p:cNvPicPr>
            <a:picLocks noChangeAspect="1" noChangeArrowheads="1"/>
          </p:cNvPicPr>
          <p:nvPr>
            <p:custDataLst>
              <p:tags r:id="rId1"/>
            </p:custDataLst>
          </p:nvPr>
        </p:nvPicPr>
        <p:blipFill>
          <a:blip r:embed="rId9">
            <a:extLst>
              <a:ext uri="{28A0092B-C50C-407E-A947-70E740481C1C}">
                <a14:useLocalDpi xmlns:a14="http://schemas.microsoft.com/office/drawing/2010/main"/>
              </a:ext>
            </a:extLst>
          </a:blip>
          <a:srcRect/>
          <a:stretch>
            <a:fillRect/>
          </a:stretch>
        </p:blipFill>
        <p:spPr bwMode="gray">
          <a:xfrm>
            <a:off x="-52461" y="5759634"/>
            <a:ext cx="1317415" cy="580782"/>
          </a:xfrm>
          <a:prstGeom prst="rect">
            <a:avLst/>
          </a:prstGeom>
          <a:noFill/>
          <a:ln w="9525">
            <a:noFill/>
            <a:miter lim="800000"/>
            <a:headEnd/>
            <a:tailEnd/>
          </a:ln>
        </p:spPr>
      </p:pic>
      <p:pic>
        <p:nvPicPr>
          <p:cNvPr id="4" name="Picture 29" descr="WHO | World Health Organization"/>
          <p:cNvPicPr>
            <a:picLocks noChangeAspect="1" noChangeArrowheads="1"/>
          </p:cNvPicPr>
          <p:nvPr>
            <p:custDataLst>
              <p:tags r:id="rId2"/>
            </p:custDataLst>
          </p:nvPr>
        </p:nvPicPr>
        <p:blipFill>
          <a:blip r:embed="rId10">
            <a:extLst>
              <a:ext uri="{28A0092B-C50C-407E-A947-70E740481C1C}">
                <a14:useLocalDpi xmlns:a14="http://schemas.microsoft.com/office/drawing/2010/main"/>
              </a:ext>
            </a:extLst>
          </a:blip>
          <a:srcRect/>
          <a:stretch>
            <a:fillRect/>
          </a:stretch>
        </p:blipFill>
        <p:spPr bwMode="gray">
          <a:xfrm>
            <a:off x="7746988" y="5759634"/>
            <a:ext cx="1397012" cy="554732"/>
          </a:xfrm>
          <a:prstGeom prst="rect">
            <a:avLst/>
          </a:prstGeom>
          <a:noFill/>
          <a:ln w="9525">
            <a:noFill/>
            <a:miter lim="800000"/>
            <a:headEnd/>
            <a:tailEnd/>
          </a:ln>
        </p:spPr>
      </p:pic>
      <p:pic>
        <p:nvPicPr>
          <p:cNvPr id="5" name="Picture 41" descr="save-the-children1"/>
          <p:cNvPicPr>
            <a:picLocks noChangeAspect="1" noChangeArrowheads="1"/>
          </p:cNvPicPr>
          <p:nvPr>
            <p:custDataLst>
              <p:tags r:id="rId3"/>
            </p:custDataLst>
          </p:nvPr>
        </p:nvPicPr>
        <p:blipFill>
          <a:blip r:embed="rId11" cstate="email">
            <a:extLst>
              <a:ext uri="{28A0092B-C50C-407E-A947-70E740481C1C}">
                <a14:useLocalDpi xmlns:a14="http://schemas.microsoft.com/office/drawing/2010/main"/>
              </a:ext>
            </a:extLst>
          </a:blip>
          <a:srcRect/>
          <a:stretch>
            <a:fillRect/>
          </a:stretch>
        </p:blipFill>
        <p:spPr bwMode="gray">
          <a:xfrm>
            <a:off x="5418563" y="5759634"/>
            <a:ext cx="1076297" cy="453297"/>
          </a:xfrm>
          <a:prstGeom prst="rect">
            <a:avLst/>
          </a:prstGeom>
          <a:noFill/>
          <a:ln w="9525">
            <a:noFill/>
            <a:miter lim="800000"/>
            <a:headEnd/>
            <a:tailEnd/>
          </a:ln>
        </p:spPr>
      </p:pic>
      <p:pic>
        <p:nvPicPr>
          <p:cNvPr id="7" name="Picture 35" descr="logo_BMG"/>
          <p:cNvPicPr>
            <a:picLocks noChangeAspect="1" noChangeArrowheads="1"/>
          </p:cNvPicPr>
          <p:nvPr>
            <p:custDataLst>
              <p:tags r:id="rId4"/>
            </p:custDataLst>
          </p:nvPr>
        </p:nvPicPr>
        <p:blipFill>
          <a:blip r:embed="rId12" cstate="email">
            <a:extLst>
              <a:ext uri="{28A0092B-C50C-407E-A947-70E740481C1C}">
                <a14:useLocalDpi xmlns:a14="http://schemas.microsoft.com/office/drawing/2010/main"/>
              </a:ext>
            </a:extLst>
          </a:blip>
          <a:srcRect/>
          <a:stretch>
            <a:fillRect/>
          </a:stretch>
        </p:blipFill>
        <p:spPr bwMode="gray">
          <a:xfrm>
            <a:off x="6650444" y="5908046"/>
            <a:ext cx="1096544" cy="312737"/>
          </a:xfrm>
          <a:prstGeom prst="rect">
            <a:avLst/>
          </a:prstGeom>
          <a:noFill/>
          <a:ln w="9525">
            <a:noFill/>
            <a:miter lim="800000"/>
            <a:headEnd/>
            <a:tailEnd/>
          </a:ln>
        </p:spPr>
      </p:pic>
      <p:pic>
        <p:nvPicPr>
          <p:cNvPr id="8" name="Picture 7"/>
          <p:cNvPicPr/>
          <p:nvPr/>
        </p:nvPicPr>
        <p:blipFill>
          <a:blip r:embed="rId13" cstate="email">
            <a:extLst>
              <a:ext uri="{28A0092B-C50C-407E-A947-70E740481C1C}">
                <a14:useLocalDpi xmlns:a14="http://schemas.microsoft.com/office/drawing/2010/main"/>
              </a:ext>
            </a:extLst>
          </a:blip>
          <a:stretch>
            <a:fillRect/>
          </a:stretch>
        </p:blipFill>
        <p:spPr>
          <a:xfrm>
            <a:off x="2678819" y="5708917"/>
            <a:ext cx="1179441" cy="511867"/>
          </a:xfrm>
          <a:prstGeom prst="rect">
            <a:avLst/>
          </a:prstGeom>
        </p:spPr>
      </p:pic>
      <p:pic>
        <p:nvPicPr>
          <p:cNvPr id="9" name="Picture 2" descr="http://www.google.com/url?sa=i&amp;source=images&amp;cd=&amp;docid=CrRvW8LWPEWafM&amp;tbnid=X5rW9uZZHb9ziM:&amp;ved=0CAUQjBwwAA&amp;url=http%3A%2F%2Fwww.cartercenter.org%2Fresources%2Fimages%2Flogos%2FCIFF.gif&amp;ei=-htrUfPPOY-LhQfjk4DwBw&amp;psig=AFQjCNEhBPQLVPjqg2FAO0ZYVqzfd1yCAA&amp;ust=1366060411029721"/>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3858260" y="5693401"/>
            <a:ext cx="1560303" cy="52738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USAID: From The American People"/>
          <p:cNvPicPr>
            <a:picLocks noChangeArrowheads="1"/>
          </p:cNvPicPr>
          <p:nvPr>
            <p:custDataLst>
              <p:tags r:id="rId5"/>
            </p:custDataLst>
          </p:nvPr>
        </p:nvPicPr>
        <p:blipFill>
          <a:blip r:embed="rId15">
            <a:extLst>
              <a:ext uri="{28A0092B-C50C-407E-A947-70E740481C1C}">
                <a14:useLocalDpi xmlns:a14="http://schemas.microsoft.com/office/drawing/2010/main"/>
              </a:ext>
            </a:extLst>
          </a:blip>
          <a:srcRect/>
          <a:stretch>
            <a:fillRect/>
          </a:stretch>
        </p:blipFill>
        <p:spPr bwMode="gray">
          <a:xfrm>
            <a:off x="1379998" y="5724529"/>
            <a:ext cx="1186363" cy="523507"/>
          </a:xfrm>
          <a:prstGeom prst="rect">
            <a:avLst/>
          </a:prstGeom>
          <a:noFill/>
          <a:ln w="9525">
            <a:noFill/>
            <a:miter lim="800000"/>
            <a:headEnd/>
            <a:tailEnd/>
          </a:ln>
        </p:spPr>
      </p:pic>
      <p:pic>
        <p:nvPicPr>
          <p:cNvPr id="11" name="Picture 10" descr="http://www.who.int/entity/pmnch/media/advocacy_materials/pmnch_logo_large.jpg"/>
          <p:cNvPicPr/>
          <p:nvPr/>
        </p:nvPicPr>
        <p:blipFill>
          <a:blip r:embed="rId16" cstate="email">
            <a:extLst>
              <a:ext uri="{28A0092B-C50C-407E-A947-70E740481C1C}">
                <a14:useLocalDpi xmlns:a14="http://schemas.microsoft.com/office/drawing/2010/main"/>
              </a:ext>
            </a:extLst>
          </a:blip>
          <a:srcRect/>
          <a:stretch>
            <a:fillRect/>
          </a:stretch>
        </p:blipFill>
        <p:spPr bwMode="auto">
          <a:xfrm>
            <a:off x="3858260" y="5077331"/>
            <a:ext cx="1866900" cy="647700"/>
          </a:xfrm>
          <a:prstGeom prst="rect">
            <a:avLst/>
          </a:prstGeom>
          <a:noFill/>
          <a:ln>
            <a:noFill/>
          </a:ln>
        </p:spPr>
      </p:pic>
      <p:pic>
        <p:nvPicPr>
          <p:cNvPr id="12" name="Content Placeholder 5"/>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9525" y="93461"/>
            <a:ext cx="1370473" cy="32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ttp://www.unicef.org/serbia/a-promise-ren2.gif"/>
          <p:cNvPicPr>
            <a:picLocks noChangeAspect="1" noChangeArrowheads="1"/>
          </p:cNvPicPr>
          <p:nvPr/>
        </p:nvPicPr>
        <p:blipFill rotWithShape="1">
          <a:blip r:embed="rId18" cstate="email">
            <a:extLst>
              <a:ext uri="{28A0092B-C50C-407E-A947-70E740481C1C}">
                <a14:useLocalDpi xmlns:a14="http://schemas.microsoft.com/office/drawing/2010/main"/>
              </a:ext>
            </a:extLst>
          </a:blip>
          <a:srcRect l="20999" t="8048" r="24848"/>
          <a:stretch/>
        </p:blipFill>
        <p:spPr bwMode="auto">
          <a:xfrm>
            <a:off x="8099808" y="116112"/>
            <a:ext cx="988402" cy="9819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1075"/>
            <a:ext cx="8458200" cy="4489386"/>
          </a:xfrm>
        </p:spPr>
        <p:txBody>
          <a:bodyPr>
            <a:noAutofit/>
          </a:bodyPr>
          <a:lstStyle/>
          <a:p>
            <a:pPr marL="0" indent="0" algn="ctr">
              <a:lnSpc>
                <a:spcPts val="2800"/>
              </a:lnSpc>
              <a:spcBef>
                <a:spcPts val="0"/>
              </a:spcBef>
              <a:spcAft>
                <a:spcPts val="1800"/>
              </a:spcAft>
              <a:buNone/>
              <a:defRPr/>
            </a:pPr>
            <a:r>
              <a:rPr lang="en-GB" sz="2800" dirty="0" smtClean="0"/>
              <a:t>A r</a:t>
            </a:r>
            <a:r>
              <a:rPr lang="en-GB" sz="2800" kern="1200" dirty="0" smtClean="0"/>
              <a:t>oadmap </a:t>
            </a:r>
            <a:r>
              <a:rPr lang="en-GB" sz="2800" kern="1200" dirty="0"/>
              <a:t>for </a:t>
            </a:r>
            <a:r>
              <a:rPr lang="en-GB" sz="2800" kern="1200" dirty="0" smtClean="0"/>
              <a:t>change </a:t>
            </a:r>
          </a:p>
          <a:p>
            <a:pPr marL="0" indent="0" algn="ctr">
              <a:lnSpc>
                <a:spcPts val="2800"/>
              </a:lnSpc>
              <a:spcBef>
                <a:spcPts val="0"/>
              </a:spcBef>
              <a:spcAft>
                <a:spcPts val="1800"/>
              </a:spcAft>
              <a:buNone/>
              <a:defRPr/>
            </a:pPr>
            <a:r>
              <a:rPr lang="en-US" sz="2800" dirty="0" smtClean="0"/>
              <a:t>A </a:t>
            </a:r>
            <a:r>
              <a:rPr lang="en-US" sz="2800" dirty="0"/>
              <a:t>platform for </a:t>
            </a:r>
            <a:r>
              <a:rPr lang="en-US" sz="2800" dirty="0" err="1" smtClean="0"/>
              <a:t>harmonised</a:t>
            </a:r>
            <a:r>
              <a:rPr lang="en-US" sz="2800" dirty="0" smtClean="0"/>
              <a:t> action </a:t>
            </a:r>
            <a:r>
              <a:rPr lang="en-US" sz="2800" dirty="0"/>
              <a:t>by all partners</a:t>
            </a:r>
          </a:p>
          <a:p>
            <a:pPr marL="265113" indent="-265113">
              <a:lnSpc>
                <a:spcPts val="2800"/>
              </a:lnSpc>
              <a:spcBef>
                <a:spcPts val="0"/>
              </a:spcBef>
              <a:spcAft>
                <a:spcPts val="1800"/>
              </a:spcAft>
              <a:defRPr/>
            </a:pPr>
            <a:r>
              <a:rPr lang="en-US" sz="2400" dirty="0" smtClean="0"/>
              <a:t>Setting out a clear vision</a:t>
            </a:r>
            <a:r>
              <a:rPr lang="en-US" sz="2400" dirty="0"/>
              <a:t> </a:t>
            </a:r>
            <a:r>
              <a:rPr lang="en-US" sz="2400" dirty="0" smtClean="0"/>
              <a:t>with mortality target, strategic directions, and innovative </a:t>
            </a:r>
            <a:r>
              <a:rPr lang="en-US" sz="2400" dirty="0"/>
              <a:t>actions </a:t>
            </a:r>
            <a:r>
              <a:rPr lang="en-US" sz="2400" dirty="0" smtClean="0"/>
              <a:t>within the continuum </a:t>
            </a:r>
            <a:r>
              <a:rPr lang="en-US" sz="2400" dirty="0"/>
              <a:t>of </a:t>
            </a:r>
            <a:r>
              <a:rPr lang="en-US" sz="2400" dirty="0" smtClean="0"/>
              <a:t>care</a:t>
            </a:r>
          </a:p>
          <a:p>
            <a:pPr marL="265113" indent="-265113">
              <a:lnSpc>
                <a:spcPts val="2800"/>
              </a:lnSpc>
              <a:spcBef>
                <a:spcPts val="0"/>
              </a:spcBef>
              <a:spcAft>
                <a:spcPts val="1800"/>
              </a:spcAft>
              <a:defRPr/>
            </a:pPr>
            <a:r>
              <a:rPr lang="en-US" sz="2400" dirty="0" smtClean="0"/>
              <a:t>Supported by evidence on epidemiology, effective interventions, delivery mechanisms and accelerators to progress to be published in The Lancet at the time of the launch in May 2014 </a:t>
            </a:r>
          </a:p>
        </p:txBody>
      </p:sp>
      <p:sp>
        <p:nvSpPr>
          <p:cNvPr id="5" name="Title 1"/>
          <p:cNvSpPr txBox="1">
            <a:spLocks/>
          </p:cNvSpPr>
          <p:nvPr/>
        </p:nvSpPr>
        <p:spPr>
          <a:xfrm>
            <a:off x="0" y="260350"/>
            <a:ext cx="9144000" cy="720725"/>
          </a:xfrm>
          <a:prstGeom prst="rect">
            <a:avLst/>
          </a:prstGeom>
        </p:spPr>
        <p:txBody>
          <a:bodyPr vert="horz" lIns="91440" tIns="45720" rIns="91440" bIns="45720" rtlCol="0" anchor="ctr">
            <a:normAutofit/>
          </a:bodyPr>
          <a:lstStyle/>
          <a:p>
            <a:pPr lvl="0" algn="ctr">
              <a:spcBef>
                <a:spcPct val="0"/>
              </a:spcBef>
            </a:pPr>
            <a:r>
              <a:rPr lang="en-US" sz="3200" b="1" dirty="0">
                <a:solidFill>
                  <a:srgbClr val="302B67"/>
                </a:solidFill>
                <a:latin typeface="+mj-lt"/>
                <a:ea typeface="+mj-ea"/>
                <a:cs typeface="+mj-cs"/>
              </a:rPr>
              <a:t>What is the </a:t>
            </a:r>
            <a:r>
              <a:rPr lang="en-US" sz="3200" b="1" dirty="0" smtClean="0">
                <a:solidFill>
                  <a:srgbClr val="302B67"/>
                </a:solidFill>
                <a:latin typeface="+mj-lt"/>
                <a:ea typeface="+mj-ea"/>
                <a:cs typeface="+mj-cs"/>
              </a:rPr>
              <a:t>Every Newborn </a:t>
            </a:r>
            <a:r>
              <a:rPr lang="en-US" sz="3200" b="1" dirty="0">
                <a:solidFill>
                  <a:srgbClr val="302B67"/>
                </a:solidFill>
                <a:latin typeface="+mj-lt"/>
                <a:ea typeface="+mj-ea"/>
                <a:cs typeface="+mj-cs"/>
              </a:rPr>
              <a:t>Action Plan?</a:t>
            </a:r>
          </a:p>
        </p:txBody>
      </p:sp>
      <p:pic>
        <p:nvPicPr>
          <p:cNvPr id="6" name="Picture 4" descr="Continuum of care 13_10_201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840784" y="4585163"/>
            <a:ext cx="4985685" cy="1770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595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t>
            </a:r>
            <a:r>
              <a:rPr lang="en-ZA" i="1" dirty="0" smtClean="0"/>
              <a:t>Every Newborn</a:t>
            </a:r>
            <a:r>
              <a:rPr lang="en-ZA" dirty="0" smtClean="0"/>
              <a:t>’ key themes</a:t>
            </a:r>
            <a:endParaRPr lang="en-GB" dirty="0"/>
          </a:p>
        </p:txBody>
      </p:sp>
      <p:sp>
        <p:nvSpPr>
          <p:cNvPr id="3" name="Content Placeholder 2"/>
          <p:cNvSpPr>
            <a:spLocks noGrp="1"/>
          </p:cNvSpPr>
          <p:nvPr>
            <p:ph idx="1"/>
          </p:nvPr>
        </p:nvSpPr>
        <p:spPr>
          <a:xfrm>
            <a:off x="457200" y="1403120"/>
            <a:ext cx="6524171" cy="4708525"/>
          </a:xfrm>
        </p:spPr>
        <p:txBody>
          <a:bodyPr>
            <a:noAutofit/>
          </a:bodyPr>
          <a:lstStyle/>
          <a:p>
            <a:pPr lvl="0"/>
            <a:r>
              <a:rPr lang="en-GB" sz="2400" dirty="0"/>
              <a:t>Prioritizing action during labour, childbirth and the first days of </a:t>
            </a:r>
            <a:r>
              <a:rPr lang="en-GB" sz="2400" dirty="0" smtClean="0"/>
              <a:t>life</a:t>
            </a:r>
            <a:endParaRPr lang="en-GB" sz="2400" dirty="0"/>
          </a:p>
          <a:p>
            <a:pPr lvl="0"/>
            <a:r>
              <a:rPr lang="en-GB" sz="2400" dirty="0"/>
              <a:t>Scaling up effective interventions to tackle the main causes of </a:t>
            </a:r>
            <a:r>
              <a:rPr lang="en-GB" sz="2400" dirty="0" smtClean="0"/>
              <a:t>neonatal mortality</a:t>
            </a:r>
            <a:endParaRPr lang="en-GB" sz="2400" dirty="0"/>
          </a:p>
          <a:p>
            <a:pPr lvl="0"/>
            <a:r>
              <a:rPr lang="en-GB" sz="2400" dirty="0"/>
              <a:t>Quality </a:t>
            </a:r>
            <a:r>
              <a:rPr lang="en-GB" sz="2400" dirty="0" smtClean="0"/>
              <a:t>of care matters </a:t>
            </a:r>
            <a:r>
              <a:rPr lang="en-GB" sz="2400" dirty="0"/>
              <a:t>as much as </a:t>
            </a:r>
            <a:r>
              <a:rPr lang="en-GB" sz="2400" dirty="0" smtClean="0"/>
              <a:t>coverage of care</a:t>
            </a:r>
            <a:endParaRPr lang="en-GB" sz="2400" dirty="0"/>
          </a:p>
          <a:p>
            <a:pPr lvl="0"/>
            <a:r>
              <a:rPr lang="en-GB" sz="2400" dirty="0"/>
              <a:t>Towards universal coverage and </a:t>
            </a:r>
            <a:r>
              <a:rPr lang="en-GB" sz="2400" dirty="0" smtClean="0"/>
              <a:t>equity</a:t>
            </a:r>
            <a:endParaRPr lang="en-GB" sz="2400" dirty="0"/>
          </a:p>
          <a:p>
            <a:pPr lvl="0"/>
            <a:r>
              <a:rPr lang="en-GB" sz="2400" dirty="0"/>
              <a:t>Empowering women, families and </a:t>
            </a:r>
            <a:r>
              <a:rPr lang="en-GB" sz="2400" dirty="0" smtClean="0"/>
              <a:t>communities</a:t>
            </a:r>
            <a:endParaRPr lang="en-GB" sz="2400" dirty="0"/>
          </a:p>
          <a:p>
            <a:pPr lvl="0"/>
            <a:r>
              <a:rPr lang="en-GB" sz="2400" dirty="0"/>
              <a:t>Measurement, oversight and </a:t>
            </a:r>
            <a:r>
              <a:rPr lang="en-GB" sz="2400" dirty="0" smtClean="0"/>
              <a:t>accountability</a:t>
            </a:r>
            <a:endParaRPr lang="en-GB" sz="2400" dirty="0"/>
          </a:p>
          <a:p>
            <a:pPr lvl="0"/>
            <a:r>
              <a:rPr lang="en-GB" sz="2400" dirty="0"/>
              <a:t>Action by </a:t>
            </a:r>
            <a:r>
              <a:rPr lang="en-GB" sz="2400" dirty="0" smtClean="0"/>
              <a:t>all</a:t>
            </a:r>
            <a:endParaRPr lang="en-GB" sz="24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20876" y="1985693"/>
            <a:ext cx="1792497" cy="26879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2657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a:xfrm>
            <a:off x="-26137" y="71454"/>
            <a:ext cx="9180512" cy="776150"/>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spcAft>
                <a:spcPct val="0"/>
              </a:spcAft>
            </a:pPr>
            <a:r>
              <a:rPr lang="en-US" sz="2800" b="1" dirty="0" smtClean="0">
                <a:solidFill>
                  <a:srgbClr val="FFFFFF"/>
                </a:solidFill>
                <a:effectLst>
                  <a:outerShdw blurRad="38100" dist="38100" dir="2700000" algn="tl">
                    <a:srgbClr val="000000">
                      <a:alpha val="43137"/>
                    </a:srgbClr>
                  </a:outerShdw>
                </a:effectLst>
              </a:rPr>
              <a:t>  We can reduce the main causes of death</a:t>
            </a:r>
          </a:p>
          <a:p>
            <a:pPr algn="r">
              <a:spcAft>
                <a:spcPct val="0"/>
              </a:spcAft>
            </a:pPr>
            <a:r>
              <a:rPr lang="en-US" sz="2000" b="1" dirty="0" smtClean="0">
                <a:solidFill>
                  <a:srgbClr val="FFFFFF"/>
                </a:solidFill>
              </a:rPr>
              <a:t>Newborn Survival Solutions – 3 by 2</a:t>
            </a:r>
            <a:endParaRPr lang="en-US" sz="2000" b="1" dirty="0" smtClean="0">
              <a:solidFill>
                <a:srgbClr val="FFFFFF"/>
              </a:solidFill>
              <a:cs typeface="Arial" pitchFamily="34" charset="0"/>
            </a:endParaRPr>
          </a:p>
        </p:txBody>
      </p:sp>
      <p:sp>
        <p:nvSpPr>
          <p:cNvPr id="41987" name="Rectangle 3"/>
          <p:cNvSpPr>
            <a:spLocks noGrp="1" noChangeArrowheads="1"/>
          </p:cNvSpPr>
          <p:nvPr>
            <p:ph type="body" idx="4294967295"/>
          </p:nvPr>
        </p:nvSpPr>
        <p:spPr>
          <a:xfrm>
            <a:off x="552080" y="840263"/>
            <a:ext cx="8686800" cy="6278642"/>
          </a:xfrm>
          <a:prstGeom prst="rect">
            <a:avLst/>
          </a:prstGeom>
        </p:spPr>
        <p:txBody>
          <a:bodyPr>
            <a:noAutofit/>
          </a:bodyPr>
          <a:lstStyle/>
          <a:p>
            <a:pPr marL="0" indent="0" eaLnBrk="1" hangingPunct="1">
              <a:spcBef>
                <a:spcPts val="400"/>
              </a:spcBef>
              <a:buNone/>
            </a:pPr>
            <a:r>
              <a:rPr lang="en-US" sz="2800" dirty="0" smtClean="0">
                <a:solidFill>
                  <a:srgbClr val="C00000"/>
                </a:solidFill>
              </a:rPr>
              <a:t>Preterm birth</a:t>
            </a:r>
          </a:p>
          <a:p>
            <a:pPr marL="457200" indent="-457200" eaLnBrk="1" hangingPunct="1">
              <a:spcBef>
                <a:spcPts val="400"/>
              </a:spcBef>
              <a:buFont typeface="+mj-lt"/>
              <a:buAutoNum type="arabicPeriod"/>
            </a:pPr>
            <a:r>
              <a:rPr lang="en-US" sz="2400" dirty="0"/>
              <a:t>P</a:t>
            </a:r>
            <a:r>
              <a:rPr lang="en-US" sz="2400" dirty="0" smtClean="0"/>
              <a:t>reterm labor management including antenatal corticosteroids*</a:t>
            </a:r>
          </a:p>
          <a:p>
            <a:pPr marL="457200" indent="-457200" eaLnBrk="1" hangingPunct="1">
              <a:spcBef>
                <a:spcPts val="400"/>
              </a:spcBef>
              <a:buFont typeface="+mj-lt"/>
              <a:buAutoNum type="arabicPeriod"/>
            </a:pPr>
            <a:r>
              <a:rPr lang="en-US" sz="2400" dirty="0" smtClean="0"/>
              <a:t>Care including Kangaroo mother care, </a:t>
            </a:r>
            <a:r>
              <a:rPr lang="en-US" sz="2400" dirty="0" smtClean="0">
                <a:solidFill>
                  <a:srgbClr val="00B050"/>
                </a:solidFill>
              </a:rPr>
              <a:t>essential newborn care </a:t>
            </a:r>
          </a:p>
          <a:p>
            <a:pPr eaLnBrk="1" hangingPunct="1">
              <a:spcBef>
                <a:spcPts val="400"/>
              </a:spcBef>
            </a:pPr>
            <a:endParaRPr lang="en-US" sz="700" dirty="0"/>
          </a:p>
          <a:p>
            <a:pPr marL="0" indent="0" eaLnBrk="1" hangingPunct="1">
              <a:spcBef>
                <a:spcPts val="400"/>
              </a:spcBef>
              <a:buNone/>
            </a:pPr>
            <a:r>
              <a:rPr lang="en-US" sz="2800" dirty="0" smtClean="0">
                <a:solidFill>
                  <a:srgbClr val="C00000"/>
                </a:solidFill>
              </a:rPr>
              <a:t>Birth complications (and intrapartum stillbirths)</a:t>
            </a:r>
          </a:p>
          <a:p>
            <a:pPr marL="457200" indent="-457200" eaLnBrk="1" hangingPunct="1">
              <a:spcBef>
                <a:spcPts val="400"/>
              </a:spcBef>
              <a:buFont typeface="+mj-lt"/>
              <a:buAutoNum type="arabicPeriod"/>
            </a:pPr>
            <a:r>
              <a:rPr lang="en-US" sz="2400" dirty="0" smtClean="0"/>
              <a:t>Prevention with obstetric care *</a:t>
            </a:r>
          </a:p>
          <a:p>
            <a:pPr marL="457200" indent="-457200">
              <a:spcBef>
                <a:spcPts val="400"/>
              </a:spcBef>
              <a:buFont typeface="+mj-lt"/>
              <a:buAutoNum type="arabicPeriod"/>
            </a:pPr>
            <a:r>
              <a:rPr lang="en-US" sz="2400" dirty="0" smtClean="0">
                <a:solidFill>
                  <a:srgbClr val="00B050"/>
                </a:solidFill>
              </a:rPr>
              <a:t>Essential </a:t>
            </a:r>
            <a:r>
              <a:rPr lang="en-US" sz="2400" dirty="0">
                <a:solidFill>
                  <a:srgbClr val="00B050"/>
                </a:solidFill>
              </a:rPr>
              <a:t>newborn care</a:t>
            </a:r>
            <a:r>
              <a:rPr lang="en-US" sz="2400" dirty="0"/>
              <a:t>, </a:t>
            </a:r>
            <a:r>
              <a:rPr lang="en-US" sz="2400" dirty="0" smtClean="0"/>
              <a:t>and resuscitation* </a:t>
            </a:r>
          </a:p>
          <a:p>
            <a:pPr eaLnBrk="1" hangingPunct="1">
              <a:spcBef>
                <a:spcPts val="400"/>
              </a:spcBef>
            </a:pPr>
            <a:endParaRPr lang="en-US" sz="900" dirty="0"/>
          </a:p>
          <a:p>
            <a:pPr marL="0" indent="0" eaLnBrk="1" hangingPunct="1">
              <a:spcBef>
                <a:spcPts val="400"/>
              </a:spcBef>
              <a:buNone/>
            </a:pPr>
            <a:r>
              <a:rPr lang="en-US" sz="2800" dirty="0" smtClean="0">
                <a:solidFill>
                  <a:srgbClr val="C00000"/>
                </a:solidFill>
              </a:rPr>
              <a:t>Neonatal infections</a:t>
            </a:r>
          </a:p>
          <a:p>
            <a:pPr marL="457200" indent="-457200">
              <a:spcBef>
                <a:spcPts val="400"/>
              </a:spcBef>
              <a:buFont typeface="+mj-lt"/>
              <a:buAutoNum type="arabicPeriod"/>
            </a:pPr>
            <a:r>
              <a:rPr lang="en-US" sz="2400" dirty="0"/>
              <a:t>P</a:t>
            </a:r>
            <a:r>
              <a:rPr lang="en-US" sz="2400" dirty="0" smtClean="0"/>
              <a:t>revention, </a:t>
            </a:r>
            <a:r>
              <a:rPr lang="en-US" sz="2400" dirty="0">
                <a:solidFill>
                  <a:srgbClr val="00B050"/>
                </a:solidFill>
              </a:rPr>
              <a:t>essential </a:t>
            </a:r>
            <a:r>
              <a:rPr lang="en-US" sz="2400" dirty="0" smtClean="0">
                <a:solidFill>
                  <a:srgbClr val="00B050"/>
                </a:solidFill>
              </a:rPr>
              <a:t>newborn care</a:t>
            </a:r>
            <a:r>
              <a:rPr lang="en-US" sz="2400" dirty="0" smtClean="0"/>
              <a:t> especially breastfeeding, </a:t>
            </a:r>
            <a:r>
              <a:rPr lang="en-US" sz="2400" dirty="0" err="1" smtClean="0"/>
              <a:t>Chlorhexidine</a:t>
            </a:r>
            <a:r>
              <a:rPr lang="en-US" sz="2400" dirty="0" smtClean="0"/>
              <a:t> where appropriate*</a:t>
            </a:r>
          </a:p>
          <a:p>
            <a:pPr marL="457200" indent="-457200" eaLnBrk="1" hangingPunct="1">
              <a:spcBef>
                <a:spcPts val="400"/>
              </a:spcBef>
              <a:buFont typeface="+mj-lt"/>
              <a:buAutoNum type="arabicPeriod"/>
            </a:pPr>
            <a:r>
              <a:rPr lang="en-US" sz="2400" dirty="0" smtClean="0"/>
              <a:t>Case management of neonatal sepsis *</a:t>
            </a:r>
            <a:endParaRPr lang="en-GB" sz="2400" dirty="0" smtClean="0"/>
          </a:p>
          <a:p>
            <a:pPr lvl="1">
              <a:spcBef>
                <a:spcPts val="400"/>
              </a:spcBef>
            </a:pPr>
            <a:endParaRPr lang="en-GB" sz="2400" dirty="0" smtClean="0"/>
          </a:p>
          <a:p>
            <a:pPr>
              <a:spcBef>
                <a:spcPts val="400"/>
              </a:spcBef>
            </a:pPr>
            <a:endParaRPr lang="en-GB" sz="2400" dirty="0" smtClean="0"/>
          </a:p>
          <a:p>
            <a:pPr>
              <a:spcBef>
                <a:spcPts val="400"/>
              </a:spcBef>
              <a:buFontTx/>
              <a:buNone/>
            </a:pPr>
            <a:r>
              <a:rPr lang="en-GB" sz="2400" dirty="0" smtClean="0"/>
              <a:t>		</a:t>
            </a:r>
          </a:p>
          <a:p>
            <a:pPr lvl="4" eaLnBrk="1" hangingPunct="1">
              <a:spcBef>
                <a:spcPts val="400"/>
              </a:spcBef>
              <a:buFontTx/>
              <a:buNone/>
            </a:pPr>
            <a:endParaRPr lang="en-GB" sz="2400" dirty="0" smtClean="0"/>
          </a:p>
        </p:txBody>
      </p:sp>
      <p:sp>
        <p:nvSpPr>
          <p:cNvPr id="13" name="Oval 2"/>
          <p:cNvSpPr>
            <a:spLocks noChangeArrowheads="1"/>
          </p:cNvSpPr>
          <p:nvPr/>
        </p:nvSpPr>
        <p:spPr bwMode="gray">
          <a:xfrm>
            <a:off x="268927" y="1023132"/>
            <a:ext cx="281214" cy="295275"/>
          </a:xfrm>
          <a:prstGeom prst="ellipse">
            <a:avLst/>
          </a:prstGeom>
          <a:solidFill>
            <a:srgbClr val="C00000"/>
          </a:solidFill>
          <a:ln w="9525" algn="ctr">
            <a:noFill/>
            <a:round/>
            <a:headEnd/>
            <a:tailEnd/>
          </a:ln>
        </p:spPr>
        <p:txBody>
          <a:bodyPr wrap="none" lIns="0" tIns="0" rIns="0" bIns="0" anchor="ctr"/>
          <a:lstStyle/>
          <a:p>
            <a:pPr algn="ctr" fontAlgn="base">
              <a:spcBef>
                <a:spcPct val="0"/>
              </a:spcBef>
              <a:spcAft>
                <a:spcPct val="0"/>
              </a:spcAft>
            </a:pPr>
            <a:r>
              <a:rPr lang="en-US" sz="2000" b="1" dirty="0">
                <a:solidFill>
                  <a:srgbClr val="FFFFFF"/>
                </a:solidFill>
              </a:rPr>
              <a:t>1</a:t>
            </a:r>
          </a:p>
        </p:txBody>
      </p:sp>
      <p:sp>
        <p:nvSpPr>
          <p:cNvPr id="17" name="Oval 2"/>
          <p:cNvSpPr>
            <a:spLocks noChangeArrowheads="1"/>
          </p:cNvSpPr>
          <p:nvPr/>
        </p:nvSpPr>
        <p:spPr bwMode="gray">
          <a:xfrm>
            <a:off x="242335" y="2487563"/>
            <a:ext cx="281214" cy="295275"/>
          </a:xfrm>
          <a:prstGeom prst="ellipse">
            <a:avLst/>
          </a:prstGeom>
          <a:solidFill>
            <a:srgbClr val="C00000"/>
          </a:solidFill>
          <a:ln w="9525" algn="ctr">
            <a:noFill/>
            <a:round/>
            <a:headEnd/>
            <a:tailEnd/>
          </a:ln>
        </p:spPr>
        <p:txBody>
          <a:bodyPr wrap="none" lIns="0" tIns="0" rIns="0" bIns="0" anchor="ctr"/>
          <a:lstStyle/>
          <a:p>
            <a:pPr algn="ctr" fontAlgn="base">
              <a:spcBef>
                <a:spcPct val="0"/>
              </a:spcBef>
              <a:spcAft>
                <a:spcPct val="0"/>
              </a:spcAft>
            </a:pPr>
            <a:r>
              <a:rPr lang="en-US" sz="2000" b="1" dirty="0">
                <a:solidFill>
                  <a:srgbClr val="FFFFFF"/>
                </a:solidFill>
              </a:rPr>
              <a:t>2</a:t>
            </a:r>
          </a:p>
        </p:txBody>
      </p:sp>
      <p:sp>
        <p:nvSpPr>
          <p:cNvPr id="18" name="Oval 2"/>
          <p:cNvSpPr>
            <a:spLocks noChangeArrowheads="1"/>
          </p:cNvSpPr>
          <p:nvPr/>
        </p:nvSpPr>
        <p:spPr bwMode="gray">
          <a:xfrm>
            <a:off x="219654" y="3937260"/>
            <a:ext cx="281214" cy="295275"/>
          </a:xfrm>
          <a:prstGeom prst="ellipse">
            <a:avLst/>
          </a:prstGeom>
          <a:solidFill>
            <a:srgbClr val="C00000"/>
          </a:solidFill>
          <a:ln w="9525" algn="ctr">
            <a:noFill/>
            <a:round/>
            <a:headEnd/>
            <a:tailEnd/>
          </a:ln>
        </p:spPr>
        <p:txBody>
          <a:bodyPr wrap="none" lIns="0" tIns="0" rIns="0" bIns="0" anchor="ctr"/>
          <a:lstStyle/>
          <a:p>
            <a:pPr algn="ctr" fontAlgn="base">
              <a:spcBef>
                <a:spcPct val="0"/>
              </a:spcBef>
              <a:spcAft>
                <a:spcPct val="0"/>
              </a:spcAft>
            </a:pPr>
            <a:r>
              <a:rPr lang="en-US" sz="2000" b="1" dirty="0">
                <a:solidFill>
                  <a:srgbClr val="FFFFFF"/>
                </a:solidFill>
              </a:rPr>
              <a:t>3</a:t>
            </a:r>
          </a:p>
        </p:txBody>
      </p:sp>
      <p:sp>
        <p:nvSpPr>
          <p:cNvPr id="19" name="TextBox 8"/>
          <p:cNvSpPr txBox="1">
            <a:spLocks noChangeArrowheads="1"/>
          </p:cNvSpPr>
          <p:nvPr/>
        </p:nvSpPr>
        <p:spPr bwMode="auto">
          <a:xfrm>
            <a:off x="-85129" y="5574514"/>
            <a:ext cx="87345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65125" indent="-2555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buClr>
                <a:srgbClr val="FF953E"/>
              </a:buClr>
              <a:buFont typeface="Georgia" pitchFamily="18" charset="0"/>
              <a:buNone/>
            </a:pPr>
            <a:r>
              <a:rPr lang="en-US" sz="1400" dirty="0" smtClean="0">
                <a:solidFill>
                  <a:srgbClr val="000000"/>
                </a:solidFill>
              </a:rPr>
              <a:t>* </a:t>
            </a:r>
            <a:r>
              <a:rPr lang="en-US" sz="1400" dirty="0" err="1" smtClean="0">
                <a:solidFill>
                  <a:srgbClr val="000000"/>
                </a:solidFill>
              </a:rPr>
              <a:t>Prioritised</a:t>
            </a:r>
            <a:r>
              <a:rPr lang="en-US" sz="1400" dirty="0" smtClean="0">
                <a:solidFill>
                  <a:srgbClr val="000000"/>
                </a:solidFill>
              </a:rPr>
              <a:t> by the UN Commission on Life Saving Commodities for Women and Children </a:t>
            </a:r>
            <a:endParaRPr lang="en-US" sz="1600" dirty="0">
              <a:solidFill>
                <a:srgbClr val="000000"/>
              </a:solidFill>
            </a:endParaRPr>
          </a:p>
        </p:txBody>
      </p:sp>
      <p:sp>
        <p:nvSpPr>
          <p:cNvPr id="15" name="Rectangle 14"/>
          <p:cNvSpPr>
            <a:spLocks noChangeArrowheads="1"/>
          </p:cNvSpPr>
          <p:nvPr/>
        </p:nvSpPr>
        <p:spPr bwMode="auto">
          <a:xfrm>
            <a:off x="-36512" y="5917840"/>
            <a:ext cx="9229129" cy="942887"/>
          </a:xfrm>
          <a:prstGeom prst="rect">
            <a:avLst/>
          </a:prstGeom>
          <a:solidFill>
            <a:schemeClr val="tx2">
              <a:lumMod val="50000"/>
            </a:schemeClr>
          </a:solidFill>
          <a:ln w="9525">
            <a:noFill/>
            <a:miter lim="800000"/>
            <a:headEnd/>
            <a:tailEnd/>
          </a:ln>
        </p:spPr>
        <p:txBody>
          <a:bodyPr/>
          <a:lstStyle/>
          <a:p>
            <a:pPr marL="808038" indent="-350838" algn="ctr"/>
            <a:r>
              <a:rPr lang="en-US" sz="2800" b="1" dirty="0">
                <a:solidFill>
                  <a:schemeClr val="bg1"/>
                </a:solidFill>
              </a:rPr>
              <a:t>Over two-thirds of newborn deaths </a:t>
            </a:r>
            <a:r>
              <a:rPr lang="en-US" sz="2800" b="1" dirty="0" smtClean="0">
                <a:solidFill>
                  <a:schemeClr val="bg1"/>
                </a:solidFill>
              </a:rPr>
              <a:t>are preventable  </a:t>
            </a:r>
            <a:r>
              <a:rPr lang="en-US" sz="2400" b="1" dirty="0" smtClean="0">
                <a:solidFill>
                  <a:schemeClr val="bg1"/>
                </a:solidFill>
              </a:rPr>
              <a:t>Action is possible now, even without intensive care </a:t>
            </a:r>
            <a:endParaRPr lang="en-GB" sz="2800" b="1" dirty="0">
              <a:solidFill>
                <a:schemeClr val="bg1"/>
              </a:solidFill>
            </a:endParaRPr>
          </a:p>
        </p:txBody>
      </p:sp>
    </p:spTree>
    <p:extLst>
      <p:ext uri="{BB962C8B-B14F-4D97-AF65-F5344CB8AC3E}">
        <p14:creationId xmlns:p14="http://schemas.microsoft.com/office/powerpoint/2010/main" val="2346528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1143000"/>
          </a:xfrm>
        </p:spPr>
        <p:txBody>
          <a:bodyPr/>
          <a:lstStyle/>
          <a:p>
            <a:r>
              <a:rPr lang="en-ZA" dirty="0" smtClean="0"/>
              <a:t>Proposed vision</a:t>
            </a:r>
            <a:endParaRPr lang="en-GB" dirty="0"/>
          </a:p>
        </p:txBody>
      </p:sp>
      <p:sp>
        <p:nvSpPr>
          <p:cNvPr id="3" name="Content Placeholder 2"/>
          <p:cNvSpPr>
            <a:spLocks noGrp="1"/>
          </p:cNvSpPr>
          <p:nvPr>
            <p:ph idx="1"/>
          </p:nvPr>
        </p:nvSpPr>
        <p:spPr>
          <a:xfrm>
            <a:off x="457200" y="1280892"/>
            <a:ext cx="8229600" cy="4525963"/>
          </a:xfrm>
        </p:spPr>
        <p:txBody>
          <a:bodyPr>
            <a:noAutofit/>
          </a:bodyPr>
          <a:lstStyle/>
          <a:p>
            <a:pPr marL="0" indent="0">
              <a:buNone/>
            </a:pPr>
            <a:r>
              <a:rPr lang="en-GB" sz="2000" i="1" dirty="0" smtClean="0"/>
              <a:t>A </a:t>
            </a:r>
            <a:r>
              <a:rPr lang="en-GB" sz="2000" i="1" dirty="0"/>
              <a:t>P</a:t>
            </a:r>
            <a:r>
              <a:rPr lang="en-GB" sz="2000" i="1" dirty="0" smtClean="0"/>
              <a:t>romise </a:t>
            </a:r>
            <a:r>
              <a:rPr lang="en-GB" sz="2000" i="1" dirty="0"/>
              <a:t>R</a:t>
            </a:r>
            <a:r>
              <a:rPr lang="en-GB" sz="2000" i="1" dirty="0" smtClean="0"/>
              <a:t>enewed</a:t>
            </a:r>
            <a:r>
              <a:rPr lang="en-GB" sz="2000" dirty="0" smtClean="0"/>
              <a:t> </a:t>
            </a:r>
            <a:r>
              <a:rPr lang="en-GB" sz="2000" dirty="0"/>
              <a:t>(APR) </a:t>
            </a:r>
            <a:r>
              <a:rPr lang="en-GB" sz="2000" dirty="0" smtClean="0"/>
              <a:t>has </a:t>
            </a:r>
            <a:r>
              <a:rPr lang="en-GB" sz="2000" dirty="0"/>
              <a:t>proposed a new goal for child survival,  namely to reduce child mortality to </a:t>
            </a:r>
            <a:r>
              <a:rPr lang="en-GB" sz="2000" b="1" dirty="0"/>
              <a:t>20 or less deaths per 1000 live births in every country by 2035</a:t>
            </a:r>
            <a:r>
              <a:rPr lang="en-GB" sz="2000" dirty="0"/>
              <a:t>.   Global leaders in 174 countries have committed to this goal.  </a:t>
            </a:r>
            <a:endParaRPr lang="en-GB" sz="2000" dirty="0" smtClean="0"/>
          </a:p>
          <a:p>
            <a:pPr marL="0" indent="0">
              <a:buNone/>
            </a:pPr>
            <a:endParaRPr lang="en-GB" sz="2000" dirty="0" smtClean="0"/>
          </a:p>
          <a:p>
            <a:pPr marL="0" indent="0">
              <a:buNone/>
            </a:pPr>
            <a:r>
              <a:rPr lang="en-GB" sz="2000" dirty="0" smtClean="0"/>
              <a:t>Through </a:t>
            </a:r>
            <a:r>
              <a:rPr lang="en-GB" sz="2000" dirty="0"/>
              <a:t>its vision, goal and targets, </a:t>
            </a:r>
            <a:r>
              <a:rPr lang="en-GB" sz="2000" i="1" dirty="0"/>
              <a:t>Every Newborn </a:t>
            </a:r>
            <a:r>
              <a:rPr lang="en-GB" sz="2000" dirty="0"/>
              <a:t>provides strategic directions  on ending preventable mortality in the newborn period, and contributes to achieving the overall goal of </a:t>
            </a:r>
            <a:r>
              <a:rPr lang="en-GB" sz="2000" dirty="0" smtClean="0"/>
              <a:t>APR</a:t>
            </a:r>
            <a:r>
              <a:rPr lang="en-GB" sz="2000" i="1" dirty="0" smtClean="0"/>
              <a:t>.</a:t>
            </a:r>
            <a:r>
              <a:rPr lang="en-GB" sz="1600" i="1" dirty="0" smtClean="0"/>
              <a:t> </a:t>
            </a:r>
            <a:r>
              <a:rPr lang="en-GB" sz="1600" dirty="0" smtClean="0"/>
              <a:t>  </a:t>
            </a:r>
            <a:endParaRPr lang="en-GB" sz="1600" dirty="0"/>
          </a:p>
          <a:p>
            <a:pPr marL="0" indent="0">
              <a:buNone/>
            </a:pPr>
            <a:endParaRPr lang="en-GB" sz="1600" dirty="0"/>
          </a:p>
          <a:p>
            <a:pPr lvl="0"/>
            <a:r>
              <a:rPr lang="en-GB" sz="1800" b="1" dirty="0" smtClean="0"/>
              <a:t>Option </a:t>
            </a:r>
            <a:r>
              <a:rPr lang="en-GB" sz="1800" b="1" dirty="0"/>
              <a:t>1: </a:t>
            </a:r>
            <a:r>
              <a:rPr lang="en-GB" sz="1800" dirty="0"/>
              <a:t>A world in which no pregnant woman or newborn baby dies,  or suffers disability,  due to a preventable cause.</a:t>
            </a:r>
          </a:p>
          <a:p>
            <a:pPr lvl="0"/>
            <a:r>
              <a:rPr lang="en-GB" sz="1800" b="1" dirty="0"/>
              <a:t>Option 2</a:t>
            </a:r>
            <a:r>
              <a:rPr lang="en-GB" sz="1800" dirty="0"/>
              <a:t>: A world in which every pregnant woman and newborn baby survives and thrives, and childbirth is an event of celebration.</a:t>
            </a:r>
          </a:p>
          <a:p>
            <a:pPr lvl="0"/>
            <a:r>
              <a:rPr lang="en-GB" sz="1800" b="1" dirty="0"/>
              <a:t>Option 3:</a:t>
            </a:r>
            <a:r>
              <a:rPr lang="en-GB" sz="1800" dirty="0"/>
              <a:t>  A world in which preventable  maternal and newborn deaths and </a:t>
            </a:r>
            <a:r>
              <a:rPr lang="en-GB" sz="1800" dirty="0" smtClean="0"/>
              <a:t>stillbirths </a:t>
            </a:r>
            <a:r>
              <a:rPr lang="en-GB" sz="1800" dirty="0"/>
              <a:t>are being averted and babies thrive beyond survival</a:t>
            </a:r>
            <a:r>
              <a:rPr lang="en-GB" sz="1800" dirty="0" smtClean="0"/>
              <a:t>.</a:t>
            </a:r>
            <a:endParaRPr lang="en-GB" sz="1800" dirty="0"/>
          </a:p>
        </p:txBody>
      </p:sp>
    </p:spTree>
    <p:extLst>
      <p:ext uri="{BB962C8B-B14F-4D97-AF65-F5344CB8AC3E}">
        <p14:creationId xmlns:p14="http://schemas.microsoft.com/office/powerpoint/2010/main" val="279390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1143000"/>
          </a:xfrm>
        </p:spPr>
        <p:txBody>
          <a:bodyPr/>
          <a:lstStyle/>
          <a:p>
            <a:r>
              <a:rPr lang="en-ZA" dirty="0" smtClean="0"/>
              <a:t>Proposed goal</a:t>
            </a:r>
            <a:endParaRPr lang="en-GB" dirty="0"/>
          </a:p>
        </p:txBody>
      </p:sp>
      <p:sp>
        <p:nvSpPr>
          <p:cNvPr id="3" name="Content Placeholder 2"/>
          <p:cNvSpPr>
            <a:spLocks noGrp="1"/>
          </p:cNvSpPr>
          <p:nvPr>
            <p:ph idx="1"/>
          </p:nvPr>
        </p:nvSpPr>
        <p:spPr>
          <a:xfrm>
            <a:off x="457200" y="1614714"/>
            <a:ext cx="8229600" cy="4525963"/>
          </a:xfrm>
        </p:spPr>
        <p:txBody>
          <a:bodyPr>
            <a:noAutofit/>
          </a:bodyPr>
          <a:lstStyle/>
          <a:p>
            <a:pPr marL="0" lvl="0" indent="0" algn="ctr">
              <a:buNone/>
            </a:pPr>
            <a:r>
              <a:rPr lang="en-GB" dirty="0" smtClean="0"/>
              <a:t>Achieve </a:t>
            </a:r>
            <a:r>
              <a:rPr lang="en-GB" dirty="0"/>
              <a:t>universal quality coverage of essential interventions for maternal and newborn health  through strategic actions to strengthen the health system and community response for women’s and children’s health and address related social determinants of health</a:t>
            </a:r>
            <a:r>
              <a:rPr lang="en-GB" dirty="0" smtClean="0"/>
              <a:t>.</a:t>
            </a:r>
            <a:endParaRPr lang="en-GB" dirty="0"/>
          </a:p>
        </p:txBody>
      </p:sp>
    </p:spTree>
    <p:extLst>
      <p:ext uri="{BB962C8B-B14F-4D97-AF65-F5344CB8AC3E}">
        <p14:creationId xmlns:p14="http://schemas.microsoft.com/office/powerpoint/2010/main" val="104442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1143000"/>
          </a:xfrm>
        </p:spPr>
        <p:txBody>
          <a:bodyPr/>
          <a:lstStyle/>
          <a:p>
            <a:r>
              <a:rPr lang="en-ZA" dirty="0" smtClean="0"/>
              <a:t>Proposed targets</a:t>
            </a:r>
            <a:endParaRPr lang="en-GB" dirty="0"/>
          </a:p>
        </p:txBody>
      </p:sp>
      <p:sp>
        <p:nvSpPr>
          <p:cNvPr id="3" name="Content Placeholder 2"/>
          <p:cNvSpPr>
            <a:spLocks noGrp="1"/>
          </p:cNvSpPr>
          <p:nvPr>
            <p:ph idx="1"/>
          </p:nvPr>
        </p:nvSpPr>
        <p:spPr>
          <a:xfrm>
            <a:off x="457200" y="990612"/>
            <a:ext cx="8229600" cy="5148931"/>
          </a:xfrm>
        </p:spPr>
        <p:txBody>
          <a:bodyPr>
            <a:noAutofit/>
          </a:bodyPr>
          <a:lstStyle/>
          <a:p>
            <a:pPr marL="0" indent="0">
              <a:spcBef>
                <a:spcPts val="0"/>
              </a:spcBef>
              <a:buNone/>
            </a:pPr>
            <a:r>
              <a:rPr lang="en-US" sz="2000" b="1" dirty="0">
                <a:latin typeface="Calibri" pitchFamily="34" charset="0"/>
              </a:rPr>
              <a:t>Universal? </a:t>
            </a:r>
          </a:p>
          <a:p>
            <a:pPr marL="0" indent="0">
              <a:spcBef>
                <a:spcPts val="0"/>
              </a:spcBef>
              <a:buNone/>
            </a:pPr>
            <a:r>
              <a:rPr lang="en-US" sz="1800" dirty="0">
                <a:latin typeface="Calibri" pitchFamily="34" charset="0"/>
              </a:rPr>
              <a:t>Consensus so far on universal , change for all of the next generation</a:t>
            </a:r>
            <a:endParaRPr lang="en-US" sz="2000" dirty="0">
              <a:latin typeface="Calibri" pitchFamily="34" charset="0"/>
            </a:endParaRPr>
          </a:p>
          <a:p>
            <a:pPr marL="514350" indent="-514350">
              <a:spcBef>
                <a:spcPts val="0"/>
              </a:spcBef>
              <a:buFont typeface="+mj-lt"/>
              <a:buAutoNum type="arabicPeriod"/>
            </a:pPr>
            <a:endParaRPr lang="en-US" sz="1600" dirty="0">
              <a:latin typeface="Calibri" pitchFamily="34" charset="0"/>
            </a:endParaRPr>
          </a:p>
          <a:p>
            <a:pPr marL="0" indent="0">
              <a:spcBef>
                <a:spcPts val="0"/>
              </a:spcBef>
              <a:buNone/>
            </a:pPr>
            <a:r>
              <a:rPr lang="en-US" sz="2000" b="1" dirty="0">
                <a:latin typeface="Calibri" pitchFamily="34" charset="0"/>
              </a:rPr>
              <a:t>Absolute vs. relative target and level of target?</a:t>
            </a:r>
          </a:p>
          <a:p>
            <a:pPr marL="0" indent="0">
              <a:spcBef>
                <a:spcPts val="0"/>
              </a:spcBef>
              <a:buNone/>
            </a:pPr>
            <a:r>
              <a:rPr lang="en-US" sz="1800" dirty="0">
                <a:latin typeface="Calibri" pitchFamily="34" charset="0"/>
              </a:rPr>
              <a:t>No consensus but tendency towards absolute (number) versus relative (%).</a:t>
            </a:r>
          </a:p>
          <a:p>
            <a:pPr marL="0" indent="0">
              <a:spcBef>
                <a:spcPts val="0"/>
              </a:spcBef>
              <a:buNone/>
            </a:pPr>
            <a:r>
              <a:rPr lang="en-US" sz="1800" dirty="0">
                <a:latin typeface="Calibri" pitchFamily="34" charset="0"/>
              </a:rPr>
              <a:t>Possible option is absolute target of 7.5/1000 as ~highest current NMR in OECD countries</a:t>
            </a:r>
          </a:p>
          <a:p>
            <a:pPr marL="0" indent="0">
              <a:spcBef>
                <a:spcPts val="0"/>
              </a:spcBef>
              <a:buNone/>
            </a:pPr>
            <a:endParaRPr lang="en-US" sz="1800" dirty="0">
              <a:latin typeface="Calibri" pitchFamily="34" charset="0"/>
            </a:endParaRPr>
          </a:p>
          <a:p>
            <a:pPr marL="0" indent="0">
              <a:spcBef>
                <a:spcPts val="0"/>
              </a:spcBef>
              <a:buNone/>
            </a:pPr>
            <a:r>
              <a:rPr lang="en-US" sz="1800" dirty="0">
                <a:latin typeface="Calibri" pitchFamily="34" charset="0"/>
              </a:rPr>
              <a:t>Other points arising from discussions so far</a:t>
            </a:r>
          </a:p>
          <a:p>
            <a:pPr marL="457200" indent="-457200">
              <a:spcBef>
                <a:spcPts val="0"/>
              </a:spcBef>
              <a:buFont typeface="+mj-lt"/>
              <a:buAutoNum type="arabicPeriod"/>
            </a:pPr>
            <a:r>
              <a:rPr lang="en-US" sz="2000" b="1" dirty="0">
                <a:latin typeface="Calibri" pitchFamily="34" charset="0"/>
              </a:rPr>
              <a:t>Stillbirths count  </a:t>
            </a:r>
            <a:r>
              <a:rPr lang="en-US" sz="2000" dirty="0">
                <a:latin typeface="Calibri" pitchFamily="34" charset="0"/>
              </a:rPr>
              <a:t>- </a:t>
            </a:r>
            <a:r>
              <a:rPr lang="en-US" sz="1800" dirty="0">
                <a:latin typeface="Calibri" pitchFamily="34" charset="0"/>
              </a:rPr>
              <a:t>should have an outcome level target (note Lancet Stillbirth Series Goals for 2020)</a:t>
            </a:r>
          </a:p>
          <a:p>
            <a:pPr lvl="1">
              <a:spcBef>
                <a:spcPts val="0"/>
              </a:spcBef>
            </a:pPr>
            <a:endParaRPr lang="en-US" sz="1200" dirty="0">
              <a:latin typeface="Calibri" pitchFamily="34" charset="0"/>
            </a:endParaRPr>
          </a:p>
          <a:p>
            <a:pPr marL="514350" indent="-514350">
              <a:spcBef>
                <a:spcPts val="0"/>
              </a:spcBef>
              <a:buFont typeface="+mj-lt"/>
              <a:buAutoNum type="arabicPeriod"/>
            </a:pPr>
            <a:r>
              <a:rPr lang="en-US" sz="2000" b="1" dirty="0">
                <a:latin typeface="Calibri" pitchFamily="34" charset="0"/>
              </a:rPr>
              <a:t>Timeframe</a:t>
            </a:r>
            <a:r>
              <a:rPr lang="en-US" sz="1800" dirty="0">
                <a:latin typeface="Calibri" pitchFamily="34" charset="0"/>
              </a:rPr>
              <a:t> 2035 is far away  - need interim targets and can explicitly map with other initiatives </a:t>
            </a:r>
            <a:r>
              <a:rPr lang="en-US" sz="1800" dirty="0" err="1">
                <a:latin typeface="Calibri" pitchFamily="34" charset="0"/>
              </a:rPr>
              <a:t>eg</a:t>
            </a:r>
            <a:r>
              <a:rPr lang="en-US" sz="1800" dirty="0">
                <a:latin typeface="Calibri" pitchFamily="34" charset="0"/>
              </a:rPr>
              <a:t> FP 2020, A Promise Renewed</a:t>
            </a:r>
          </a:p>
          <a:p>
            <a:pPr marL="514350" indent="-514350">
              <a:spcBef>
                <a:spcPts val="0"/>
              </a:spcBef>
              <a:buFont typeface="+mj-lt"/>
              <a:buAutoNum type="arabicPeriod"/>
            </a:pPr>
            <a:endParaRPr lang="en-US" sz="1200" dirty="0">
              <a:latin typeface="Calibri" pitchFamily="34" charset="0"/>
            </a:endParaRPr>
          </a:p>
          <a:p>
            <a:pPr marL="514350" indent="-514350">
              <a:spcBef>
                <a:spcPts val="0"/>
              </a:spcBef>
              <a:buFont typeface="+mj-lt"/>
              <a:buAutoNum type="arabicPeriod"/>
            </a:pPr>
            <a:r>
              <a:rPr lang="en-US" sz="1800" b="1" dirty="0">
                <a:latin typeface="Calibri" pitchFamily="34" charset="0"/>
              </a:rPr>
              <a:t>Equity - </a:t>
            </a:r>
            <a:r>
              <a:rPr lang="en-US" sz="1800" dirty="0">
                <a:latin typeface="Calibri" pitchFamily="34" charset="0"/>
              </a:rPr>
              <a:t>principle of equity rather than safety in averages, </a:t>
            </a:r>
            <a:r>
              <a:rPr lang="en-US" sz="1800" dirty="0" err="1">
                <a:latin typeface="Calibri" pitchFamily="34" charset="0"/>
              </a:rPr>
              <a:t>eg</a:t>
            </a:r>
            <a:r>
              <a:rPr lang="en-US" sz="1800" dirty="0">
                <a:latin typeface="Calibri" pitchFamily="34" charset="0"/>
              </a:rPr>
              <a:t> subnational targets</a:t>
            </a:r>
          </a:p>
          <a:p>
            <a:pPr marL="514350" indent="-514350">
              <a:spcBef>
                <a:spcPts val="0"/>
              </a:spcBef>
              <a:buFont typeface="+mj-lt"/>
              <a:buAutoNum type="arabicPeriod"/>
            </a:pPr>
            <a:endParaRPr lang="en-US" sz="1100" dirty="0">
              <a:latin typeface="Calibri" pitchFamily="34" charset="0"/>
            </a:endParaRPr>
          </a:p>
          <a:p>
            <a:pPr marL="514350" indent="-514350">
              <a:spcBef>
                <a:spcPts val="0"/>
              </a:spcBef>
              <a:buFont typeface="+mj-lt"/>
              <a:buAutoNum type="arabicPeriod"/>
            </a:pPr>
            <a:endParaRPr lang="en-US" sz="1100" dirty="0">
              <a:latin typeface="Calibri" pitchFamily="34" charset="0"/>
            </a:endParaRPr>
          </a:p>
          <a:p>
            <a:pPr marL="514350" indent="-514350">
              <a:spcBef>
                <a:spcPts val="0"/>
              </a:spcBef>
              <a:buFont typeface="+mj-lt"/>
              <a:buAutoNum type="arabicPeriod"/>
            </a:pPr>
            <a:r>
              <a:rPr lang="en-US" sz="1800" b="1" dirty="0">
                <a:latin typeface="Calibri" pitchFamily="34" charset="0"/>
              </a:rPr>
              <a:t>Define “preventable mortality” </a:t>
            </a:r>
            <a:r>
              <a:rPr lang="en-US" sz="1800" dirty="0">
                <a:latin typeface="Calibri" pitchFamily="34" charset="0"/>
              </a:rPr>
              <a:t>and note may be context specific and for a given country may change over time</a:t>
            </a:r>
          </a:p>
          <a:p>
            <a:pPr marL="0" indent="0">
              <a:spcBef>
                <a:spcPts val="0"/>
              </a:spcBef>
              <a:buNone/>
            </a:pPr>
            <a:endParaRPr lang="en-US" sz="1800" dirty="0">
              <a:latin typeface="Calibri" pitchFamily="34" charset="0"/>
            </a:endParaRPr>
          </a:p>
          <a:p>
            <a:pPr marL="0" indent="0">
              <a:spcBef>
                <a:spcPts val="0"/>
              </a:spcBef>
              <a:buNone/>
            </a:pPr>
            <a:endParaRPr lang="en-US" sz="900" dirty="0">
              <a:latin typeface="Calibri" pitchFamily="34" charset="0"/>
            </a:endParaRPr>
          </a:p>
          <a:p>
            <a:pPr marL="0" lvl="1" indent="0">
              <a:spcBef>
                <a:spcPts val="0"/>
              </a:spcBef>
              <a:buNone/>
            </a:pPr>
            <a:endParaRPr lang="en-US" sz="2400" dirty="0"/>
          </a:p>
          <a:p>
            <a:pPr marL="0" indent="0">
              <a:spcBef>
                <a:spcPts val="0"/>
              </a:spcBef>
              <a:buNone/>
            </a:pPr>
            <a:r>
              <a:rPr lang="en-US" sz="1800" dirty="0">
                <a:latin typeface="Calibri" pitchFamily="34" charset="0"/>
              </a:rPr>
              <a:t> </a:t>
            </a:r>
          </a:p>
          <a:p>
            <a:pPr marL="0" indent="0">
              <a:spcBef>
                <a:spcPts val="0"/>
              </a:spcBef>
              <a:buNone/>
            </a:pPr>
            <a:r>
              <a:rPr lang="en-US" sz="1800" dirty="0">
                <a:latin typeface="Calibri" pitchFamily="34" charset="0"/>
              </a:rPr>
              <a:t>  </a:t>
            </a:r>
          </a:p>
        </p:txBody>
      </p:sp>
    </p:spTree>
    <p:extLst>
      <p:ext uri="{BB962C8B-B14F-4D97-AF65-F5344CB8AC3E}">
        <p14:creationId xmlns:p14="http://schemas.microsoft.com/office/powerpoint/2010/main" val="2036634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1143000"/>
          </a:xfrm>
        </p:spPr>
        <p:txBody>
          <a:bodyPr/>
          <a:lstStyle/>
          <a:p>
            <a:r>
              <a:rPr lang="en-ZA" dirty="0" smtClean="0"/>
              <a:t>Proposed strategic objectives</a:t>
            </a:r>
            <a:endParaRPr lang="en-GB" dirty="0"/>
          </a:p>
        </p:txBody>
      </p:sp>
      <p:sp>
        <p:nvSpPr>
          <p:cNvPr id="3" name="Content Placeholder 2"/>
          <p:cNvSpPr>
            <a:spLocks noGrp="1"/>
          </p:cNvSpPr>
          <p:nvPr>
            <p:ph idx="1"/>
          </p:nvPr>
        </p:nvSpPr>
        <p:spPr>
          <a:xfrm>
            <a:off x="457200" y="1280892"/>
            <a:ext cx="8229600" cy="4525963"/>
          </a:xfrm>
        </p:spPr>
        <p:txBody>
          <a:bodyPr>
            <a:noAutofit/>
          </a:bodyPr>
          <a:lstStyle/>
          <a:p>
            <a:pPr marL="514350" lvl="0" indent="-514350">
              <a:buFont typeface="+mj-lt"/>
              <a:buAutoNum type="arabicPeriod"/>
            </a:pPr>
            <a:r>
              <a:rPr lang="en-GB" sz="2400" dirty="0" smtClean="0"/>
              <a:t>Strengthen </a:t>
            </a:r>
            <a:r>
              <a:rPr lang="en-GB" sz="2400" dirty="0"/>
              <a:t>leadership and political commitment</a:t>
            </a:r>
          </a:p>
          <a:p>
            <a:pPr marL="514350" lvl="0" indent="-514350">
              <a:buFont typeface="+mj-lt"/>
              <a:buAutoNum type="arabicPeriod"/>
            </a:pPr>
            <a:r>
              <a:rPr lang="en-GB" sz="2400" dirty="0"/>
              <a:t>Focus on high impact interventions and delivery mechanisms</a:t>
            </a:r>
          </a:p>
          <a:p>
            <a:pPr marL="514350" lvl="0" indent="-514350">
              <a:buFont typeface="+mj-lt"/>
              <a:buAutoNum type="arabicPeriod"/>
            </a:pPr>
            <a:r>
              <a:rPr lang="en-GB" sz="2400" dirty="0"/>
              <a:t>Strengthen the quality of care  provided by skilled personnel</a:t>
            </a:r>
          </a:p>
          <a:p>
            <a:pPr marL="514350" lvl="0" indent="-514350">
              <a:buFont typeface="+mj-lt"/>
              <a:buAutoNum type="arabicPeriod"/>
            </a:pPr>
            <a:r>
              <a:rPr lang="en-GB" sz="2400" dirty="0"/>
              <a:t>Move towards universal coverage of high impact newborn interventions</a:t>
            </a:r>
          </a:p>
          <a:p>
            <a:pPr marL="514350" lvl="0" indent="-514350">
              <a:buFont typeface="+mj-lt"/>
              <a:buAutoNum type="arabicPeriod"/>
            </a:pPr>
            <a:r>
              <a:rPr lang="en-GB" sz="2400" dirty="0"/>
              <a:t>Create a supportive environment for maternal and newborn health</a:t>
            </a:r>
          </a:p>
          <a:p>
            <a:pPr marL="514350" lvl="0" indent="-514350">
              <a:buFont typeface="+mj-lt"/>
              <a:buAutoNum type="arabicPeriod"/>
            </a:pPr>
            <a:r>
              <a:rPr lang="en-GB" sz="2400" dirty="0"/>
              <a:t>Ensure mutual accountability </a:t>
            </a:r>
            <a:endParaRPr lang="en-GB" sz="2400" dirty="0" smtClean="0"/>
          </a:p>
          <a:p>
            <a:pPr marL="514350" lvl="0" indent="-514350">
              <a:buFont typeface="+mj-lt"/>
              <a:buAutoNum type="arabicPeriod"/>
            </a:pPr>
            <a:endParaRPr lang="en-GB" sz="2400" dirty="0"/>
          </a:p>
        </p:txBody>
      </p:sp>
      <p:sp>
        <p:nvSpPr>
          <p:cNvPr id="4" name="Rectangle 3"/>
          <p:cNvSpPr>
            <a:spLocks noChangeArrowheads="1"/>
          </p:cNvSpPr>
          <p:nvPr/>
        </p:nvSpPr>
        <p:spPr bwMode="auto">
          <a:xfrm>
            <a:off x="-36513" y="4960439"/>
            <a:ext cx="9229129" cy="627561"/>
          </a:xfrm>
          <a:prstGeom prst="rect">
            <a:avLst/>
          </a:prstGeom>
          <a:solidFill>
            <a:schemeClr val="tx2">
              <a:lumMod val="50000"/>
            </a:schemeClr>
          </a:solidFill>
          <a:ln w="9525">
            <a:noFill/>
            <a:miter lim="800000"/>
            <a:headEnd/>
            <a:tailEnd/>
          </a:ln>
        </p:spPr>
        <p:txBody>
          <a:bodyPr/>
          <a:lstStyle/>
          <a:p>
            <a:pPr marL="808038" indent="-350838" algn="ctr"/>
            <a:r>
              <a:rPr lang="en-US" sz="2800" b="1" dirty="0" smtClean="0">
                <a:solidFill>
                  <a:schemeClr val="bg1"/>
                </a:solidFill>
              </a:rPr>
              <a:t>Each strategic direction has 3-4 priority actions</a:t>
            </a:r>
            <a:endParaRPr lang="en-GB" sz="2800" b="1" dirty="0">
              <a:solidFill>
                <a:schemeClr val="bg1"/>
              </a:solidFill>
            </a:endParaRPr>
          </a:p>
        </p:txBody>
      </p:sp>
    </p:spTree>
    <p:extLst>
      <p:ext uri="{BB962C8B-B14F-4D97-AF65-F5344CB8AC3E}">
        <p14:creationId xmlns:p14="http://schemas.microsoft.com/office/powerpoint/2010/main" val="207447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1143000"/>
          </a:xfrm>
        </p:spPr>
        <p:txBody>
          <a:bodyPr/>
          <a:lstStyle/>
          <a:p>
            <a:r>
              <a:rPr lang="en-ZA" dirty="0" smtClean="0"/>
              <a:t>Roles and responsibilities</a:t>
            </a:r>
            <a:endParaRPr lang="en-GB" dirty="0"/>
          </a:p>
        </p:txBody>
      </p:sp>
      <p:sp>
        <p:nvSpPr>
          <p:cNvPr id="3" name="Content Placeholder 2"/>
          <p:cNvSpPr>
            <a:spLocks noGrp="1"/>
          </p:cNvSpPr>
          <p:nvPr>
            <p:ph idx="1"/>
          </p:nvPr>
        </p:nvSpPr>
        <p:spPr>
          <a:xfrm>
            <a:off x="457200" y="1280892"/>
            <a:ext cx="8229600" cy="4525963"/>
          </a:xfrm>
        </p:spPr>
        <p:txBody>
          <a:bodyPr>
            <a:noAutofit/>
          </a:bodyPr>
          <a:lstStyle/>
          <a:p>
            <a:pPr marL="0" indent="0">
              <a:buNone/>
            </a:pPr>
            <a:r>
              <a:rPr lang="en-GB" sz="2400" i="1" dirty="0" smtClean="0"/>
              <a:t>Every </a:t>
            </a:r>
            <a:r>
              <a:rPr lang="en-GB" sz="2400" i="1" dirty="0"/>
              <a:t>Newborn </a:t>
            </a:r>
            <a:r>
              <a:rPr lang="en-GB" sz="2400" dirty="0"/>
              <a:t>will articulate specific roles and responsibilities of stakeholders at global, regional and country levels to implement the strategic directions.</a:t>
            </a:r>
          </a:p>
          <a:p>
            <a:pPr marL="0" indent="0">
              <a:buNone/>
            </a:pPr>
            <a:endParaRPr lang="en-GB" sz="2400" dirty="0"/>
          </a:p>
          <a:p>
            <a:pPr marL="0" indent="0">
              <a:buNone/>
            </a:pPr>
            <a:r>
              <a:rPr lang="en-GB" sz="2400" b="1" dirty="0"/>
              <a:t>Cost and investment:</a:t>
            </a:r>
            <a:endParaRPr lang="en-GB" sz="2400" dirty="0"/>
          </a:p>
          <a:p>
            <a:r>
              <a:rPr lang="en-GB" sz="2400" dirty="0"/>
              <a:t>An investment case will support </a:t>
            </a:r>
            <a:r>
              <a:rPr lang="en-GB" sz="2400" i="1" dirty="0" smtClean="0"/>
              <a:t>Every Newborn </a:t>
            </a:r>
            <a:r>
              <a:rPr lang="en-GB" sz="2400" dirty="0" smtClean="0"/>
              <a:t>and </a:t>
            </a:r>
            <a:r>
              <a:rPr lang="en-GB" sz="2400" dirty="0"/>
              <a:t>specify the resources that will be required up and above current investment in maternal and newborn health services.  </a:t>
            </a:r>
          </a:p>
        </p:txBody>
      </p:sp>
    </p:spTree>
    <p:extLst>
      <p:ext uri="{BB962C8B-B14F-4D97-AF65-F5344CB8AC3E}">
        <p14:creationId xmlns:p14="http://schemas.microsoft.com/office/powerpoint/2010/main" val="19437923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RQdVowHEWtDxeTvukqf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YjknI2zFUWMUwkypHFTZ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_mhBAYtEDUK57LbNoBml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mhMgkUp2XUWYXUBt.6mGK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vHB7yotSUaVmekJ117niA"/>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4233</TotalTime>
  <Words>2304</Words>
  <Application>Microsoft Office PowerPoint</Application>
  <PresentationFormat>On-screen Show (4:3)</PresentationFormat>
  <Paragraphs>184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Thème Office</vt:lpstr>
      <vt:lpstr>PowerPoint Presentation</vt:lpstr>
      <vt:lpstr>PowerPoint Presentation</vt:lpstr>
      <vt:lpstr>‘Every Newborn’ key themes</vt:lpstr>
      <vt:lpstr>PowerPoint Presentation</vt:lpstr>
      <vt:lpstr>Proposed vision</vt:lpstr>
      <vt:lpstr>Proposed goal</vt:lpstr>
      <vt:lpstr>Proposed targets</vt:lpstr>
      <vt:lpstr>Proposed strategic objectives</vt:lpstr>
      <vt:lpstr>Roles and responsibilities</vt:lpstr>
      <vt:lpstr>PowerPoint Presentation</vt:lpstr>
      <vt:lpstr>PowerPoint Presentation</vt:lpstr>
      <vt:lpstr>PowerPoint Presentation</vt:lpstr>
    </vt:vector>
  </TitlesOfParts>
  <Company>Paprika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Frederic Bescond</dc:creator>
  <cp:lastModifiedBy>VERLYCK, Veronic</cp:lastModifiedBy>
  <cp:revision>90</cp:revision>
  <cp:lastPrinted>2013-04-10T14:15:25Z</cp:lastPrinted>
  <dcterms:created xsi:type="dcterms:W3CDTF">2013-06-06T15:55:12Z</dcterms:created>
  <dcterms:modified xsi:type="dcterms:W3CDTF">2013-08-28T07:15:11Z</dcterms:modified>
</cp:coreProperties>
</file>