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59" r:id="rId4"/>
    <p:sldId id="261" r:id="rId5"/>
    <p:sldId id="257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2" r:id="rId15"/>
    <p:sldId id="278" r:id="rId16"/>
    <p:sldId id="277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800" b="1" kern="1200">
        <a:solidFill>
          <a:srgbClr val="003399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800" b="1" kern="1200">
        <a:solidFill>
          <a:srgbClr val="003399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800" b="1" kern="1200">
        <a:solidFill>
          <a:srgbClr val="003399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800" b="1" kern="1200">
        <a:solidFill>
          <a:srgbClr val="003399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800" b="1" kern="1200">
        <a:solidFill>
          <a:srgbClr val="0033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800" b="1" kern="1200">
        <a:solidFill>
          <a:srgbClr val="0033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800" b="1" kern="1200">
        <a:solidFill>
          <a:srgbClr val="0033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800" b="1" kern="1200">
        <a:solidFill>
          <a:srgbClr val="0033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800" b="1" kern="1200">
        <a:solidFill>
          <a:srgbClr val="003399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660066"/>
    <a:srgbClr val="C0C0C0"/>
    <a:srgbClr val="DDDDDD"/>
    <a:srgbClr val="000066"/>
    <a:srgbClr val="CCCCFF"/>
    <a:srgbClr val="F7D8AF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98450" y="8423275"/>
            <a:ext cx="454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 eaLnBrk="1" hangingPunct="1"/>
            <a:endParaRPr lang="en-US" sz="1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181600" y="8423275"/>
            <a:ext cx="1430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eaLnBrk="1" hangingPunct="1"/>
            <a:fld id="{6D6E8BFD-2F43-44EA-B3CD-705774CE0165}" type="slidenum">
              <a:rPr lang="en-US" sz="1400" b="0">
                <a:solidFill>
                  <a:schemeClr val="tx1"/>
                </a:solidFill>
                <a:latin typeface="Times New Roman" pitchFamily="18" charset="0"/>
              </a:rPr>
              <a:pPr algn="r" eaLnBrk="1" hangingPunct="1"/>
              <a:t>‹#›</a:t>
            </a:fld>
            <a:endParaRPr lang="en-US" sz="14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98450" y="8423275"/>
            <a:ext cx="454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8423275"/>
            <a:ext cx="1430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E158E38C-C238-474B-975B-7158220361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8E38C-C238-474B-975B-7158220361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8E38C-C238-474B-975B-71582203616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8E38C-C238-474B-975B-71582203616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8E38C-C238-474B-975B-71582203616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8E38C-C238-474B-975B-71582203616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8E38C-C238-474B-975B-71582203616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8E38C-C238-474B-975B-71582203616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8E38C-C238-474B-975B-71582203616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8E38C-C238-474B-975B-71582203616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8E38C-C238-474B-975B-71582203616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8E38C-C238-474B-975B-71582203616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8E38C-C238-474B-975B-71582203616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8E38C-C238-474B-975B-71582203616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8E38C-C238-474B-975B-71582203616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8E38C-C238-474B-975B-71582203616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8E38C-C238-474B-975B-71582203616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8E38C-C238-474B-975B-71582203616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8E38C-C238-474B-975B-71582203616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0" y="1600200"/>
            <a:ext cx="9144000" cy="3962400"/>
          </a:xfrm>
          <a:prstGeom prst="rect">
            <a:avLst/>
          </a:prstGeom>
          <a:solidFill>
            <a:schemeClr val="folHlink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066800" y="6019800"/>
            <a:ext cx="72390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FFCC00"/>
              </a:buClr>
              <a:buSzPct val="90000"/>
              <a:buFont typeface="Monotype Sorts" pitchFamily="2" charset="2"/>
              <a:buNone/>
            </a:pPr>
            <a:r>
              <a:rPr lang="en-US" sz="1100">
                <a:solidFill>
                  <a:schemeClr val="bg1"/>
                </a:solidFill>
                <a:latin typeface="Helvetica" pitchFamily="34" charset="0"/>
              </a:rPr>
              <a:t>JHPIEGO</a:t>
            </a:r>
            <a:r>
              <a:rPr lang="en-US" sz="1100" b="0">
                <a:solidFill>
                  <a:schemeClr val="bg1"/>
                </a:solidFill>
                <a:latin typeface="Helvetica" pitchFamily="34" charset="0"/>
              </a:rPr>
              <a:t> in partnership with Save the Children, Constella Futures, The Academy for Educational Development, The American College of Nurse-Midwives and Interchurch Medical Assistance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66863" y="3810000"/>
            <a:ext cx="6953250" cy="685800"/>
          </a:xfrm>
        </p:spPr>
        <p:txBody>
          <a:bodyPr lIns="92075" tIns="46038" rIns="92075" bIns="46038"/>
          <a:lstStyle>
            <a:lvl1pPr marL="0" indent="0">
              <a:buFont typeface="Wingdings" pitchFamily="2" charset="2"/>
              <a:buNone/>
              <a:defRPr sz="2400" b="0" i="1"/>
            </a:lvl1pPr>
          </a:lstStyle>
          <a:p>
            <a:r>
              <a:rPr lang="en-US"/>
              <a:t>Subtitle/Presenter</a:t>
            </a:r>
          </a:p>
        </p:txBody>
      </p:sp>
      <p:pic>
        <p:nvPicPr>
          <p:cNvPr id="4117" name="Picture 21" descr="mid_access_he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1200" y="438150"/>
            <a:ext cx="2590800" cy="952500"/>
          </a:xfrm>
          <a:prstGeom prst="rect">
            <a:avLst/>
          </a:prstGeom>
          <a:noFill/>
        </p:spPr>
      </p:pic>
      <p:pic>
        <p:nvPicPr>
          <p:cNvPr id="4121" name="Picture 25" descr="Horizontal_RGB_60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" y="533400"/>
            <a:ext cx="2895600" cy="862013"/>
          </a:xfrm>
          <a:prstGeom prst="rect">
            <a:avLst/>
          </a:prstGeom>
          <a:noFill/>
        </p:spPr>
      </p:pic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4133" name="Rectangle 37"/>
          <p:cNvSpPr>
            <a:spLocks noGrp="1" noChangeArrowheads="1"/>
          </p:cNvSpPr>
          <p:nvPr>
            <p:ph type="ctrTitle" sz="quarter"/>
          </p:nvPr>
        </p:nvSpPr>
        <p:spPr>
          <a:xfrm>
            <a:off x="1600200" y="2130425"/>
            <a:ext cx="6858000" cy="14700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333215-5299-46C1-A637-4FCAE58319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90488"/>
            <a:ext cx="1984375" cy="57007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513" y="90488"/>
            <a:ext cx="5802312" cy="5700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96ED6B-F42D-4F64-9094-ED4596312E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048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1513" y="1600200"/>
            <a:ext cx="3878262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1600200"/>
            <a:ext cx="387985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72275" y="61817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DC4D1B-FDF7-46B7-99AA-71C0DAB209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048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71513" y="1600200"/>
            <a:ext cx="7910512" cy="4191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72275" y="61817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212BBAE-72EA-42E1-8002-85D3F7CF0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048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71513" y="1600200"/>
            <a:ext cx="7910512" cy="4191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72275" y="61817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C681C46-682E-4FB9-90C3-C8781D86A5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3EDDBD-250E-4629-836C-CC01AD9306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DBD6D8-E48D-461E-ABE8-37368A19A6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513" y="1600200"/>
            <a:ext cx="38782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1600200"/>
            <a:ext cx="387985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4AEB31-5149-418B-8043-0931BA4F82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AC883A-A779-4980-8CED-19D3165A24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33D678-8703-419B-AD67-C0F68EE27B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A23643-5AFF-4DFB-B706-D2FCAF222F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F00897-3699-420D-909D-E558E4E822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F71A64-88E3-4781-A336-4AEB20A1EE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2" name="Rectangle 50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folHlink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600200"/>
            <a:ext cx="791051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838200" y="30480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7663" indent="-347663" algn="l">
              <a:spcBef>
                <a:spcPct val="40000"/>
              </a:spcBef>
              <a:buClr>
                <a:srgbClr val="CC6600"/>
              </a:buClr>
              <a:buFont typeface="Wingdings" pitchFamily="2" charset="2"/>
              <a:buChar char="§"/>
            </a:pPr>
            <a:endParaRPr lang="en-US" sz="2800">
              <a:solidFill>
                <a:srgbClr val="660066"/>
              </a:solidFill>
              <a:latin typeface="Helvetica" pitchFamily="34" charset="0"/>
            </a:endParaRPr>
          </a:p>
        </p:txBody>
      </p:sp>
      <p:sp>
        <p:nvSpPr>
          <p:cNvPr id="311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0488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pic>
        <p:nvPicPr>
          <p:cNvPr id="3115" name="Picture 43" descr="mid_access_hex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2405063" y="5997575"/>
            <a:ext cx="1600200" cy="588963"/>
          </a:xfrm>
          <a:prstGeom prst="rect">
            <a:avLst/>
          </a:prstGeom>
          <a:noFill/>
        </p:spPr>
      </p:pic>
      <p:pic>
        <p:nvPicPr>
          <p:cNvPr id="3116" name="Picture 44" descr="Horizontal_RGB_600"/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347663" y="6062663"/>
            <a:ext cx="1789112" cy="533400"/>
          </a:xfrm>
          <a:prstGeom prst="rect">
            <a:avLst/>
          </a:prstGeom>
          <a:noFill/>
        </p:spPr>
      </p:pic>
      <p:sp>
        <p:nvSpPr>
          <p:cNvPr id="3119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72275" y="6181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800">
                <a:solidFill>
                  <a:srgbClr val="660066"/>
                </a:solidFill>
              </a:defRPr>
            </a:lvl1pPr>
          </a:lstStyle>
          <a:p>
            <a:fld id="{480795E6-C8B1-4E38-8FD2-AA53BAA0ECC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Helvetica" pitchFamily="34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Clr>
          <a:srgbClr val="CC6600"/>
        </a:buClr>
        <a:buFont typeface="Wingdings" pitchFamily="2" charset="2"/>
        <a:buChar char="§"/>
        <a:defRPr sz="2800" b="1">
          <a:solidFill>
            <a:srgbClr val="660066"/>
          </a:solidFill>
          <a:latin typeface="+mn-lt"/>
          <a:ea typeface="+mn-ea"/>
          <a:cs typeface="+mn-cs"/>
        </a:defRPr>
      </a:lvl1pPr>
      <a:lvl2pPr marL="914400" indent="-34766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CC6600"/>
        </a:buClr>
        <a:buFont typeface="Wingdings" pitchFamily="2" charset="2"/>
        <a:buChar char="§"/>
        <a:defRPr sz="2400">
          <a:solidFill>
            <a:srgbClr val="660066"/>
          </a:solidFill>
          <a:latin typeface="+mn-lt"/>
        </a:defRPr>
      </a:lvl2pPr>
      <a:lvl3pPr marL="1268413" indent="-22542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CC6600"/>
        </a:buClr>
        <a:buFont typeface="Symbol" pitchFamily="18" charset="2"/>
        <a:buChar char="-"/>
        <a:defRPr sz="2000">
          <a:solidFill>
            <a:srgbClr val="660066"/>
          </a:solidFill>
          <a:latin typeface="+mn-lt"/>
        </a:defRPr>
      </a:lvl3pPr>
      <a:lvl4pPr marL="1606550" indent="-223838" algn="l" rtl="0" eaLnBrk="0" fontAlgn="base" hangingPunct="0">
        <a:lnSpc>
          <a:spcPct val="70000"/>
        </a:lnSpc>
        <a:spcBef>
          <a:spcPct val="20000"/>
        </a:spcBef>
        <a:spcAft>
          <a:spcPct val="0"/>
        </a:spcAft>
        <a:buClr>
          <a:srgbClr val="CC6600"/>
        </a:buClr>
        <a:buFont typeface="Wingdings" pitchFamily="2" charset="2"/>
        <a:buChar char="§"/>
        <a:defRPr>
          <a:solidFill>
            <a:srgbClr val="660066"/>
          </a:solidFill>
          <a:latin typeface="+mn-lt"/>
        </a:defRPr>
      </a:lvl4pPr>
      <a:lvl5pPr marL="2522538" indent="-342900" algn="l" rtl="0" eaLnBrk="0" fontAlgn="base" hangingPunct="0">
        <a:lnSpc>
          <a:spcPct val="70000"/>
        </a:lnSpc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arlett" pitchFamily="2" charset="2"/>
        <a:buChar char="h"/>
        <a:defRPr>
          <a:solidFill>
            <a:schemeClr val="accent1"/>
          </a:solidFill>
          <a:latin typeface="Arial" charset="0"/>
        </a:defRPr>
      </a:lvl5pPr>
      <a:lvl6pPr marL="2979738" indent="-342900" algn="l" rtl="0" eaLnBrk="0" fontAlgn="base" hangingPunct="0">
        <a:lnSpc>
          <a:spcPct val="70000"/>
        </a:lnSpc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arlett" pitchFamily="2" charset="2"/>
        <a:buChar char="h"/>
        <a:defRPr>
          <a:solidFill>
            <a:schemeClr val="accent1"/>
          </a:solidFill>
          <a:latin typeface="Arial" charset="0"/>
        </a:defRPr>
      </a:lvl6pPr>
      <a:lvl7pPr marL="3436938" indent="-342900" algn="l" rtl="0" eaLnBrk="0" fontAlgn="base" hangingPunct="0">
        <a:lnSpc>
          <a:spcPct val="70000"/>
        </a:lnSpc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arlett" pitchFamily="2" charset="2"/>
        <a:buChar char="h"/>
        <a:defRPr>
          <a:solidFill>
            <a:schemeClr val="accent1"/>
          </a:solidFill>
          <a:latin typeface="Arial" charset="0"/>
        </a:defRPr>
      </a:lvl7pPr>
      <a:lvl8pPr marL="3894138" indent="-342900" algn="l" rtl="0" eaLnBrk="0" fontAlgn="base" hangingPunct="0">
        <a:lnSpc>
          <a:spcPct val="70000"/>
        </a:lnSpc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arlett" pitchFamily="2" charset="2"/>
        <a:buChar char="h"/>
        <a:defRPr>
          <a:solidFill>
            <a:schemeClr val="accent1"/>
          </a:solidFill>
          <a:latin typeface="Arial" charset="0"/>
        </a:defRPr>
      </a:lvl8pPr>
      <a:lvl9pPr marL="4351338" indent="-342900" algn="l" rtl="0" eaLnBrk="0" fontAlgn="base" hangingPunct="0">
        <a:lnSpc>
          <a:spcPct val="70000"/>
        </a:lnSpc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arlett" pitchFamily="2" charset="2"/>
        <a:buChar char="h"/>
        <a:defRPr>
          <a:solidFill>
            <a:schemeClr val="accent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4.doc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Excel_Chart2.xls"/><Relationship Id="rId4" Type="http://schemas.openxmlformats.org/officeDocument/2006/relationships/oleObject" Target="../embeddings/Microsoft_Office_Excel_Chart1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8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1524000" y="1676400"/>
            <a:ext cx="6858000" cy="1470025"/>
          </a:xfrm>
        </p:spPr>
        <p:txBody>
          <a:bodyPr/>
          <a:lstStyle/>
          <a:p>
            <a:r>
              <a:rPr lang="en-US" sz="4400"/>
              <a:t>Kangaroo Mother Care</a:t>
            </a:r>
          </a:p>
        </p:txBody>
      </p:sp>
      <p:sp>
        <p:nvSpPr>
          <p:cNvPr id="26639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95325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evidence for facility-based KMC and the rationale for application in community settings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1219200" y="4572000"/>
            <a:ext cx="7010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/>
              <a:t>Joseph de Graft-Johnson</a:t>
            </a:r>
          </a:p>
          <a:p>
            <a:pPr algn="l">
              <a:spcBef>
                <a:spcPct val="50000"/>
              </a:spcBef>
            </a:pPr>
            <a:r>
              <a:rPr lang="en-US" sz="1800"/>
              <a:t>ACCESS Program</a:t>
            </a:r>
          </a:p>
          <a:p>
            <a:pPr algn="l">
              <a:spcBef>
                <a:spcPct val="50000"/>
              </a:spcBef>
            </a:pPr>
            <a:r>
              <a:rPr lang="en-US" sz="1800"/>
              <a:t>Save the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76978-CD16-4A09-A653-16D927AE1036}" type="slidenum">
              <a:rPr lang="en-US"/>
              <a:pPr/>
              <a:t>10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Effect on hypothermic LBW newborns</a:t>
            </a: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671513" y="1600200"/>
          <a:ext cx="7908925" cy="4189413"/>
        </p:xfrm>
        <a:graphic>
          <a:graphicData uri="http://schemas.openxmlformats.org/presentationml/2006/ole">
            <p:oleObj spid="_x0000_s39939" name="Grafico" r:id="rId4" imgW="7772274" imgH="4114716" progId="MSGraph.Chart.8">
              <p:embed followColorScheme="full"/>
            </p:oleObj>
          </a:graphicData>
        </a:graphic>
      </p:graphicFrame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495800" y="5791200"/>
            <a:ext cx="4038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solidFill>
                  <a:srgbClr val="660066"/>
                </a:solidFill>
              </a:rPr>
              <a:t>Christensson K et al. Lancet 1998;352:1115</a:t>
            </a:r>
            <a:endParaRPr lang="en-US" sz="160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FBE7E-321A-4E07-920C-AE3D17F22CF8}" type="slidenum">
              <a:rPr lang="en-US"/>
              <a:pPr/>
              <a:t>11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  <a:noFill/>
          <a:ln/>
        </p:spPr>
        <p:txBody>
          <a:bodyPr lIns="90488" tIns="44450" rIns="90488" bIns="44450"/>
          <a:lstStyle/>
          <a:p>
            <a:r>
              <a:rPr lang="it-IT" b="0"/>
              <a:t>Effect on breastfeeding</a:t>
            </a:r>
            <a:endParaRPr lang="it-IT"/>
          </a:p>
        </p:txBody>
      </p:sp>
      <p:graphicFrame>
        <p:nvGraphicFramePr>
          <p:cNvPr id="40963" name="Object 3">
            <a:hlinkClick r:id="" action="ppaction://ole?verb=0"/>
          </p:cNvPr>
          <p:cNvGraphicFramePr>
            <a:graphicFrameLocks/>
          </p:cNvGraphicFramePr>
          <p:nvPr>
            <p:ph type="tbl" idx="1"/>
          </p:nvPr>
        </p:nvGraphicFramePr>
        <p:xfrm>
          <a:off x="990600" y="1622425"/>
          <a:ext cx="7216775" cy="5230813"/>
        </p:xfrm>
        <a:graphic>
          <a:graphicData uri="http://schemas.openxmlformats.org/presentationml/2006/ole">
            <p:oleObj spid="_x0000_s40963" name="Document" r:id="rId4" imgW="7782580" imgH="5640172" progId="Word.Document.8">
              <p:embed/>
            </p:oleObj>
          </a:graphicData>
        </a:graphic>
      </p:graphicFrame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762000" y="5486400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Better Breastfeeding rates with KMC!!!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A996-3928-458E-A0E4-AC05EC535B16}" type="slidenum">
              <a:rPr lang="en-US"/>
              <a:pPr/>
              <a:t>12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Weight gain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2 RCT’s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</a:t>
            </a:r>
            <a:r>
              <a:rPr lang="en-US" sz="1600">
                <a:solidFill>
                  <a:srgbClr val="000066"/>
                </a:solidFill>
              </a:rPr>
              <a:t>			</a:t>
            </a:r>
            <a:r>
              <a:rPr lang="en-US" sz="2000">
                <a:solidFill>
                  <a:srgbClr val="000066"/>
                </a:solidFill>
              </a:rPr>
              <a:t>KMC</a:t>
            </a:r>
            <a:r>
              <a:rPr lang="en-US" sz="1600">
                <a:solidFill>
                  <a:srgbClr val="000066"/>
                </a:solidFill>
              </a:rPr>
              <a:t>	</a:t>
            </a:r>
            <a:r>
              <a:rPr lang="en-US" sz="2000">
                <a:solidFill>
                  <a:srgbClr val="000066"/>
                </a:solidFill>
              </a:rPr>
              <a:t>	Control 	</a:t>
            </a:r>
            <a:endParaRPr lang="en-US" sz="240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66"/>
                </a:solidFill>
              </a:rPr>
              <a:t>Ramanathan, 2001		15.9		10.6* </a:t>
            </a:r>
            <a:r>
              <a:rPr lang="en-US" sz="1800">
                <a:solidFill>
                  <a:srgbClr val="000066"/>
                </a:solidFill>
              </a:rPr>
              <a:t>(g/day)</a:t>
            </a:r>
            <a:r>
              <a:rPr lang="en-US" sz="2000">
                <a:solidFill>
                  <a:srgbClr val="000066"/>
                </a:solidFill>
              </a:rPr>
              <a:t>		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66"/>
                </a:solidFill>
              </a:rPr>
              <a:t>Cattaneo, 1997		21.3		17.7* </a:t>
            </a:r>
            <a:r>
              <a:rPr lang="en-US" sz="1800">
                <a:solidFill>
                  <a:srgbClr val="000066"/>
                </a:solidFill>
              </a:rPr>
              <a:t>(g/day)</a:t>
            </a:r>
          </a:p>
          <a:p>
            <a:pPr>
              <a:lnSpc>
                <a:spcPct val="90000"/>
              </a:lnSpc>
              <a:spcAft>
                <a:spcPct val="60000"/>
              </a:spcAft>
            </a:pPr>
            <a:endParaRPr lang="en-US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spcAft>
                <a:spcPct val="20000"/>
              </a:spcAft>
              <a:buClr>
                <a:srgbClr val="FF6600"/>
              </a:buClr>
              <a:buFont typeface="Wingdings" pitchFamily="2" charset="2"/>
              <a:buChar char="F"/>
            </a:pPr>
            <a:r>
              <a:rPr lang="en-US" sz="2000" i="1">
                <a:solidFill>
                  <a:schemeClr val="accent1"/>
                </a:solidFill>
              </a:rPr>
              <a:t>Weight gain faster in KMC group</a:t>
            </a:r>
          </a:p>
          <a:p>
            <a:pPr>
              <a:lnSpc>
                <a:spcPct val="90000"/>
              </a:lnSpc>
              <a:spcAft>
                <a:spcPct val="20000"/>
              </a:spcAft>
              <a:buClr>
                <a:srgbClr val="FF6600"/>
              </a:buClr>
              <a:buFont typeface="Wingdings" pitchFamily="2" charset="2"/>
              <a:buChar char="F"/>
            </a:pPr>
            <a:r>
              <a:rPr lang="en-US" sz="2000" i="1">
                <a:solidFill>
                  <a:schemeClr val="accent1"/>
                </a:solidFill>
              </a:rPr>
              <a:t>Earlier hospital discharge by 3-7 days</a:t>
            </a:r>
          </a:p>
          <a:p>
            <a:pPr>
              <a:lnSpc>
                <a:spcPct val="90000"/>
              </a:lnSpc>
              <a:buClr>
                <a:srgbClr val="FF6600"/>
              </a:buClr>
              <a:buFont typeface="Wingdings" pitchFamily="2" charset="2"/>
              <a:buChar char="F"/>
            </a:pPr>
            <a:r>
              <a:rPr lang="en-US" sz="2000" i="1">
                <a:solidFill>
                  <a:schemeClr val="accent1"/>
                </a:solidFill>
              </a:rPr>
              <a:t>Weight similar at 1 year of age</a:t>
            </a:r>
            <a:endParaRPr lang="en-US" sz="200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97AF-1539-4C25-BF3E-5AE177A37561}" type="slidenum">
              <a:rPr lang="en-US"/>
              <a:pPr/>
              <a:t>13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/>
              <a:t>Infections </a:t>
            </a:r>
            <a:r>
              <a:rPr lang="en-US" sz="2400" i="1"/>
              <a:t>(severe)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382000" cy="4114800"/>
          </a:xfrm>
        </p:spPr>
        <p:txBody>
          <a:bodyPr/>
          <a:lstStyle/>
          <a:p>
            <a:pPr marL="342900" indent="-342900">
              <a:buFont typeface="Wingdings" pitchFamily="2" charset="2"/>
              <a:buNone/>
              <a:tabLst>
                <a:tab pos="628650" algn="l"/>
              </a:tabLst>
            </a:pPr>
            <a:r>
              <a:rPr lang="en-US" sz="2400"/>
              <a:t>		</a:t>
            </a:r>
            <a:r>
              <a:rPr lang="en-US" sz="1600"/>
              <a:t>	</a:t>
            </a:r>
            <a:r>
              <a:rPr lang="en-US" sz="1600">
                <a:solidFill>
                  <a:srgbClr val="000066"/>
                </a:solidFill>
              </a:rPr>
              <a:t>			</a:t>
            </a:r>
            <a:r>
              <a:rPr lang="en-US" sz="2000">
                <a:solidFill>
                  <a:srgbClr val="000066"/>
                </a:solidFill>
              </a:rPr>
              <a:t>KMC</a:t>
            </a:r>
            <a:r>
              <a:rPr lang="en-US" sz="1600">
                <a:solidFill>
                  <a:srgbClr val="000066"/>
                </a:solidFill>
              </a:rPr>
              <a:t>(%)</a:t>
            </a:r>
            <a:r>
              <a:rPr lang="en-US" sz="2000">
                <a:solidFill>
                  <a:srgbClr val="000066"/>
                </a:solidFill>
              </a:rPr>
              <a:t>	     	Control </a:t>
            </a:r>
            <a:r>
              <a:rPr lang="en-US" sz="1600">
                <a:solidFill>
                  <a:srgbClr val="000066"/>
                </a:solidFill>
              </a:rPr>
              <a:t>(%)</a:t>
            </a:r>
            <a:endParaRPr lang="en-US" sz="2400">
              <a:solidFill>
                <a:srgbClr val="000066"/>
              </a:solidFill>
            </a:endParaRPr>
          </a:p>
          <a:p>
            <a:pPr marL="342900" indent="-342900">
              <a:spcBef>
                <a:spcPct val="0"/>
              </a:spcBef>
              <a:tabLst>
                <a:tab pos="628650" algn="l"/>
              </a:tabLst>
            </a:pPr>
            <a:r>
              <a:rPr lang="en-US" sz="2000">
                <a:solidFill>
                  <a:srgbClr val="000066"/>
                </a:solidFill>
              </a:rPr>
              <a:t>Sloan, 1994				</a:t>
            </a:r>
          </a:p>
          <a:p>
            <a:pPr marL="342900" indent="-342900">
              <a:spcBef>
                <a:spcPct val="0"/>
              </a:spcBef>
              <a:buFont typeface="Wingdings" pitchFamily="2" charset="2"/>
              <a:buNone/>
              <a:tabLst>
                <a:tab pos="628650" algn="l"/>
              </a:tabLst>
            </a:pPr>
            <a:r>
              <a:rPr lang="en-US" sz="1800" i="1">
                <a:solidFill>
                  <a:srgbClr val="000066"/>
                </a:solidFill>
              </a:rPr>
              <a:t>		Serious illness</a:t>
            </a:r>
            <a:r>
              <a:rPr lang="en-US" sz="1800">
                <a:solidFill>
                  <a:srgbClr val="000066"/>
                </a:solidFill>
              </a:rPr>
              <a:t>		    </a:t>
            </a:r>
            <a:r>
              <a:rPr lang="en-US" sz="2000">
                <a:solidFill>
                  <a:srgbClr val="000066"/>
                </a:solidFill>
              </a:rPr>
              <a:t>5</a:t>
            </a:r>
            <a:r>
              <a:rPr lang="en-US" sz="1800">
                <a:solidFill>
                  <a:srgbClr val="000066"/>
                </a:solidFill>
              </a:rPr>
              <a:t> 		</a:t>
            </a:r>
            <a:r>
              <a:rPr lang="en-US" sz="2000">
                <a:solidFill>
                  <a:srgbClr val="000066"/>
                </a:solidFill>
              </a:rPr>
              <a:t>18</a:t>
            </a:r>
            <a:endParaRPr lang="en-US" sz="1800">
              <a:solidFill>
                <a:srgbClr val="000066"/>
              </a:solidFill>
            </a:endParaRPr>
          </a:p>
          <a:p>
            <a:pPr marL="342900" indent="-342900">
              <a:spcBef>
                <a:spcPct val="0"/>
              </a:spcBef>
              <a:spcAft>
                <a:spcPct val="80000"/>
              </a:spcAft>
              <a:buFont typeface="Wingdings" pitchFamily="2" charset="2"/>
              <a:buNone/>
              <a:tabLst>
                <a:tab pos="628650" algn="l"/>
              </a:tabLst>
            </a:pPr>
            <a:r>
              <a:rPr lang="en-US" sz="1800">
                <a:solidFill>
                  <a:srgbClr val="000066"/>
                </a:solidFill>
              </a:rPr>
              <a:t>		</a:t>
            </a:r>
            <a:r>
              <a:rPr lang="en-US" sz="1800" i="1">
                <a:solidFill>
                  <a:srgbClr val="000066"/>
                </a:solidFill>
              </a:rPr>
              <a:t>Lower Resp Inf</a:t>
            </a:r>
            <a:r>
              <a:rPr lang="en-US" sz="2000" i="1">
                <a:solidFill>
                  <a:srgbClr val="000066"/>
                </a:solidFill>
              </a:rPr>
              <a:t>	</a:t>
            </a:r>
            <a:r>
              <a:rPr lang="en-US" sz="2000">
                <a:solidFill>
                  <a:srgbClr val="000066"/>
                </a:solidFill>
              </a:rPr>
              <a:t>	    5		13</a:t>
            </a:r>
          </a:p>
          <a:p>
            <a:pPr marL="342900" indent="-342900">
              <a:spcBef>
                <a:spcPct val="0"/>
              </a:spcBef>
              <a:tabLst>
                <a:tab pos="628650" algn="l"/>
              </a:tabLst>
            </a:pPr>
            <a:r>
              <a:rPr lang="en-US" sz="2000">
                <a:solidFill>
                  <a:srgbClr val="000066"/>
                </a:solidFill>
              </a:rPr>
              <a:t>Charpak, 2001		</a:t>
            </a:r>
          </a:p>
          <a:p>
            <a:pPr marL="342900" indent="-342900">
              <a:spcBef>
                <a:spcPct val="0"/>
              </a:spcBef>
              <a:buFont typeface="Wingdings" pitchFamily="2" charset="2"/>
              <a:buNone/>
              <a:tabLst>
                <a:tab pos="628650" algn="l"/>
              </a:tabLst>
            </a:pPr>
            <a:r>
              <a:rPr lang="en-US" sz="1800" i="1">
                <a:solidFill>
                  <a:srgbClr val="000066"/>
                </a:solidFill>
              </a:rPr>
              <a:t>		Nosocomial</a:t>
            </a:r>
            <a:r>
              <a:rPr lang="en-US" sz="1800">
                <a:solidFill>
                  <a:srgbClr val="000066"/>
                </a:solidFill>
              </a:rPr>
              <a:t>		   3.4 		6.8</a:t>
            </a:r>
          </a:p>
          <a:p>
            <a:pPr marL="342900" indent="-342900">
              <a:spcBef>
                <a:spcPct val="0"/>
              </a:spcBef>
              <a:buFont typeface="Wingdings" pitchFamily="2" charset="2"/>
              <a:buNone/>
              <a:tabLst>
                <a:tab pos="628650" algn="l"/>
              </a:tabLst>
            </a:pPr>
            <a:r>
              <a:rPr lang="en-US" sz="1800">
                <a:solidFill>
                  <a:srgbClr val="000066"/>
                </a:solidFill>
              </a:rPr>
              <a:t>		</a:t>
            </a:r>
          </a:p>
          <a:p>
            <a:pPr marL="342900" indent="-342900">
              <a:spcBef>
                <a:spcPct val="0"/>
              </a:spcBef>
              <a:buFont typeface="Wingdings" pitchFamily="2" charset="2"/>
              <a:buNone/>
              <a:tabLst>
                <a:tab pos="628650" algn="l"/>
              </a:tabLst>
            </a:pPr>
            <a:endParaRPr lang="en-US" sz="1800">
              <a:solidFill>
                <a:srgbClr val="000066"/>
              </a:solidFill>
            </a:endParaRPr>
          </a:p>
          <a:p>
            <a:pPr marL="342900" indent="-342900">
              <a:spcBef>
                <a:spcPct val="0"/>
              </a:spcBef>
              <a:buFont typeface="Wingdings" pitchFamily="2" charset="2"/>
              <a:buNone/>
              <a:tabLst>
                <a:tab pos="628650" algn="l"/>
              </a:tabLst>
            </a:pPr>
            <a:r>
              <a:rPr lang="en-US" sz="3200" i="1">
                <a:solidFill>
                  <a:schemeClr val="accent1"/>
                </a:solidFill>
              </a:rPr>
              <a:t>Lower rate of serious illness with KMC</a:t>
            </a:r>
          </a:p>
          <a:p>
            <a:pPr marL="342900" indent="-342900">
              <a:spcAft>
                <a:spcPct val="50000"/>
              </a:spcAft>
              <a:tabLst>
                <a:tab pos="628650" algn="l"/>
              </a:tabLst>
            </a:pP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37383-78F0-4C00-BD6E-3051FB69CC36}" type="slidenum">
              <a:rPr lang="en-US"/>
              <a:pPr/>
              <a:t>14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219200"/>
          </a:xfrm>
        </p:spPr>
        <p:txBody>
          <a:bodyPr/>
          <a:lstStyle/>
          <a:p>
            <a:r>
              <a:rPr lang="it-IT" sz="3600"/>
              <a:t>The Cochrane Library, Issue 4, 2000.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000"/>
              <a:t>Three RCTs – N= 1362 (Sloan 1994; Charpak 1997; and Cattaneo 1998)</a:t>
            </a:r>
          </a:p>
          <a:p>
            <a:pPr>
              <a:lnSpc>
                <a:spcPct val="90000"/>
              </a:lnSpc>
            </a:pPr>
            <a:r>
              <a:rPr lang="it-IT" sz="2000"/>
              <a:t>Short comings: unblind collection of outcomes measures, handling of dropouts, completeness of follow-up </a:t>
            </a:r>
          </a:p>
          <a:p>
            <a:pPr>
              <a:lnSpc>
                <a:spcPct val="90000"/>
              </a:lnSpc>
            </a:pPr>
            <a:r>
              <a:rPr lang="it-IT" sz="2000"/>
              <a:t>KMC associated with reduced risk of:</a:t>
            </a:r>
          </a:p>
          <a:p>
            <a:pPr lvl="1">
              <a:lnSpc>
                <a:spcPct val="80000"/>
              </a:lnSpc>
            </a:pPr>
            <a:r>
              <a:rPr lang="it-IT" sz="2000"/>
              <a:t>nosocomial infection at 41 weeks’ GA (RR 0.49; 0.25-0.93)</a:t>
            </a:r>
          </a:p>
          <a:p>
            <a:pPr lvl="1">
              <a:lnSpc>
                <a:spcPct val="80000"/>
              </a:lnSpc>
            </a:pPr>
            <a:r>
              <a:rPr lang="it-IT" sz="2000"/>
              <a:t>severe illness at 41 weeks’ GA (RR 0.30; 0.14-0.67)</a:t>
            </a:r>
          </a:p>
          <a:p>
            <a:pPr lvl="1">
              <a:lnSpc>
                <a:spcPct val="80000"/>
              </a:lnSpc>
            </a:pPr>
            <a:r>
              <a:rPr lang="it-IT" sz="2000"/>
              <a:t>lower respiratory tract disease at 6 months (RR 0.37; 0.15-0.89)</a:t>
            </a:r>
          </a:p>
          <a:p>
            <a:pPr lvl="1">
              <a:lnSpc>
                <a:spcPct val="80000"/>
              </a:lnSpc>
            </a:pPr>
            <a:r>
              <a:rPr lang="it-IT" sz="2000"/>
              <a:t>not exclusive breastfeeding at discharge (RR 0.41; 0.25-0.68)</a:t>
            </a:r>
          </a:p>
          <a:p>
            <a:pPr lvl="1">
              <a:lnSpc>
                <a:spcPct val="80000"/>
              </a:lnSpc>
            </a:pPr>
            <a:r>
              <a:rPr lang="it-IT" sz="2000"/>
              <a:t>maternal dissatisfaction (RR 0.41; 0.22-0.75)</a:t>
            </a:r>
          </a:p>
          <a:p>
            <a:pPr>
              <a:lnSpc>
                <a:spcPct val="90000"/>
              </a:lnSpc>
            </a:pPr>
            <a:r>
              <a:rPr lang="it-IT" sz="2000"/>
              <a:t>KMC infants gained more weight per day by discharge (3.6 g/day; 0.8-6.4)</a:t>
            </a:r>
          </a:p>
          <a:p>
            <a:pPr>
              <a:lnSpc>
                <a:spcPct val="90000"/>
              </a:lnSpc>
            </a:pPr>
            <a:r>
              <a:rPr lang="it-IT" sz="2000"/>
              <a:t>No evidence of a difference in infant mortality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it-IT" sz="2000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5257800" y="5791200"/>
            <a:ext cx="33528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0">
                <a:solidFill>
                  <a:schemeClr val="tx2"/>
                </a:solidFill>
              </a:rPr>
              <a:t>Conde-Agudelo A et al, 2000</a:t>
            </a:r>
            <a:endParaRPr lang="en-US" sz="1600" b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DFAAE-EE22-4EA8-800F-2A24A8EBA9B0}" type="slidenum">
              <a:rPr lang="en-US"/>
              <a:pPr/>
              <a:t>15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KMC be initiated before newborn is stabilized?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Bogale and Assaye 2001 (J. Trop. Pediatrics): KMC leads to faster stabilization compared to conventional care – 22.4% vs 38% deaths [N=123] </a:t>
            </a:r>
          </a:p>
          <a:p>
            <a:pPr>
              <a:lnSpc>
                <a:spcPct val="90000"/>
              </a:lnSpc>
            </a:pPr>
            <a:r>
              <a:rPr lang="it-IT" sz="2000"/>
              <a:t>Bergman, et al (Acta pediatric 2004): LBW newborns assigned to skin-to-skin or incubators prewarmed at 36.5 C° for 6 hrs, after five minutes of routine care [40]:</a:t>
            </a:r>
          </a:p>
          <a:p>
            <a:pPr lvl="1">
              <a:lnSpc>
                <a:spcPct val="80000"/>
              </a:lnSpc>
            </a:pPr>
            <a:r>
              <a:rPr lang="it-IT" sz="2000"/>
              <a:t>All 18 SSC babies were stable in the 6</a:t>
            </a:r>
            <a:r>
              <a:rPr lang="it-IT" sz="2000" baseline="30000"/>
              <a:t>th</a:t>
            </a:r>
            <a:r>
              <a:rPr lang="it-IT" sz="2000"/>
              <a:t> hr compared to 6 out of 13 of incubator babies</a:t>
            </a:r>
          </a:p>
          <a:p>
            <a:pPr lvl="1">
              <a:lnSpc>
                <a:spcPct val="80000"/>
              </a:lnSpc>
            </a:pPr>
            <a:r>
              <a:rPr lang="it-IT" sz="2000"/>
              <a:t>8 out of 13 incubator babies experienced hypothermia; none in SSC group</a:t>
            </a:r>
          </a:p>
          <a:p>
            <a:pPr lvl="1">
              <a:lnSpc>
                <a:spcPct val="80000"/>
              </a:lnSpc>
            </a:pPr>
            <a:r>
              <a:rPr lang="it-IT" sz="2000"/>
              <a:t>Stabilisation (Cardio-respiratory) score higher in KMC group</a:t>
            </a:r>
          </a:p>
          <a:p>
            <a:pPr lvl="1">
              <a:lnSpc>
                <a:spcPct val="80000"/>
              </a:lnSpc>
            </a:pPr>
            <a:r>
              <a:rPr lang="it-IT" sz="2000"/>
              <a:t>mean temp higher in KMC group in the first hour</a:t>
            </a:r>
            <a:endParaRPr lang="en-US" sz="2000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648200" y="5791200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en-US" sz="1600" b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49286-28D2-4D85-88FC-4AFE5C012D2F}" type="slidenum">
              <a:rPr lang="en-US"/>
              <a:pPr/>
              <a:t>16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community KMC?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752600"/>
            <a:ext cx="4586287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Most births occur at home (Approximately 60%)</a:t>
            </a:r>
          </a:p>
          <a:p>
            <a:pPr>
              <a:lnSpc>
                <a:spcPct val="80000"/>
              </a:lnSpc>
            </a:pPr>
            <a:r>
              <a:rPr lang="en-US" sz="2000"/>
              <a:t>Cultural practices prevent newborns being taken outside the home</a:t>
            </a:r>
          </a:p>
          <a:p>
            <a:pPr>
              <a:lnSpc>
                <a:spcPct val="80000"/>
              </a:lnSpc>
            </a:pPr>
            <a:r>
              <a:rPr lang="en-US" sz="2000"/>
              <a:t>Distance from facility also delays early postnatal care (PNC) for preterm/LBW babies</a:t>
            </a:r>
          </a:p>
          <a:p>
            <a:pPr>
              <a:lnSpc>
                <a:spcPct val="80000"/>
              </a:lnSpc>
            </a:pPr>
            <a:r>
              <a:rPr lang="en-US" sz="2000"/>
              <a:t>Prevention of hypothermia: immediate and adequate warmth needed</a:t>
            </a:r>
          </a:p>
          <a:p>
            <a:pPr>
              <a:lnSpc>
                <a:spcPct val="80000"/>
              </a:lnSpc>
            </a:pPr>
            <a:r>
              <a:rPr lang="en-US" sz="2000"/>
              <a:t>Prevention of hypoglycemia: immediate breastfeeding – normal or expressed required </a:t>
            </a:r>
          </a:p>
        </p:txBody>
      </p:sp>
      <p:pic>
        <p:nvPicPr>
          <p:cNvPr id="50181" name="Picture 5" descr="KMC_FATHER_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37200" y="1676400"/>
            <a:ext cx="36068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4C464-FB95-45EA-B35D-64A76ECAB43B}" type="slidenum">
              <a:rPr lang="en-US"/>
              <a:pPr/>
              <a:t>17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some operational issues to consider?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Is KMC feasible and safe to initiate at home?</a:t>
            </a:r>
          </a:p>
          <a:p>
            <a:r>
              <a:rPr lang="en-US" sz="2400"/>
              <a:t>How to ensure appropriate and adequate breastfeeding?</a:t>
            </a:r>
          </a:p>
          <a:p>
            <a:r>
              <a:rPr lang="en-US" sz="2400"/>
              <a:t>How to monitor adequacy of weight gain?</a:t>
            </a:r>
          </a:p>
          <a:p>
            <a:r>
              <a:rPr lang="en-US" sz="2400"/>
              <a:t>Who coaches the mother and other family members?</a:t>
            </a:r>
          </a:p>
          <a:p>
            <a:r>
              <a:rPr lang="en-US" sz="2400"/>
              <a:t>What is the timing and frequency of the coaching?</a:t>
            </a:r>
          </a:p>
          <a:p>
            <a:r>
              <a:rPr lang="en-US" sz="2400"/>
              <a:t>What and who provides supportive supervision?</a:t>
            </a:r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4343400" y="5638800"/>
            <a:ext cx="4038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Adapted from Healthy Newborn Partnership meeting  presentation by Dr. Cattaneo,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EE60E-5060-47FE-9222-5E6FC5A9E951}" type="slidenum">
              <a:rPr lang="en-US"/>
              <a:pPr/>
              <a:t>18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Over two-thirds of preterm babies are late preterm (35-36 wks); Over two-thirds of LBW babies are at least 2000g or heavier </a:t>
            </a:r>
          </a:p>
          <a:p>
            <a:r>
              <a:rPr lang="en-US" sz="2400"/>
              <a:t>Clear evidence that KMC improves key newborn parameters: maintenance of warmth, breastfeeding and reduce infections</a:t>
            </a:r>
          </a:p>
          <a:p>
            <a:r>
              <a:rPr lang="en-US" sz="2400"/>
              <a:t>Facility-based KMC reaches a small proportion of preterm/LBW</a:t>
            </a:r>
          </a:p>
          <a:p>
            <a:r>
              <a:rPr lang="en-US" sz="2400"/>
              <a:t>Most preterm/LBW are delivered at home and care must be initiated at this level to save their lives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0537-DA54-4D73-BAD9-22A42BB75CFD}" type="slidenum">
              <a:rPr lang="en-US"/>
              <a:pPr/>
              <a:t>2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Presentation Outline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/>
              <a:t>contribution of preterm/low birth weight to newborn deaths</a:t>
            </a:r>
          </a:p>
          <a:p>
            <a:r>
              <a:rPr lang="en-US" sz="3200"/>
              <a:t>Evidence for using kangaroo mother care (KMC) to manage preterm/LBW babies at health facilities</a:t>
            </a:r>
          </a:p>
          <a:p>
            <a:r>
              <a:rPr lang="en-US" sz="3200"/>
              <a:t>Rationale for community KMC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256F4-3DB9-439C-AEEC-9781A67C9630}" type="slidenum">
              <a:rPr lang="en-US"/>
              <a:pPr/>
              <a:t>3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solidFill>
                  <a:schemeClr val="accent2"/>
                </a:solidFill>
              </a:rPr>
              <a:t>Causes of Newborn Deaths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0" y="1371600"/>
            <a:ext cx="5903913" cy="4191000"/>
          </a:xfrm>
          <a:noFill/>
          <a:ln/>
        </p:spPr>
      </p:pic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6324600" y="5715000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096000" y="5715000"/>
            <a:ext cx="2819400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400" b="0" i="1">
                <a:solidFill>
                  <a:srgbClr val="000000"/>
                </a:solidFill>
              </a:rPr>
              <a:t>Source</a:t>
            </a:r>
            <a:r>
              <a:rPr lang="en-US" sz="1400" b="0">
                <a:solidFill>
                  <a:srgbClr val="000000"/>
                </a:solidFill>
              </a:rPr>
              <a:t>: Neonatal Lancet team, March 2005.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553200" y="2895600"/>
            <a:ext cx="21336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60-80% Newborn Deaths occur in Low Birth Weight babies</a:t>
            </a:r>
            <a:r>
              <a:rPr lang="en-GB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 rot="-1977715">
            <a:off x="1447800" y="2667000"/>
            <a:ext cx="1752600" cy="1344613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r>
              <a:rPr lang="en-US" sz="3200" b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LBW</a:t>
            </a:r>
            <a:endParaRPr lang="en-GB" sz="3200" b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eaLnBrk="1" hangingPunct="1"/>
            <a:endParaRPr lang="en-GB" sz="2400" b="0">
              <a:solidFill>
                <a:schemeClr val="tx1"/>
              </a:solidFill>
              <a:latin typeface="Tahoma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4D5B9-7284-4215-A541-820A3B5C2E2C}" type="slidenum">
              <a:rPr lang="en-US"/>
              <a:pPr/>
              <a:t>4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0"/>
            <a:ext cx="7772400" cy="1905000"/>
          </a:xfrm>
        </p:spPr>
        <p:txBody>
          <a:bodyPr/>
          <a:lstStyle/>
          <a:p>
            <a:r>
              <a:rPr lang="en-GB" sz="1800"/>
              <a:t/>
            </a:r>
            <a:br>
              <a:rPr lang="en-GB" sz="1800"/>
            </a:br>
            <a:r>
              <a:rPr lang="en-GB" sz="1800"/>
              <a:t>The priority from a public health point of view is the group of larger / more mature LBW infants</a:t>
            </a:r>
            <a:br>
              <a:rPr lang="en-GB" sz="1800"/>
            </a:br>
            <a:r>
              <a:rPr lang="en-GB" sz="1800"/>
              <a:t/>
            </a:r>
            <a:br>
              <a:rPr lang="en-GB" sz="1800"/>
            </a:br>
            <a:r>
              <a:rPr lang="en-US" sz="2800" b="0"/>
              <a:t/>
            </a:r>
            <a:br>
              <a:rPr lang="en-US" sz="2800" b="0"/>
            </a:br>
            <a:r>
              <a:rPr lang="en-GB" sz="2800" b="0"/>
              <a:t/>
            </a:r>
            <a:br>
              <a:rPr lang="en-GB" sz="2800" b="0"/>
            </a:br>
            <a:endParaRPr lang="en-US" sz="2800" b="0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-381000" y="457200"/>
          <a:ext cx="5756275" cy="5272088"/>
        </p:xfrm>
        <a:graphic>
          <a:graphicData uri="http://schemas.openxmlformats.org/presentationml/2006/ole">
            <p:oleObj spid="_x0000_s33795" name="Chart" r:id="rId4" imgW="5762549" imgH="5277002" progId="Excel.Chart.8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419600" y="304800"/>
          <a:ext cx="5410200" cy="5113338"/>
        </p:xfrm>
        <a:graphic>
          <a:graphicData uri="http://schemas.openxmlformats.org/presentationml/2006/ole">
            <p:oleObj spid="_x0000_s33796" name="Chart" r:id="rId5" imgW="5410200" imgH="5114849" progId="Excel.Chart.8">
              <p:embed/>
            </p:oleObj>
          </a:graphicData>
        </a:graphic>
      </p:graphicFrame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105400" y="5181600"/>
            <a:ext cx="979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Times" pitchFamily="18" charset="0"/>
              </a:rPr>
              <a:t>Bang 2005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457200" y="0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3200">
                <a:solidFill>
                  <a:schemeClr val="accent2"/>
                </a:solidFill>
                <a:latin typeface="Helvetica" pitchFamily="34" charset="0"/>
              </a:rPr>
              <a:t>Weight and gestational age distribution of LBW babies 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029200" y="5562600"/>
            <a:ext cx="3886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Courtesy Lily Kak &amp; Indira</a:t>
            </a:r>
            <a:r>
              <a:rPr lang="en-US" sz="1600" b="0">
                <a:solidFill>
                  <a:schemeClr val="tx1"/>
                </a:solidFill>
              </a:rPr>
              <a:t> </a:t>
            </a:r>
            <a:r>
              <a:rPr lang="en-US" sz="1600">
                <a:solidFill>
                  <a:schemeClr val="tx1"/>
                </a:solidFill>
              </a:rPr>
              <a:t>Narayanan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AD2C3-9529-47E0-9686-55AE3D37A476}" type="slidenum">
              <a:rPr lang="en-US"/>
              <a:pPr/>
              <a:t>5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0488"/>
            <a:ext cx="7924800" cy="990600"/>
          </a:xfrm>
        </p:spPr>
        <p:txBody>
          <a:bodyPr/>
          <a:lstStyle/>
          <a:p>
            <a:r>
              <a:rPr lang="en-US"/>
              <a:t>Why do preterm/LBW babies die?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910513" cy="4038600"/>
          </a:xfrm>
        </p:spPr>
        <p:txBody>
          <a:bodyPr/>
          <a:lstStyle/>
          <a:p>
            <a:r>
              <a:rPr lang="en-US"/>
              <a:t>Inability to control body temperature  --    hypothermia – increase risk to infections</a:t>
            </a:r>
          </a:p>
          <a:p>
            <a:r>
              <a:rPr lang="en-US"/>
              <a:t>Feeding difficulties -- hypoglycemia, and inappropriate/inadequate feeding – increase risk to infections</a:t>
            </a:r>
          </a:p>
          <a:p>
            <a:r>
              <a:rPr lang="en-US"/>
              <a:t>Other causes – respiratory distress syndrome, apnea, hyperbilirubinemia, &amp; congenital malformation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3D25-21F9-4F9E-97CA-EB18EC1E3421}" type="slidenum">
              <a:rPr lang="en-US"/>
              <a:pPr/>
              <a:t>6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 algn="ctr"/>
            <a:r>
              <a:rPr lang="it-IT" sz="3600" b="0"/>
              <a:t>What is Kangaroo Mother Care?</a:t>
            </a:r>
            <a:endParaRPr lang="it-IT" sz="36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1513" y="1600200"/>
            <a:ext cx="5195887" cy="4191000"/>
          </a:xfrm>
          <a:noFill/>
          <a:ln/>
        </p:spPr>
        <p:txBody>
          <a:bodyPr lIns="90488" tIns="44450" rIns="90488" bIns="44450"/>
          <a:lstStyle/>
          <a:p>
            <a:pPr marL="0" indent="0" defTabSz="762000">
              <a:buFont typeface="Wingdings" pitchFamily="2" charset="2"/>
              <a:buNone/>
            </a:pPr>
            <a:r>
              <a:rPr lang="it-IT" sz="2400" b="0"/>
              <a:t>“early, prolonged and continuous (as allowed by circumstances) skin-to-skin contact between a mother (or a substitute of the mother) and her low birthweight infant, both in hospital and after early (depending on circumstances) discharge, until at least the 40</a:t>
            </a:r>
            <a:r>
              <a:rPr lang="it-IT" sz="2400" b="0" baseline="30000"/>
              <a:t>th</a:t>
            </a:r>
            <a:r>
              <a:rPr lang="it-IT" sz="2400" b="0"/>
              <a:t> week of post-natal gestational age, with ideally exclusive breastfeeding and proper follow-up”</a:t>
            </a:r>
          </a:p>
          <a:p>
            <a:pPr marL="0" indent="0" defTabSz="762000">
              <a:buFont typeface="Wingdings" pitchFamily="2" charset="2"/>
              <a:buNone/>
            </a:pPr>
            <a:r>
              <a:rPr lang="it-IT" sz="1600" b="0"/>
              <a:t>Acta Paediatrica 1998;87:440-5</a:t>
            </a:r>
          </a:p>
        </p:txBody>
      </p:sp>
      <p:pic>
        <p:nvPicPr>
          <p:cNvPr id="35844" name="Picture 4" descr="MVC0002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96000" y="3962400"/>
            <a:ext cx="3048000" cy="2398713"/>
          </a:xfrm>
          <a:prstGeom prst="rect">
            <a:avLst/>
          </a:prstGeom>
          <a:noFill/>
          <a:ln w="9525">
            <a:solidFill>
              <a:srgbClr val="F6F000"/>
            </a:solidFill>
            <a:miter lim="800000"/>
            <a:headEnd/>
            <a:tailEnd/>
          </a:ln>
        </p:spPr>
      </p:pic>
      <p:graphicFrame>
        <p:nvGraphicFramePr>
          <p:cNvPr id="35845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6019800" y="1524000"/>
          <a:ext cx="3124200" cy="2249488"/>
        </p:xfrm>
        <a:graphic>
          <a:graphicData uri="http://schemas.openxmlformats.org/presentationml/2006/ole">
            <p:oleObj spid="_x0000_s35845" name="Bitmap Image" r:id="rId5" imgW="3877216" imgH="2790476" progId="Paint.Picture">
              <p:embed/>
            </p:oleObj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48029-9CDE-4B2E-8D2A-021CB53812C4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evidence that KMC works?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Facility-based</a:t>
            </a:r>
          </a:p>
          <a:p>
            <a:pPr>
              <a:lnSpc>
                <a:spcPct val="90000"/>
              </a:lnSpc>
            </a:pPr>
            <a:r>
              <a:rPr lang="en-US" sz="2400"/>
              <a:t>Over 200 publications KMC</a:t>
            </a:r>
          </a:p>
          <a:p>
            <a:pPr>
              <a:lnSpc>
                <a:spcPct val="90000"/>
              </a:lnSpc>
            </a:pPr>
            <a:r>
              <a:rPr lang="en-US" sz="2400"/>
              <a:t>14 randomized control trials</a:t>
            </a:r>
          </a:p>
          <a:p>
            <a:pPr algn="just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/>
              <a:t>Studies evaluated the effect of KMC on: </a:t>
            </a:r>
          </a:p>
          <a:p>
            <a:pPr lvl="1">
              <a:lnSpc>
                <a:spcPct val="80000"/>
              </a:lnSpc>
              <a:spcAft>
                <a:spcPct val="30000"/>
              </a:spcAft>
            </a:pPr>
            <a:r>
              <a:rPr lang="en-US" sz="2000" b="1">
                <a:solidFill>
                  <a:srgbClr val="000066"/>
                </a:solidFill>
              </a:rPr>
              <a:t>Mortality</a:t>
            </a:r>
          </a:p>
          <a:p>
            <a:pPr lvl="1">
              <a:lnSpc>
                <a:spcPct val="80000"/>
              </a:lnSpc>
              <a:spcAft>
                <a:spcPct val="30000"/>
              </a:spcAft>
            </a:pPr>
            <a:r>
              <a:rPr lang="en-US" sz="2000" b="1">
                <a:solidFill>
                  <a:srgbClr val="000066"/>
                </a:solidFill>
              </a:rPr>
              <a:t>Temperature</a:t>
            </a:r>
          </a:p>
          <a:p>
            <a:pPr lvl="1">
              <a:lnSpc>
                <a:spcPct val="80000"/>
              </a:lnSpc>
              <a:spcAft>
                <a:spcPct val="30000"/>
              </a:spcAft>
            </a:pPr>
            <a:r>
              <a:rPr lang="en-US" sz="2000" b="1">
                <a:solidFill>
                  <a:srgbClr val="000066"/>
                </a:solidFill>
              </a:rPr>
              <a:t>Breast-feeding</a:t>
            </a:r>
          </a:p>
          <a:p>
            <a:pPr lvl="1">
              <a:lnSpc>
                <a:spcPct val="80000"/>
              </a:lnSpc>
              <a:spcAft>
                <a:spcPct val="30000"/>
              </a:spcAft>
            </a:pPr>
            <a:r>
              <a:rPr lang="en-US" sz="2000" b="1">
                <a:solidFill>
                  <a:srgbClr val="000066"/>
                </a:solidFill>
              </a:rPr>
              <a:t>Weight gain</a:t>
            </a:r>
          </a:p>
          <a:p>
            <a:pPr lvl="1">
              <a:lnSpc>
                <a:spcPct val="80000"/>
              </a:lnSpc>
              <a:spcAft>
                <a:spcPct val="30000"/>
              </a:spcAft>
            </a:pPr>
            <a:r>
              <a:rPr lang="en-US" sz="2000" b="1">
                <a:solidFill>
                  <a:srgbClr val="000066"/>
                </a:solidFill>
              </a:rPr>
              <a:t>Infections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  <p:pic>
        <p:nvPicPr>
          <p:cNvPr id="36868" name="Picture 4" descr="kmc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43400" y="3581400"/>
            <a:ext cx="22288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67CE7-4C65-4880-AEFC-ABBD8BEB247E}" type="slidenum">
              <a:rPr lang="en-US"/>
              <a:pPr/>
              <a:t>8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  <a:noFill/>
          <a:ln/>
        </p:spPr>
        <p:txBody>
          <a:bodyPr lIns="90488" tIns="44450" rIns="90488" bIns="44450"/>
          <a:lstStyle/>
          <a:p>
            <a:r>
              <a:rPr lang="it-IT" b="0"/>
              <a:t>Effect on mortality</a:t>
            </a:r>
            <a:endParaRPr lang="it-IT"/>
          </a:p>
        </p:txBody>
      </p:sp>
      <p:graphicFrame>
        <p:nvGraphicFramePr>
          <p:cNvPr id="37891" name="Object 3">
            <a:hlinkClick r:id="" action="ppaction://ole?verb=0"/>
          </p:cNvPr>
          <p:cNvGraphicFramePr>
            <a:graphicFrameLocks/>
          </p:cNvGraphicFramePr>
          <p:nvPr>
            <p:ph type="tbl" idx="1"/>
          </p:nvPr>
        </p:nvGraphicFramePr>
        <p:xfrm>
          <a:off x="314325" y="1014413"/>
          <a:ext cx="7904163" cy="5843587"/>
        </p:xfrm>
        <a:graphic>
          <a:graphicData uri="http://schemas.openxmlformats.org/presentationml/2006/ole">
            <p:oleObj spid="_x0000_s37891" name="Document" r:id="rId4" imgW="7782580" imgH="5752824" progId="Word.Document.8">
              <p:embed/>
            </p:oleObj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30978-204A-477A-B9DC-41B18C4B9B4A}" type="slidenum">
              <a:rPr lang="en-US"/>
              <a:pPr/>
              <a:t>9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4150"/>
            <a:ext cx="7924800" cy="646113"/>
          </a:xfrm>
        </p:spPr>
        <p:txBody>
          <a:bodyPr/>
          <a:lstStyle/>
          <a:p>
            <a:r>
              <a:rPr lang="en-US" sz="2800"/>
              <a:t>Effect on temperature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4116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38916" name="Picture 4" descr="swings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2209800"/>
            <a:ext cx="36576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5" descr="swings1"/>
          <p:cNvPicPr>
            <a:picLocks noChangeAspect="1" noChangeArrowheads="1"/>
          </p:cNvPicPr>
          <p:nvPr/>
        </p:nvPicPr>
        <p:blipFill>
          <a:blip r:embed="rId4" cstate="email"/>
          <a:srcRect r="-1639"/>
          <a:stretch>
            <a:fillRect/>
          </a:stretch>
        </p:blipFill>
        <p:spPr bwMode="auto">
          <a:xfrm>
            <a:off x="4876800" y="2362200"/>
            <a:ext cx="3657600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33400" y="5470525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“Swings in temperature”	   “Constant temperature in KMC</a:t>
            </a:r>
            <a:r>
              <a:rPr lang="en-US" sz="2000" b="0">
                <a:solidFill>
                  <a:schemeClr val="tx1"/>
                </a:solidFill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ess">
  <a:themeElements>
    <a:clrScheme name="access 9">
      <a:dk1>
        <a:srgbClr val="CC6600"/>
      </a:dk1>
      <a:lt1>
        <a:srgbClr val="FFFFFF"/>
      </a:lt1>
      <a:dk2>
        <a:srgbClr val="CC6600"/>
      </a:dk2>
      <a:lt2>
        <a:srgbClr val="660066"/>
      </a:lt2>
      <a:accent1>
        <a:srgbClr val="800080"/>
      </a:accent1>
      <a:accent2>
        <a:srgbClr val="990099"/>
      </a:accent2>
      <a:accent3>
        <a:srgbClr val="FFFFFF"/>
      </a:accent3>
      <a:accent4>
        <a:srgbClr val="AE5600"/>
      </a:accent4>
      <a:accent5>
        <a:srgbClr val="C0AAC0"/>
      </a:accent5>
      <a:accent6>
        <a:srgbClr val="8A008A"/>
      </a:accent6>
      <a:hlink>
        <a:srgbClr val="FF9933"/>
      </a:hlink>
      <a:folHlink>
        <a:srgbClr val="FF9900"/>
      </a:folHlink>
    </a:clrScheme>
    <a:fontScheme name="acces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ccess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es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ss 3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ss 4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ess 5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ess 6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ess 7">
        <a:dk1>
          <a:srgbClr val="003399"/>
        </a:dk1>
        <a:lt1>
          <a:srgbClr val="FFFFFF"/>
        </a:lt1>
        <a:dk2>
          <a:srgbClr val="003399"/>
        </a:dk2>
        <a:lt2>
          <a:srgbClr val="CCECFF"/>
        </a:lt2>
        <a:accent1>
          <a:srgbClr val="006641"/>
        </a:accent1>
        <a:accent2>
          <a:srgbClr val="003399"/>
        </a:accent2>
        <a:accent3>
          <a:srgbClr val="FFFFFF"/>
        </a:accent3>
        <a:accent4>
          <a:srgbClr val="002A82"/>
        </a:accent4>
        <a:accent5>
          <a:srgbClr val="AAB8B0"/>
        </a:accent5>
        <a:accent6>
          <a:srgbClr val="002D8A"/>
        </a:accent6>
        <a:hlink>
          <a:srgbClr val="339966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ss 8">
        <a:dk1>
          <a:srgbClr val="008000"/>
        </a:dk1>
        <a:lt1>
          <a:srgbClr val="FFFFFF"/>
        </a:lt1>
        <a:dk2>
          <a:srgbClr val="CC3300"/>
        </a:dk2>
        <a:lt2>
          <a:srgbClr val="F8F8F8"/>
        </a:lt2>
        <a:accent1>
          <a:srgbClr val="000066"/>
        </a:accent1>
        <a:accent2>
          <a:srgbClr val="008000"/>
        </a:accent2>
        <a:accent3>
          <a:srgbClr val="FFFFFF"/>
        </a:accent3>
        <a:accent4>
          <a:srgbClr val="006C00"/>
        </a:accent4>
        <a:accent5>
          <a:srgbClr val="AAAAB8"/>
        </a:accent5>
        <a:accent6>
          <a:srgbClr val="007300"/>
        </a:accent6>
        <a:hlink>
          <a:srgbClr val="FFCC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ss 9">
        <a:dk1>
          <a:srgbClr val="CC6600"/>
        </a:dk1>
        <a:lt1>
          <a:srgbClr val="FFFFFF"/>
        </a:lt1>
        <a:dk2>
          <a:srgbClr val="CC6600"/>
        </a:dk2>
        <a:lt2>
          <a:srgbClr val="660066"/>
        </a:lt2>
        <a:accent1>
          <a:srgbClr val="800080"/>
        </a:accent1>
        <a:accent2>
          <a:srgbClr val="990099"/>
        </a:accent2>
        <a:accent3>
          <a:srgbClr val="FFFFFF"/>
        </a:accent3>
        <a:accent4>
          <a:srgbClr val="AE5600"/>
        </a:accent4>
        <a:accent5>
          <a:srgbClr val="C0AAC0"/>
        </a:accent5>
        <a:accent6>
          <a:srgbClr val="8A008A"/>
        </a:accent6>
        <a:hlink>
          <a:srgbClr val="FF99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773</Words>
  <Application>Microsoft Office PowerPoint</Application>
  <PresentationFormat>On-screen Show (4:3)</PresentationFormat>
  <Paragraphs>133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32" baseType="lpstr">
      <vt:lpstr>Times New Roman</vt:lpstr>
      <vt:lpstr>Helvetica</vt:lpstr>
      <vt:lpstr>Wingdings</vt:lpstr>
      <vt:lpstr>Symbol</vt:lpstr>
      <vt:lpstr>Arial</vt:lpstr>
      <vt:lpstr>Marlett</vt:lpstr>
      <vt:lpstr>Monotype Sorts</vt:lpstr>
      <vt:lpstr>Tahoma</vt:lpstr>
      <vt:lpstr>Times</vt:lpstr>
      <vt:lpstr>access</vt:lpstr>
      <vt:lpstr>Microsoft Office Excel Chart</vt:lpstr>
      <vt:lpstr>Bitmap Image</vt:lpstr>
      <vt:lpstr>Microsoft Word Document</vt:lpstr>
      <vt:lpstr>Grafico di Microsoft Graph 97</vt:lpstr>
      <vt:lpstr>Kangaroo Mother Care</vt:lpstr>
      <vt:lpstr>Presentation Outline</vt:lpstr>
      <vt:lpstr>Causes of Newborn Deaths</vt:lpstr>
      <vt:lpstr> The priority from a public health point of view is the group of larger / more mature LBW infants    </vt:lpstr>
      <vt:lpstr>Why do preterm/LBW babies die?</vt:lpstr>
      <vt:lpstr>What is Kangaroo Mother Care?</vt:lpstr>
      <vt:lpstr>What is the evidence that KMC works?</vt:lpstr>
      <vt:lpstr>Effect on mortality</vt:lpstr>
      <vt:lpstr>Effect on temperature</vt:lpstr>
      <vt:lpstr>Effect on hypothermic LBW newborns</vt:lpstr>
      <vt:lpstr>Effect on breastfeeding</vt:lpstr>
      <vt:lpstr>Weight gain</vt:lpstr>
      <vt:lpstr>Infections (severe)</vt:lpstr>
      <vt:lpstr>The Cochrane Library, Issue 4, 2000.</vt:lpstr>
      <vt:lpstr>Can KMC be initiated before newborn is stabilized?</vt:lpstr>
      <vt:lpstr>Why community KMC?</vt:lpstr>
      <vt:lpstr>What are some operational issues to consider?</vt:lpstr>
      <vt:lpstr>Conclusion</vt:lpstr>
    </vt:vector>
  </TitlesOfParts>
  <Company>JHPIEGO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PowerPoint template</dc:title>
  <dc:creator>Deborah Raynor</dc:creator>
  <cp:lastModifiedBy>kkerber</cp:lastModifiedBy>
  <cp:revision>15</cp:revision>
  <dcterms:created xsi:type="dcterms:W3CDTF">2006-11-28T23:25:44Z</dcterms:created>
  <dcterms:modified xsi:type="dcterms:W3CDTF">2011-06-08T12:17:24Z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Object Type">
    <vt:lpwstr>Form-Template-Checklist</vt:lpwstr>
  </property>
  <property fmtid="{D5CDD505-2E9C-101B-9397-08002B2CF9AE}" pid="4" name="Status">
    <vt:lpwstr>Final</vt:lpwstr>
  </property>
  <property fmtid="{D5CDD505-2E9C-101B-9397-08002B2CF9AE}" pid="5" name="Date">
    <vt:lpwstr>2006-11-28T00:00:00Z</vt:lpwstr>
  </property>
  <property fmtid="{D5CDD505-2E9C-101B-9397-08002B2CF9AE}" pid="6" name="Author-Affiliation">
    <vt:lpwstr>JHPIEGO</vt:lpwstr>
  </property>
  <property fmtid="{D5CDD505-2E9C-101B-9397-08002B2CF9AE}" pid="7" name="Owner">
    <vt:lpwstr>Deborah Raynor</vt:lpwstr>
  </property>
  <property fmtid="{D5CDD505-2E9C-101B-9397-08002B2CF9AE}" pid="8" name="Audience">
    <vt:lpwstr>Internal</vt:lpwstr>
  </property>
  <property fmtid="{D5CDD505-2E9C-101B-9397-08002B2CF9AE}" pid="9" name="SPSDescription">
    <vt:lpwstr/>
  </property>
  <property fmtid="{D5CDD505-2E9C-101B-9397-08002B2CF9AE}" pid="10" name="Region">
    <vt:lpwstr/>
  </property>
  <property fmtid="{D5CDD505-2E9C-101B-9397-08002B2CF9AE}" pid="11" name="Keywords0">
    <vt:lpwstr>Presentation</vt:lpwstr>
  </property>
  <property fmtid="{D5CDD505-2E9C-101B-9397-08002B2CF9AE}" pid="12" name="Cadres">
    <vt:lpwstr/>
  </property>
  <property fmtid="{D5CDD505-2E9C-101B-9397-08002B2CF9AE}" pid="13" name="Review Date">
    <vt:lpwstr/>
  </property>
  <property fmtid="{D5CDD505-2E9C-101B-9397-08002B2CF9AE}" pid="14" name="Core Competency">
    <vt:lpwstr/>
  </property>
  <property fmtid="{D5CDD505-2E9C-101B-9397-08002B2CF9AE}" pid="15" name="Author0">
    <vt:lpwstr>MCO</vt:lpwstr>
  </property>
  <property fmtid="{D5CDD505-2E9C-101B-9397-08002B2CF9AE}" pid="16" name="Country">
    <vt:lpwstr/>
  </property>
  <property fmtid="{D5CDD505-2E9C-101B-9397-08002B2CF9AE}" pid="17" name="Core Intervention">
    <vt:lpwstr/>
  </property>
  <property fmtid="{D5CDD505-2E9C-101B-9397-08002B2CF9AE}" pid="18" name="Core Technical Area">
    <vt:lpwstr/>
  </property>
  <property fmtid="{D5CDD505-2E9C-101B-9397-08002B2CF9AE}" pid="19" name="Last Updated">
    <vt:lpwstr>2006-11-16T00:00:00Z</vt:lpwstr>
  </property>
  <property fmtid="{D5CDD505-2E9C-101B-9397-08002B2CF9AE}" pid="20" name="Keyword">
    <vt:lpwstr>Form - Template - Checklist</vt:lpwstr>
  </property>
  <property fmtid="{D5CDD505-2E9C-101B-9397-08002B2CF9AE}" pid="21" name="Purpose">
    <vt:lpwstr>Presentation Template</vt:lpwstr>
  </property>
  <property fmtid="{D5CDD505-2E9C-101B-9397-08002B2CF9AE}" pid="22" name="Order">
    <vt:lpwstr>300.000000000000</vt:lpwstr>
  </property>
  <property fmtid="{D5CDD505-2E9C-101B-9397-08002B2CF9AE}" pid="23" name="HQ contact">
    <vt:lpwstr>MCO</vt:lpwstr>
  </property>
  <property fmtid="{D5CDD505-2E9C-101B-9397-08002B2CF9AE}" pid="24" name="Location">
    <vt:lpwstr>Global</vt:lpwstr>
  </property>
  <property fmtid="{D5CDD505-2E9C-101B-9397-08002B2CF9AE}" pid="25" name="Published Date">
    <vt:lpwstr>2007-01-31T00:00:00Z</vt:lpwstr>
  </property>
  <property fmtid="{D5CDD505-2E9C-101B-9397-08002B2CF9AE}" pid="26" name="Award">
    <vt:lpwstr>ACCESS</vt:lpwstr>
  </property>
</Properties>
</file>