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6"/>
  </p:notesMasterIdLst>
  <p:handoutMasterIdLst>
    <p:handoutMasterId r:id="rId27"/>
  </p:handoutMasterIdLst>
  <p:sldIdLst>
    <p:sldId id="507" r:id="rId2"/>
    <p:sldId id="527" r:id="rId3"/>
    <p:sldId id="526" r:id="rId4"/>
    <p:sldId id="518" r:id="rId5"/>
    <p:sldId id="508" r:id="rId6"/>
    <p:sldId id="532" r:id="rId7"/>
    <p:sldId id="533" r:id="rId8"/>
    <p:sldId id="534" r:id="rId9"/>
    <p:sldId id="535" r:id="rId10"/>
    <p:sldId id="501" r:id="rId11"/>
    <p:sldId id="521" r:id="rId12"/>
    <p:sldId id="522" r:id="rId13"/>
    <p:sldId id="524" r:id="rId14"/>
    <p:sldId id="525" r:id="rId15"/>
    <p:sldId id="495" r:id="rId16"/>
    <p:sldId id="500" r:id="rId17"/>
    <p:sldId id="528" r:id="rId18"/>
    <p:sldId id="510" r:id="rId19"/>
    <p:sldId id="529" r:id="rId20"/>
    <p:sldId id="530" r:id="rId21"/>
    <p:sldId id="531" r:id="rId22"/>
    <p:sldId id="506" r:id="rId23"/>
    <p:sldId id="537" r:id="rId24"/>
    <p:sldId id="536" r:id="rId25"/>
  </p:sldIdLst>
  <p:sldSz cx="9144000" cy="6858000" type="screen4x3"/>
  <p:notesSz cx="6797675" cy="9926638"/>
  <p:defaultTextStyle>
    <a:defPPr>
      <a:defRPr lang="en-US"/>
    </a:defPPr>
    <a:lvl1pPr algn="l" rtl="0" fontAlgn="base">
      <a:lnSpc>
        <a:spcPct val="90000"/>
      </a:lnSpc>
      <a:spcBef>
        <a:spcPct val="20000"/>
      </a:spcBef>
      <a:spcAft>
        <a:spcPct val="0"/>
      </a:spcAft>
      <a:defRPr sz="2500" kern="1200">
        <a:solidFill>
          <a:schemeClr val="tx1"/>
        </a:solidFill>
        <a:latin typeface="Gill Sans MT" pitchFamily="34" charset="0"/>
        <a:ea typeface="+mn-ea"/>
        <a:cs typeface="+mn-cs"/>
      </a:defRPr>
    </a:lvl1pPr>
    <a:lvl2pPr marL="457200" algn="l" rtl="0" fontAlgn="base">
      <a:lnSpc>
        <a:spcPct val="90000"/>
      </a:lnSpc>
      <a:spcBef>
        <a:spcPct val="20000"/>
      </a:spcBef>
      <a:spcAft>
        <a:spcPct val="0"/>
      </a:spcAft>
      <a:defRPr sz="2500" kern="1200">
        <a:solidFill>
          <a:schemeClr val="tx1"/>
        </a:solidFill>
        <a:latin typeface="Gill Sans MT" pitchFamily="34" charset="0"/>
        <a:ea typeface="+mn-ea"/>
        <a:cs typeface="+mn-cs"/>
      </a:defRPr>
    </a:lvl2pPr>
    <a:lvl3pPr marL="914400" algn="l" rtl="0" fontAlgn="base">
      <a:lnSpc>
        <a:spcPct val="90000"/>
      </a:lnSpc>
      <a:spcBef>
        <a:spcPct val="20000"/>
      </a:spcBef>
      <a:spcAft>
        <a:spcPct val="0"/>
      </a:spcAft>
      <a:defRPr sz="2500" kern="1200">
        <a:solidFill>
          <a:schemeClr val="tx1"/>
        </a:solidFill>
        <a:latin typeface="Gill Sans MT" pitchFamily="34" charset="0"/>
        <a:ea typeface="+mn-ea"/>
        <a:cs typeface="+mn-cs"/>
      </a:defRPr>
    </a:lvl3pPr>
    <a:lvl4pPr marL="1371600" algn="l" rtl="0" fontAlgn="base">
      <a:lnSpc>
        <a:spcPct val="90000"/>
      </a:lnSpc>
      <a:spcBef>
        <a:spcPct val="20000"/>
      </a:spcBef>
      <a:spcAft>
        <a:spcPct val="0"/>
      </a:spcAft>
      <a:defRPr sz="2500" kern="1200">
        <a:solidFill>
          <a:schemeClr val="tx1"/>
        </a:solidFill>
        <a:latin typeface="Gill Sans MT" pitchFamily="34" charset="0"/>
        <a:ea typeface="+mn-ea"/>
        <a:cs typeface="+mn-cs"/>
      </a:defRPr>
    </a:lvl4pPr>
    <a:lvl5pPr marL="1828800" algn="l" rtl="0" fontAlgn="base">
      <a:lnSpc>
        <a:spcPct val="90000"/>
      </a:lnSpc>
      <a:spcBef>
        <a:spcPct val="20000"/>
      </a:spcBef>
      <a:spcAft>
        <a:spcPct val="0"/>
      </a:spcAft>
      <a:defRPr sz="2500" kern="1200">
        <a:solidFill>
          <a:schemeClr val="tx1"/>
        </a:solidFill>
        <a:latin typeface="Gill Sans MT" pitchFamily="34" charset="0"/>
        <a:ea typeface="+mn-ea"/>
        <a:cs typeface="+mn-cs"/>
      </a:defRPr>
    </a:lvl5pPr>
    <a:lvl6pPr marL="2286000" algn="l" defTabSz="914400" rtl="0" eaLnBrk="1" latinLnBrk="0" hangingPunct="1">
      <a:defRPr sz="2500" kern="1200">
        <a:solidFill>
          <a:schemeClr val="tx1"/>
        </a:solidFill>
        <a:latin typeface="Gill Sans MT" pitchFamily="34" charset="0"/>
        <a:ea typeface="+mn-ea"/>
        <a:cs typeface="+mn-cs"/>
      </a:defRPr>
    </a:lvl6pPr>
    <a:lvl7pPr marL="2743200" algn="l" defTabSz="914400" rtl="0" eaLnBrk="1" latinLnBrk="0" hangingPunct="1">
      <a:defRPr sz="2500" kern="1200">
        <a:solidFill>
          <a:schemeClr val="tx1"/>
        </a:solidFill>
        <a:latin typeface="Gill Sans MT" pitchFamily="34" charset="0"/>
        <a:ea typeface="+mn-ea"/>
        <a:cs typeface="+mn-cs"/>
      </a:defRPr>
    </a:lvl7pPr>
    <a:lvl8pPr marL="3200400" algn="l" defTabSz="914400" rtl="0" eaLnBrk="1" latinLnBrk="0" hangingPunct="1">
      <a:defRPr sz="2500" kern="1200">
        <a:solidFill>
          <a:schemeClr val="tx1"/>
        </a:solidFill>
        <a:latin typeface="Gill Sans MT" pitchFamily="34" charset="0"/>
        <a:ea typeface="+mn-ea"/>
        <a:cs typeface="+mn-cs"/>
      </a:defRPr>
    </a:lvl8pPr>
    <a:lvl9pPr marL="3657600" algn="l" defTabSz="914400" rtl="0" eaLnBrk="1" latinLnBrk="0" hangingPunct="1">
      <a:defRPr sz="2500" kern="1200">
        <a:solidFill>
          <a:schemeClr val="tx1"/>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00"/>
    <a:srgbClr val="FFFF00"/>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9" autoAdjust="0"/>
    <p:restoredTop sz="94859" autoAdjust="0"/>
  </p:normalViewPr>
  <p:slideViewPr>
    <p:cSldViewPr>
      <p:cViewPr>
        <p:scale>
          <a:sx n="66" d="100"/>
          <a:sy n="66" d="100"/>
        </p:scale>
        <p:origin x="-546" y="-11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5222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5222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5222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18AB2078-7943-4DCA-9FAA-8C278487C48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317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31748" name="Rectangle 4"/>
          <p:cNvSpPr>
            <a:spLocks noRo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3175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378F7925-3F55-4D33-A670-9E0EC5A7CDB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ill Sans MT" pitchFamily="34" charset="0"/>
        <a:ea typeface="+mn-ea"/>
        <a:cs typeface="+mn-cs"/>
      </a:defRPr>
    </a:lvl1pPr>
    <a:lvl2pPr marL="457200" algn="l" rtl="0" fontAlgn="base">
      <a:spcBef>
        <a:spcPct val="30000"/>
      </a:spcBef>
      <a:spcAft>
        <a:spcPct val="0"/>
      </a:spcAft>
      <a:defRPr sz="1200" kern="1200">
        <a:solidFill>
          <a:schemeClr val="tx1"/>
        </a:solidFill>
        <a:latin typeface="Gill Sans MT" pitchFamily="34" charset="0"/>
        <a:ea typeface="+mn-ea"/>
        <a:cs typeface="+mn-cs"/>
      </a:defRPr>
    </a:lvl2pPr>
    <a:lvl3pPr marL="914400" algn="l" rtl="0" fontAlgn="base">
      <a:spcBef>
        <a:spcPct val="30000"/>
      </a:spcBef>
      <a:spcAft>
        <a:spcPct val="0"/>
      </a:spcAft>
      <a:defRPr sz="1200" kern="1200">
        <a:solidFill>
          <a:schemeClr val="tx1"/>
        </a:solidFill>
        <a:latin typeface="Gill Sans MT" pitchFamily="34" charset="0"/>
        <a:ea typeface="+mn-ea"/>
        <a:cs typeface="+mn-cs"/>
      </a:defRPr>
    </a:lvl3pPr>
    <a:lvl4pPr marL="1371600" algn="l" rtl="0" fontAlgn="base">
      <a:spcBef>
        <a:spcPct val="30000"/>
      </a:spcBef>
      <a:spcAft>
        <a:spcPct val="0"/>
      </a:spcAft>
      <a:defRPr sz="1200" kern="1200">
        <a:solidFill>
          <a:schemeClr val="tx1"/>
        </a:solidFill>
        <a:latin typeface="Gill Sans MT" pitchFamily="34" charset="0"/>
        <a:ea typeface="+mn-ea"/>
        <a:cs typeface="+mn-cs"/>
      </a:defRPr>
    </a:lvl4pPr>
    <a:lvl5pPr marL="1828800" algn="l" rtl="0" fontAlgn="base">
      <a:spcBef>
        <a:spcPct val="30000"/>
      </a:spcBef>
      <a:spcAft>
        <a:spcPct val="0"/>
      </a:spcAft>
      <a:defRPr sz="1200" kern="1200">
        <a:solidFill>
          <a:schemeClr val="tx1"/>
        </a:solidFill>
        <a:latin typeface="Gill Sans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411BD-3552-49B4-AE6E-ECE11C6D0B82}" type="slidenum">
              <a:rPr lang="en-US"/>
              <a:pPr/>
              <a:t>1</a:t>
            </a:fld>
            <a:endParaRPr lang="en-US"/>
          </a:p>
        </p:txBody>
      </p:sp>
      <p:sp>
        <p:nvSpPr>
          <p:cNvPr id="436226" name="Rectangle 2"/>
          <p:cNvSpPr>
            <a:spLocks noRot="1" noChangeArrowheads="1" noTextEdit="1"/>
          </p:cNvSpPr>
          <p:nvPr>
            <p:ph type="sldImg"/>
          </p:nvPr>
        </p:nvSpPr>
        <p:spPr>
          <a:xfrm>
            <a:off x="917575" y="744538"/>
            <a:ext cx="4962525" cy="3722687"/>
          </a:xfrm>
          <a:ln/>
        </p:spPr>
      </p:sp>
      <p:sp>
        <p:nvSpPr>
          <p:cNvPr id="436227" name="Rectangle 3"/>
          <p:cNvSpPr>
            <a:spLocks noGrp="1" noChangeArrowheads="1"/>
          </p:cNvSpPr>
          <p:nvPr>
            <p:ph type="body" idx="1"/>
          </p:nvPr>
        </p:nvSpPr>
        <p:spPr>
          <a:xfrm>
            <a:off x="906463" y="4714875"/>
            <a:ext cx="4984750" cy="4467225"/>
          </a:xfrm>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9778E0-87FD-4BEB-940A-1282AC5C6A7C}" type="slidenum">
              <a:rPr lang="en-US"/>
              <a:pPr/>
              <a:t>10</a:t>
            </a:fld>
            <a:endParaRPr lang="en-US"/>
          </a:p>
        </p:txBody>
      </p:sp>
      <p:sp>
        <p:nvSpPr>
          <p:cNvPr id="476162" name="Rectangle 2"/>
          <p:cNvSpPr>
            <a:spLocks noRo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BDF420-F3D6-4DF0-B7DA-613AB6352BCD}" type="slidenum">
              <a:rPr lang="en-US"/>
              <a:pPr/>
              <a:t>11</a:t>
            </a:fld>
            <a:endParaRPr lang="en-US"/>
          </a:p>
        </p:txBody>
      </p:sp>
      <p:sp>
        <p:nvSpPr>
          <p:cNvPr id="477186" name="Rectangle 2"/>
          <p:cNvSpPr>
            <a:spLocks noRot="1" noChangeArrowheads="1" noTextEdit="1"/>
          </p:cNvSpPr>
          <p:nvPr>
            <p:ph type="sldImg"/>
          </p:nvPr>
        </p:nvSpPr>
        <p:spPr>
          <a:ln/>
        </p:spPr>
      </p:sp>
      <p:sp>
        <p:nvSpPr>
          <p:cNvPr id="477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F9D3F-A005-4824-8AFE-4C873829841E}" type="slidenum">
              <a:rPr lang="en-US"/>
              <a:pPr/>
              <a:t>12</a:t>
            </a:fld>
            <a:endParaRPr lang="en-US"/>
          </a:p>
        </p:txBody>
      </p:sp>
      <p:sp>
        <p:nvSpPr>
          <p:cNvPr id="478210" name="Rectangle 2"/>
          <p:cNvSpPr>
            <a:spLocks noRo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8CE9A-B70C-4BD4-95B6-8212D4D4575B}" type="slidenum">
              <a:rPr lang="en-US"/>
              <a:pPr/>
              <a:t>13</a:t>
            </a:fld>
            <a:endParaRPr lang="en-US"/>
          </a:p>
        </p:txBody>
      </p:sp>
      <p:sp>
        <p:nvSpPr>
          <p:cNvPr id="481282" name="Rectangle 2"/>
          <p:cNvSpPr>
            <a:spLocks noRot="1" noChangeArrowheads="1" noTextEdit="1"/>
          </p:cNvSpPr>
          <p:nvPr>
            <p:ph type="sldImg"/>
          </p:nvPr>
        </p:nvSpPr>
        <p:spPr>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EA8A9-3639-411C-9A83-15326645463F}" type="slidenum">
              <a:rPr lang="en-US"/>
              <a:pPr/>
              <a:t>14</a:t>
            </a:fld>
            <a:endParaRPr lang="en-US"/>
          </a:p>
        </p:txBody>
      </p:sp>
      <p:sp>
        <p:nvSpPr>
          <p:cNvPr id="482306" name="Rectangle 2"/>
          <p:cNvSpPr>
            <a:spLocks noRo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93DCC-53AA-4198-BD13-21CEF141965A}" type="slidenum">
              <a:rPr lang="en-US"/>
              <a:pPr/>
              <a:t>15</a:t>
            </a:fld>
            <a:endParaRPr lang="en-US"/>
          </a:p>
        </p:txBody>
      </p:sp>
      <p:sp>
        <p:nvSpPr>
          <p:cNvPr id="483330" name="Rectangle 2"/>
          <p:cNvSpPr>
            <a:spLocks noRot="1"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0D674-CE15-4514-871E-229B95800CAD}" type="slidenum">
              <a:rPr lang="en-US"/>
              <a:pPr/>
              <a:t>16</a:t>
            </a:fld>
            <a:endParaRPr lang="en-US"/>
          </a:p>
        </p:txBody>
      </p:sp>
      <p:sp>
        <p:nvSpPr>
          <p:cNvPr id="485378" name="Rectangle 2"/>
          <p:cNvSpPr>
            <a:spLocks noRo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B0BAC-ED61-4675-8DBC-AC2665B7BD67}" type="slidenum">
              <a:rPr lang="en-US"/>
              <a:pPr/>
              <a:t>17</a:t>
            </a:fld>
            <a:endParaRPr lang="en-US"/>
          </a:p>
        </p:txBody>
      </p:sp>
      <p:sp>
        <p:nvSpPr>
          <p:cNvPr id="486402" name="Rectangle 2"/>
          <p:cNvSpPr>
            <a:spLocks noRo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00A93-3910-4531-8DFD-A070B8385659}" type="slidenum">
              <a:rPr lang="en-US"/>
              <a:pPr/>
              <a:t>18</a:t>
            </a:fld>
            <a:endParaRPr lang="en-US"/>
          </a:p>
        </p:txBody>
      </p:sp>
      <p:sp>
        <p:nvSpPr>
          <p:cNvPr id="488450" name="Rectangle 2"/>
          <p:cNvSpPr>
            <a:spLocks noRo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F35DFF-F203-4043-9073-6367D20C8354}" type="slidenum">
              <a:rPr lang="en-US"/>
              <a:pPr/>
              <a:t>19</a:t>
            </a:fld>
            <a:endParaRPr lang="en-US"/>
          </a:p>
        </p:txBody>
      </p:sp>
      <p:sp>
        <p:nvSpPr>
          <p:cNvPr id="489474" name="Rectangle 2"/>
          <p:cNvSpPr>
            <a:spLocks noRot="1" noChangeArrowheads="1" noTextEdit="1"/>
          </p:cNvSpPr>
          <p:nvPr>
            <p:ph type="sldImg"/>
          </p:nvPr>
        </p:nvSpPr>
        <p:spPr>
          <a:ln/>
        </p:spPr>
      </p:sp>
      <p:sp>
        <p:nvSpPr>
          <p:cNvPr id="489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B5920-6431-4AE4-848D-30576939AE66}" type="slidenum">
              <a:rPr lang="en-US"/>
              <a:pPr/>
              <a:t>2</a:t>
            </a:fld>
            <a:endParaRPr lang="en-US"/>
          </a:p>
        </p:txBody>
      </p:sp>
      <p:sp>
        <p:nvSpPr>
          <p:cNvPr id="468994" name="Rectangle 2"/>
          <p:cNvSpPr>
            <a:spLocks noRot="1" noChangeArrowheads="1" noTextEdit="1"/>
          </p:cNvSpPr>
          <p:nvPr>
            <p:ph type="sldImg"/>
          </p:nvPr>
        </p:nvSpPr>
        <p:spPr>
          <a:xfrm>
            <a:off x="917575" y="744538"/>
            <a:ext cx="4962525" cy="3722687"/>
          </a:xfrm>
          <a:ln/>
        </p:spPr>
      </p:sp>
      <p:sp>
        <p:nvSpPr>
          <p:cNvPr id="468995" name="Rectangle 3"/>
          <p:cNvSpPr>
            <a:spLocks noGrp="1" noChangeArrowheads="1"/>
          </p:cNvSpPr>
          <p:nvPr>
            <p:ph type="body" idx="1"/>
          </p:nvPr>
        </p:nvSpPr>
        <p:spPr/>
        <p:txBody>
          <a:bodyPr/>
          <a:lstStyle/>
          <a:p>
            <a:r>
              <a:rPr lang="en-GB" sz="1000"/>
              <a:t>The Bellagio Child Survival Series (</a:t>
            </a:r>
            <a:r>
              <a:rPr lang="en-GB" sz="1000" i="1"/>
              <a:t>The Lancet</a:t>
            </a:r>
            <a:r>
              <a:rPr lang="en-GB" sz="1000"/>
              <a:t> 2003) identified newborn survival as a priority, lacking information and action</a:t>
            </a:r>
          </a:p>
          <a:p>
            <a:endParaRPr lang="en-GB" sz="1000"/>
          </a:p>
          <a:p>
            <a:r>
              <a:rPr lang="en-GB" sz="1000"/>
              <a:t>99% of newborn deaths are in developing countries -  yet most information and investment is on high-tech solutions for the 1% of deaths in rich countries</a:t>
            </a:r>
          </a:p>
          <a:p>
            <a:endParaRPr lang="en-GB" sz="1000"/>
          </a:p>
          <a:p>
            <a:r>
              <a:rPr lang="en-GB" sz="1000"/>
              <a:t>The sheer numbers – every year  </a:t>
            </a:r>
            <a:r>
              <a:rPr lang="en-GB" sz="1000">
                <a:solidFill>
                  <a:srgbClr val="FF0000"/>
                </a:solidFill>
              </a:rPr>
              <a:t>4 million babies</a:t>
            </a:r>
            <a:r>
              <a:rPr lang="en-GB" sz="1000"/>
              <a:t> die in the first 4 weeks of life – 10,000 a day and 40% of under 5 deaths</a:t>
            </a:r>
            <a:r>
              <a:rPr lang="en-US" sz="1000"/>
              <a:t> </a:t>
            </a:r>
          </a:p>
          <a:p>
            <a:endParaRPr lang="en-US" sz="1000"/>
          </a:p>
          <a:p>
            <a:r>
              <a:rPr lang="en-US" sz="1000"/>
              <a:t>Despite large numbers of death, health of newborn babies was virtually absent from policies, programs, and research in the developing world</a:t>
            </a:r>
          </a:p>
          <a:p>
            <a:endParaRPr lang="en-GB" sz="1000"/>
          </a:p>
          <a:p>
            <a:r>
              <a:rPr lang="en-US" sz="1000"/>
              <a:t>The new series presents new information and analysis regarding critical factors related to neonatal deaths, where and why newborns die and assessments of the effectiveness and costs of interventions for newborn care.</a:t>
            </a:r>
            <a:endParaRPr lang="en-GB" sz="1000"/>
          </a:p>
          <a:p>
            <a:endParaRPr lang="en-GB" sz="10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ED750-7595-4BF4-B2A8-498DE7EAFFCC}" type="slidenum">
              <a:rPr lang="en-US"/>
              <a:pPr/>
              <a:t>20</a:t>
            </a:fld>
            <a:endParaRPr lang="en-US"/>
          </a:p>
        </p:txBody>
      </p:sp>
      <p:sp>
        <p:nvSpPr>
          <p:cNvPr id="490498" name="Rectangle 2"/>
          <p:cNvSpPr>
            <a:spLocks noRo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20E4DD-21D5-446B-A6C7-0B4E834CBEA9}" type="slidenum">
              <a:rPr lang="en-US"/>
              <a:pPr/>
              <a:t>21</a:t>
            </a:fld>
            <a:endParaRPr lang="en-US"/>
          </a:p>
        </p:txBody>
      </p:sp>
      <p:sp>
        <p:nvSpPr>
          <p:cNvPr id="491522" name="Rectangle 2"/>
          <p:cNvSpPr>
            <a:spLocks noRot="1" noChangeArrowheads="1" noTextEdit="1"/>
          </p:cNvSpPr>
          <p:nvPr>
            <p:ph type="sldImg"/>
          </p:nvPr>
        </p:nvSpPr>
        <p:spPr>
          <a:ln/>
        </p:spPr>
      </p:sp>
      <p:sp>
        <p:nvSpPr>
          <p:cNvPr id="491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C97BE-4CD0-471A-BFDC-47C977FBBF78}" type="slidenum">
              <a:rPr lang="en-US"/>
              <a:pPr/>
              <a:t>22</a:t>
            </a:fld>
            <a:endParaRPr lang="en-US"/>
          </a:p>
        </p:txBody>
      </p:sp>
      <p:sp>
        <p:nvSpPr>
          <p:cNvPr id="492546" name="Rectangle 2"/>
          <p:cNvSpPr>
            <a:spLocks noRo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157F5-5D17-4F8A-BF84-95B48BA1B4ED}" type="slidenum">
              <a:rPr lang="en-US"/>
              <a:pPr/>
              <a:t>23</a:t>
            </a:fld>
            <a:endParaRPr lang="en-US"/>
          </a:p>
        </p:txBody>
      </p:sp>
      <p:sp>
        <p:nvSpPr>
          <p:cNvPr id="504834" name="Rectangle 2"/>
          <p:cNvSpPr>
            <a:spLocks noRo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53425-0EE3-412E-8831-9884FA3DBA48}" type="slidenum">
              <a:rPr lang="en-US"/>
              <a:pPr/>
              <a:t>24</a:t>
            </a:fld>
            <a:endParaRPr lang="en-US"/>
          </a:p>
        </p:txBody>
      </p:sp>
      <p:sp>
        <p:nvSpPr>
          <p:cNvPr id="502786" name="Rectangle 2"/>
          <p:cNvSpPr>
            <a:spLocks noRo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BC9F93-FCC3-4F3C-9323-6EC5D668B0A0}" type="slidenum">
              <a:rPr lang="en-US"/>
              <a:pPr/>
              <a:t>3</a:t>
            </a:fld>
            <a:endParaRPr lang="en-US"/>
          </a:p>
        </p:txBody>
      </p:sp>
      <p:sp>
        <p:nvSpPr>
          <p:cNvPr id="466946" name="Rectangle 2"/>
          <p:cNvSpPr>
            <a:spLocks noRot="1" noChangeArrowheads="1" noTextEdit="1"/>
          </p:cNvSpPr>
          <p:nvPr>
            <p:ph type="sldImg"/>
          </p:nvPr>
        </p:nvSpPr>
        <p:spPr>
          <a:xfrm>
            <a:off x="917575" y="744538"/>
            <a:ext cx="4962525" cy="3722687"/>
          </a:xfrm>
          <a:ln/>
        </p:spPr>
      </p:sp>
      <p:sp>
        <p:nvSpPr>
          <p:cNvPr id="466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8687A8-CE01-46EA-82C6-2457B8CD81F3}" type="slidenum">
              <a:rPr lang="en-US"/>
              <a:pPr/>
              <a:t>4</a:t>
            </a:fld>
            <a:endParaRPr lang="en-US"/>
          </a:p>
        </p:txBody>
      </p:sp>
      <p:sp>
        <p:nvSpPr>
          <p:cNvPr id="474114" name="Rectangle 2"/>
          <p:cNvSpPr>
            <a:spLocks noRo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54735A-F4DA-43B0-8596-90F78FE0781E}" type="slidenum">
              <a:rPr lang="en-US"/>
              <a:pPr/>
              <a:t>5</a:t>
            </a:fld>
            <a:endParaRPr lang="en-US"/>
          </a:p>
        </p:txBody>
      </p:sp>
      <p:sp>
        <p:nvSpPr>
          <p:cNvPr id="475138" name="Rectangle 2"/>
          <p:cNvSpPr>
            <a:spLocks noRot="1" noChangeArrowheads="1" noTextEdit="1"/>
          </p:cNvSpPr>
          <p:nvPr>
            <p:ph type="sldImg"/>
          </p:nvPr>
        </p:nvSpPr>
        <p:spPr>
          <a:ln/>
        </p:spPr>
      </p:sp>
      <p:sp>
        <p:nvSpPr>
          <p:cNvPr id="475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79130-657C-46D0-B06C-0EBBA551C7B1}" type="slidenum">
              <a:rPr lang="en-US"/>
              <a:pPr/>
              <a:t>6</a:t>
            </a:fld>
            <a:endParaRPr lang="en-US"/>
          </a:p>
        </p:txBody>
      </p:sp>
      <p:sp>
        <p:nvSpPr>
          <p:cNvPr id="494594" name="Rectangle 2"/>
          <p:cNvSpPr>
            <a:spLocks noRot="1" noChangeArrowheads="1" noTextEdit="1"/>
          </p:cNvSpPr>
          <p:nvPr>
            <p:ph type="sldImg"/>
          </p:nvPr>
        </p:nvSpPr>
        <p:spPr>
          <a:xfrm>
            <a:off x="917575" y="744538"/>
            <a:ext cx="4962525" cy="3722687"/>
          </a:xfrm>
          <a:ln/>
        </p:spPr>
      </p:sp>
      <p:sp>
        <p:nvSpPr>
          <p:cNvPr id="494595" name="Rectangle 3"/>
          <p:cNvSpPr>
            <a:spLocks noGrp="1" noChangeArrowheads="1"/>
          </p:cNvSpPr>
          <p:nvPr>
            <p:ph type="body" idx="1"/>
          </p:nvPr>
        </p:nvSpPr>
        <p:spPr>
          <a:xfrm>
            <a:off x="906463" y="4714875"/>
            <a:ext cx="4984750" cy="4467225"/>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22721-A5DF-4525-9136-8FEA464C0939}" type="slidenum">
              <a:rPr lang="en-US"/>
              <a:pPr/>
              <a:t>7</a:t>
            </a:fld>
            <a:endParaRPr lang="en-US"/>
          </a:p>
        </p:txBody>
      </p:sp>
      <p:sp>
        <p:nvSpPr>
          <p:cNvPr id="496642" name="Rectangle 2"/>
          <p:cNvSpPr>
            <a:spLocks noRot="1" noChangeArrowheads="1" noTextEdit="1"/>
          </p:cNvSpPr>
          <p:nvPr>
            <p:ph type="sldImg"/>
          </p:nvPr>
        </p:nvSpPr>
        <p:spPr>
          <a:xfrm>
            <a:off x="917575" y="744538"/>
            <a:ext cx="4962525" cy="3722687"/>
          </a:xfrm>
          <a:ln/>
        </p:spPr>
      </p:sp>
      <p:sp>
        <p:nvSpPr>
          <p:cNvPr id="496643" name="Rectangle 3"/>
          <p:cNvSpPr>
            <a:spLocks noGrp="1" noChangeArrowheads="1"/>
          </p:cNvSpPr>
          <p:nvPr>
            <p:ph type="body" idx="1"/>
          </p:nvPr>
        </p:nvSpPr>
        <p:spPr>
          <a:xfrm>
            <a:off x="906463" y="4714875"/>
            <a:ext cx="4984750" cy="4467225"/>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4B782-0C8E-445B-8215-8524694397F1}" type="slidenum">
              <a:rPr lang="en-US"/>
              <a:pPr/>
              <a:t>8</a:t>
            </a:fld>
            <a:endParaRPr lang="en-US"/>
          </a:p>
        </p:txBody>
      </p:sp>
      <p:sp>
        <p:nvSpPr>
          <p:cNvPr id="498690" name="Rectangle 2"/>
          <p:cNvSpPr>
            <a:spLocks noRot="1" noChangeArrowheads="1" noTextEdit="1"/>
          </p:cNvSpPr>
          <p:nvPr>
            <p:ph type="sldImg"/>
          </p:nvPr>
        </p:nvSpPr>
        <p:spPr>
          <a:xfrm>
            <a:off x="917575" y="744538"/>
            <a:ext cx="4962525" cy="3722687"/>
          </a:xfrm>
          <a:ln/>
        </p:spPr>
      </p:sp>
      <p:sp>
        <p:nvSpPr>
          <p:cNvPr id="498691" name="Rectangle 3"/>
          <p:cNvSpPr>
            <a:spLocks noGrp="1" noChangeArrowheads="1"/>
          </p:cNvSpPr>
          <p:nvPr>
            <p:ph type="body" idx="1"/>
          </p:nvPr>
        </p:nvSpPr>
        <p:spPr>
          <a:xfrm>
            <a:off x="906463" y="4714875"/>
            <a:ext cx="4984750" cy="4467225"/>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78970-C344-4808-BEA2-EE51DDEE2381}" type="slidenum">
              <a:rPr lang="en-US"/>
              <a:pPr/>
              <a:t>9</a:t>
            </a:fld>
            <a:endParaRPr lang="en-US"/>
          </a:p>
        </p:txBody>
      </p:sp>
      <p:sp>
        <p:nvSpPr>
          <p:cNvPr id="500738" name="Rectangle 2"/>
          <p:cNvSpPr>
            <a:spLocks noRot="1" noChangeArrowheads="1" noTextEdit="1"/>
          </p:cNvSpPr>
          <p:nvPr>
            <p:ph type="sldImg"/>
          </p:nvPr>
        </p:nvSpPr>
        <p:spPr>
          <a:xfrm>
            <a:off x="917575" y="744538"/>
            <a:ext cx="4962525" cy="3722687"/>
          </a:xfrm>
          <a:ln/>
        </p:spPr>
      </p:sp>
      <p:sp>
        <p:nvSpPr>
          <p:cNvPr id="500739" name="Rectangle 3"/>
          <p:cNvSpPr>
            <a:spLocks noGrp="1" noChangeArrowheads="1"/>
          </p:cNvSpPr>
          <p:nvPr>
            <p:ph type="body" idx="1"/>
          </p:nvPr>
        </p:nvSpPr>
        <p:spPr>
          <a:xfrm>
            <a:off x="906463" y="4714875"/>
            <a:ext cx="4984750" cy="44672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55FB61-DB59-44BB-BCA0-49F410A7AC6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5BCD76-6E26-4E8A-A7C8-8D66C48712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04800"/>
            <a:ext cx="20955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341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C0BCF9-1CC3-4E41-8306-E4D9761131E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391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743200"/>
            <a:ext cx="4038600" cy="338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43200"/>
            <a:ext cx="4038600" cy="338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60E3F3C-8F64-4D4F-8E77-B6B35B7AC8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633055-B556-44A5-A2FC-4800EAC3741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0BEFA7-EA21-43E1-A588-C24FC42D5A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743200"/>
            <a:ext cx="40386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43200"/>
            <a:ext cx="40386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E80073-AA27-4676-88C8-22147EEC38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B1A1E05-C33E-4ECB-8206-DDDAEEFDA9D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7C05377-284F-49ED-8722-B23024BC57B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E1BD1D-6F9C-41D6-8CA7-1AF7B6B810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C215F6-9359-4575-8171-2B9E212843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AF4BD9-A27E-4D84-94D8-7D719FB262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7772400" cy="1752600"/>
            <a:chOff x="3216" y="1968"/>
            <a:chExt cx="1296" cy="576"/>
          </a:xfrm>
        </p:grpSpPr>
        <p:sp>
          <p:nvSpPr>
            <p:cNvPr id="13315" name="AutoShape 3" descr="50%"/>
            <p:cNvSpPr>
              <a:spLocks noChangeArrowheads="1"/>
            </p:cNvSpPr>
            <p:nvPr userDrawn="1"/>
          </p:nvSpPr>
          <p:spPr bwMode="auto">
            <a:xfrm>
              <a:off x="3312" y="2064"/>
              <a:ext cx="1200" cy="480"/>
            </a:xfrm>
            <a:prstGeom prst="roundRect">
              <a:avLst>
                <a:gd name="adj" fmla="val 16667"/>
              </a:avLst>
            </a:prstGeom>
            <a:pattFill prst="pct50">
              <a:fgClr>
                <a:srgbClr val="FFC9C9"/>
              </a:fgClr>
              <a:bgClr>
                <a:srgbClr val="FFFFFF"/>
              </a:bgClr>
            </a:pattFill>
            <a:ln w="9525" algn="ctr">
              <a:noFill/>
              <a:round/>
              <a:headEnd/>
              <a:tailEnd/>
            </a:ln>
            <a:effectLst/>
          </p:spPr>
          <p:txBody>
            <a:bodyPr wrap="none" anchor="ctr"/>
            <a:lstStyle/>
            <a:p>
              <a:endParaRPr lang="en-US"/>
            </a:p>
          </p:txBody>
        </p:sp>
        <p:sp>
          <p:nvSpPr>
            <p:cNvPr id="13316" name="Rectangle 4" descr="50%"/>
            <p:cNvSpPr>
              <a:spLocks noChangeArrowheads="1"/>
            </p:cNvSpPr>
            <p:nvPr userDrawn="1"/>
          </p:nvSpPr>
          <p:spPr bwMode="auto">
            <a:xfrm>
              <a:off x="3216" y="1968"/>
              <a:ext cx="960" cy="576"/>
            </a:xfrm>
            <a:prstGeom prst="rect">
              <a:avLst/>
            </a:prstGeom>
            <a:pattFill prst="pct50">
              <a:fgClr>
                <a:srgbClr val="FFC9C9"/>
              </a:fgClr>
              <a:bgClr>
                <a:srgbClr val="FFFFFF"/>
              </a:bgClr>
            </a:pattFill>
            <a:ln w="9525" algn="ctr">
              <a:noFill/>
              <a:miter lim="800000"/>
              <a:headEnd/>
              <a:tailEnd/>
            </a:ln>
            <a:effectLst/>
          </p:spPr>
          <p:txBody>
            <a:bodyPr wrap="none" anchor="ctr"/>
            <a:lstStyle/>
            <a:p>
              <a:endParaRPr lang="en-US"/>
            </a:p>
          </p:txBody>
        </p:sp>
        <p:sp>
          <p:nvSpPr>
            <p:cNvPr id="13317" name="Rectangle 5" descr="50%"/>
            <p:cNvSpPr>
              <a:spLocks noChangeArrowheads="1"/>
            </p:cNvSpPr>
            <p:nvPr userDrawn="1"/>
          </p:nvSpPr>
          <p:spPr bwMode="auto">
            <a:xfrm>
              <a:off x="4128" y="1968"/>
              <a:ext cx="384" cy="240"/>
            </a:xfrm>
            <a:prstGeom prst="rect">
              <a:avLst/>
            </a:prstGeom>
            <a:pattFill prst="pct50">
              <a:fgClr>
                <a:srgbClr val="FFC9C9"/>
              </a:fgClr>
              <a:bgClr>
                <a:srgbClr val="FFFFFF"/>
              </a:bgClr>
            </a:pattFill>
            <a:ln w="9525" algn="ctr">
              <a:noFill/>
              <a:miter lim="800000"/>
              <a:headEnd/>
              <a:tailEnd/>
            </a:ln>
            <a:effectLst/>
          </p:spPr>
          <p:txBody>
            <a:bodyPr wrap="none" anchor="ctr"/>
            <a:lstStyle/>
            <a:p>
              <a:endParaRPr lang="en-US"/>
            </a:p>
          </p:txBody>
        </p:sp>
      </p:grpSp>
      <p:sp>
        <p:nvSpPr>
          <p:cNvPr id="13318" name="Rectangle 6"/>
          <p:cNvSpPr>
            <a:spLocks noGrp="1" noChangeArrowheads="1"/>
          </p:cNvSpPr>
          <p:nvPr>
            <p:ph type="title"/>
          </p:nvPr>
        </p:nvSpPr>
        <p:spPr bwMode="auto">
          <a:xfrm>
            <a:off x="304800" y="304800"/>
            <a:ext cx="7391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9" name="Rectangle 7"/>
          <p:cNvSpPr>
            <a:spLocks noGrp="1" noChangeArrowheads="1"/>
          </p:cNvSpPr>
          <p:nvPr>
            <p:ph type="body" idx="1"/>
          </p:nvPr>
        </p:nvSpPr>
        <p:spPr bwMode="auto">
          <a:xfrm>
            <a:off x="457200" y="2743200"/>
            <a:ext cx="8229600" cy="3382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0" name="Rectangle 8"/>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13321" name="Rectangle 9"/>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13322" name="Rectangle 10"/>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447F4F4C-DBDD-47B3-B854-A8643447FA0F}" type="slidenum">
              <a:rPr lang="en-US"/>
              <a:pPr/>
              <a:t>‹#›</a:t>
            </a:fld>
            <a:endParaRPr lang="en-US"/>
          </a:p>
        </p:txBody>
      </p:sp>
      <p:sp>
        <p:nvSpPr>
          <p:cNvPr id="13323"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3324" name="Rectangle 12"/>
          <p:cNvSpPr>
            <a:spLocks noChangeArrowheads="1"/>
          </p:cNvSpPr>
          <p:nvPr/>
        </p:nvSpPr>
        <p:spPr bwMode="auto">
          <a:xfrm>
            <a:off x="0" y="3252788"/>
            <a:ext cx="9144000" cy="0"/>
          </a:xfrm>
          <a:prstGeom prst="rect">
            <a:avLst/>
          </a:prstGeom>
          <a:noFill/>
          <a:ln w="9525">
            <a:noFill/>
            <a:miter lim="800000"/>
            <a:headEnd/>
            <a:tailEnd/>
          </a:ln>
          <a:effectLst/>
        </p:spPr>
        <p:txBody>
          <a:bodyPr wrap="none" anchor="ctr">
            <a:spAutoFit/>
          </a:body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rtl="0" fontAlgn="base">
        <a:spcBef>
          <a:spcPct val="0"/>
        </a:spcBef>
        <a:spcAft>
          <a:spcPct val="0"/>
        </a:spcAft>
        <a:defRPr sz="4000" b="1">
          <a:solidFill>
            <a:srgbClr val="FF0000"/>
          </a:solidFill>
          <a:latin typeface="+mj-lt"/>
          <a:ea typeface="+mj-ea"/>
          <a:cs typeface="+mj-cs"/>
        </a:defRPr>
      </a:lvl1pPr>
      <a:lvl2pPr algn="l" rtl="0" fontAlgn="base">
        <a:spcBef>
          <a:spcPct val="0"/>
        </a:spcBef>
        <a:spcAft>
          <a:spcPct val="0"/>
        </a:spcAft>
        <a:defRPr sz="4000" b="1">
          <a:solidFill>
            <a:srgbClr val="FF0000"/>
          </a:solidFill>
          <a:latin typeface="Arial" charset="0"/>
        </a:defRPr>
      </a:lvl2pPr>
      <a:lvl3pPr algn="l" rtl="0" fontAlgn="base">
        <a:spcBef>
          <a:spcPct val="0"/>
        </a:spcBef>
        <a:spcAft>
          <a:spcPct val="0"/>
        </a:spcAft>
        <a:defRPr sz="4000" b="1">
          <a:solidFill>
            <a:srgbClr val="FF0000"/>
          </a:solidFill>
          <a:latin typeface="Arial" charset="0"/>
        </a:defRPr>
      </a:lvl3pPr>
      <a:lvl4pPr algn="l" rtl="0" fontAlgn="base">
        <a:spcBef>
          <a:spcPct val="0"/>
        </a:spcBef>
        <a:spcAft>
          <a:spcPct val="0"/>
        </a:spcAft>
        <a:defRPr sz="4000" b="1">
          <a:solidFill>
            <a:srgbClr val="FF0000"/>
          </a:solidFill>
          <a:latin typeface="Arial" charset="0"/>
        </a:defRPr>
      </a:lvl4pPr>
      <a:lvl5pPr algn="l" rtl="0" fontAlgn="base">
        <a:spcBef>
          <a:spcPct val="0"/>
        </a:spcBef>
        <a:spcAft>
          <a:spcPct val="0"/>
        </a:spcAft>
        <a:defRPr sz="4000" b="1">
          <a:solidFill>
            <a:srgbClr val="FF0000"/>
          </a:solidFill>
          <a:latin typeface="Arial" charset="0"/>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p:titleStyle>
    <p:bodyStyle>
      <a:lvl1pPr marL="342900" indent="-342900" algn="l" rtl="0" fontAlgn="base">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ChangeArrowheads="1"/>
          </p:cNvSpPr>
          <p:nvPr/>
        </p:nvSpPr>
        <p:spPr bwMode="auto">
          <a:xfrm>
            <a:off x="0" y="0"/>
            <a:ext cx="9144000" cy="3886200"/>
          </a:xfrm>
          <a:prstGeom prst="rect">
            <a:avLst/>
          </a:prstGeom>
          <a:solidFill>
            <a:srgbClr val="FF0000"/>
          </a:solidFill>
          <a:ln w="9525" algn="ctr">
            <a:noFill/>
            <a:miter lim="800000"/>
            <a:headEnd/>
            <a:tailEnd/>
          </a:ln>
          <a:effectLst/>
        </p:spPr>
        <p:txBody>
          <a:bodyPr wrap="none" anchor="ctr"/>
          <a:lstStyle/>
          <a:p>
            <a:endParaRPr lang="en-US"/>
          </a:p>
        </p:txBody>
      </p:sp>
      <p:grpSp>
        <p:nvGrpSpPr>
          <p:cNvPr id="435203" name="Group 3"/>
          <p:cNvGrpSpPr>
            <a:grpSpLocks/>
          </p:cNvGrpSpPr>
          <p:nvPr/>
        </p:nvGrpSpPr>
        <p:grpSpPr bwMode="auto">
          <a:xfrm>
            <a:off x="0" y="-76200"/>
            <a:ext cx="8686800" cy="3276600"/>
            <a:chOff x="3216" y="1968"/>
            <a:chExt cx="1296" cy="576"/>
          </a:xfrm>
        </p:grpSpPr>
        <p:sp>
          <p:nvSpPr>
            <p:cNvPr id="435204" name="AutoShape 4" descr="50%"/>
            <p:cNvSpPr>
              <a:spLocks noChangeArrowheads="1"/>
            </p:cNvSpPr>
            <p:nvPr/>
          </p:nvSpPr>
          <p:spPr bwMode="auto">
            <a:xfrm>
              <a:off x="3312" y="2064"/>
              <a:ext cx="1200" cy="480"/>
            </a:xfrm>
            <a:prstGeom prst="roundRect">
              <a:avLst>
                <a:gd name="adj" fmla="val 16667"/>
              </a:avLst>
            </a:prstGeom>
            <a:pattFill prst="pct50">
              <a:fgClr>
                <a:srgbClr val="FF7D7D"/>
              </a:fgClr>
              <a:bgClr>
                <a:srgbClr val="FF0000"/>
              </a:bgClr>
            </a:pattFill>
            <a:ln w="9525" algn="ctr">
              <a:noFill/>
              <a:round/>
              <a:headEnd/>
              <a:tailEnd/>
            </a:ln>
            <a:effectLst/>
          </p:spPr>
          <p:txBody>
            <a:bodyPr wrap="none" anchor="ctr"/>
            <a:lstStyle/>
            <a:p>
              <a:endParaRPr lang="en-US"/>
            </a:p>
          </p:txBody>
        </p:sp>
        <p:sp>
          <p:nvSpPr>
            <p:cNvPr id="435205" name="Rectangle 5" descr="50%"/>
            <p:cNvSpPr>
              <a:spLocks noChangeArrowheads="1"/>
            </p:cNvSpPr>
            <p:nvPr/>
          </p:nvSpPr>
          <p:spPr bwMode="auto">
            <a:xfrm>
              <a:off x="3216" y="1968"/>
              <a:ext cx="960" cy="576"/>
            </a:xfrm>
            <a:prstGeom prst="rect">
              <a:avLst/>
            </a:prstGeom>
            <a:pattFill prst="pct50">
              <a:fgClr>
                <a:srgbClr val="FF7D7D"/>
              </a:fgClr>
              <a:bgClr>
                <a:srgbClr val="FF0000"/>
              </a:bgClr>
            </a:pattFill>
            <a:ln w="9525" algn="ctr">
              <a:noFill/>
              <a:miter lim="800000"/>
              <a:headEnd/>
              <a:tailEnd/>
            </a:ln>
            <a:effectLst/>
          </p:spPr>
          <p:txBody>
            <a:bodyPr wrap="none" anchor="ctr"/>
            <a:lstStyle/>
            <a:p>
              <a:endParaRPr lang="en-US"/>
            </a:p>
          </p:txBody>
        </p:sp>
        <p:sp>
          <p:nvSpPr>
            <p:cNvPr id="435206" name="Rectangle 6" descr="50%"/>
            <p:cNvSpPr>
              <a:spLocks noChangeArrowheads="1"/>
            </p:cNvSpPr>
            <p:nvPr/>
          </p:nvSpPr>
          <p:spPr bwMode="auto">
            <a:xfrm>
              <a:off x="4128" y="1968"/>
              <a:ext cx="384" cy="240"/>
            </a:xfrm>
            <a:prstGeom prst="rect">
              <a:avLst/>
            </a:prstGeom>
            <a:pattFill prst="pct50">
              <a:fgClr>
                <a:srgbClr val="FF7D7D"/>
              </a:fgClr>
              <a:bgClr>
                <a:srgbClr val="FF0000"/>
              </a:bgClr>
            </a:pattFill>
            <a:ln w="9525" algn="ctr">
              <a:noFill/>
              <a:miter lim="800000"/>
              <a:headEnd/>
              <a:tailEnd/>
            </a:ln>
            <a:effectLst/>
          </p:spPr>
          <p:txBody>
            <a:bodyPr wrap="none" anchor="ctr"/>
            <a:lstStyle/>
            <a:p>
              <a:endParaRPr lang="en-US"/>
            </a:p>
          </p:txBody>
        </p:sp>
      </p:grpSp>
      <p:sp>
        <p:nvSpPr>
          <p:cNvPr id="435209" name="AutoShape 9" descr="Logo"/>
          <p:cNvSpPr>
            <a:spLocks noChangeAspect="1" noChangeArrowheads="1"/>
          </p:cNvSpPr>
          <p:nvPr/>
        </p:nvSpPr>
        <p:spPr bwMode="auto">
          <a:xfrm>
            <a:off x="4424363" y="3281363"/>
            <a:ext cx="296862" cy="296862"/>
          </a:xfrm>
          <a:prstGeom prst="rect">
            <a:avLst/>
          </a:prstGeom>
          <a:noFill/>
        </p:spPr>
        <p:txBody>
          <a:bodyPr/>
          <a:lstStyle/>
          <a:p>
            <a:endParaRPr lang="en-US"/>
          </a:p>
        </p:txBody>
      </p:sp>
      <p:sp>
        <p:nvSpPr>
          <p:cNvPr id="435210" name="AutoShape 10" descr="Logo"/>
          <p:cNvSpPr>
            <a:spLocks noChangeAspect="1" noChangeArrowheads="1"/>
          </p:cNvSpPr>
          <p:nvPr/>
        </p:nvSpPr>
        <p:spPr bwMode="auto">
          <a:xfrm>
            <a:off x="4424363" y="3281363"/>
            <a:ext cx="296862" cy="296862"/>
          </a:xfrm>
          <a:prstGeom prst="rect">
            <a:avLst/>
          </a:prstGeom>
          <a:noFill/>
        </p:spPr>
        <p:txBody>
          <a:bodyPr/>
          <a:lstStyle/>
          <a:p>
            <a:endParaRPr lang="en-US"/>
          </a:p>
        </p:txBody>
      </p:sp>
      <p:sp>
        <p:nvSpPr>
          <p:cNvPr id="435217" name="Rectangle 17"/>
          <p:cNvSpPr>
            <a:spLocks noGrp="1" noChangeArrowheads="1"/>
          </p:cNvSpPr>
          <p:nvPr>
            <p:ph type="ctrTitle"/>
          </p:nvPr>
        </p:nvSpPr>
        <p:spPr>
          <a:xfrm>
            <a:off x="457200" y="990600"/>
            <a:ext cx="7772400" cy="1470025"/>
          </a:xfrm>
          <a:noFill/>
          <a:ln/>
        </p:spPr>
        <p:txBody>
          <a:bodyPr/>
          <a:lstStyle/>
          <a:p>
            <a:pPr algn="ctr"/>
            <a:r>
              <a:rPr lang="en-US" sz="5400">
                <a:solidFill>
                  <a:schemeClr val="bg1"/>
                </a:solidFill>
              </a:rPr>
              <a:t>Effectiveness and Scale up of </a:t>
            </a:r>
            <a:br>
              <a:rPr lang="en-US" sz="5400">
                <a:solidFill>
                  <a:schemeClr val="bg1"/>
                </a:solidFill>
              </a:rPr>
            </a:br>
            <a:r>
              <a:rPr lang="en-US" sz="5400">
                <a:solidFill>
                  <a:schemeClr val="bg1"/>
                </a:solidFill>
              </a:rPr>
              <a:t>Kangaroo Mother Care </a:t>
            </a:r>
            <a:endParaRPr lang="en-US">
              <a:solidFill>
                <a:schemeClr val="bg1"/>
              </a:solidFill>
            </a:endParaRPr>
          </a:p>
        </p:txBody>
      </p:sp>
      <p:pic>
        <p:nvPicPr>
          <p:cNvPr id="435218" name="Picture 18" descr="Feleges Edward 2 Malawi KMC"/>
          <p:cNvPicPr>
            <a:picLocks noChangeAspect="1" noChangeArrowheads="1"/>
          </p:cNvPicPr>
          <p:nvPr/>
        </p:nvPicPr>
        <p:blipFill>
          <a:blip r:embed="rId3" cstate="email"/>
          <a:srcRect/>
          <a:stretch>
            <a:fillRect/>
          </a:stretch>
        </p:blipFill>
        <p:spPr bwMode="auto">
          <a:xfrm>
            <a:off x="228600" y="3200400"/>
            <a:ext cx="2108200" cy="3162300"/>
          </a:xfrm>
          <a:prstGeom prst="rect">
            <a:avLst/>
          </a:prstGeom>
          <a:noFill/>
          <a:ln w="9525">
            <a:noFill/>
            <a:miter lim="800000"/>
            <a:headEnd/>
            <a:tailEnd/>
          </a:ln>
        </p:spPr>
      </p:pic>
      <p:sp>
        <p:nvSpPr>
          <p:cNvPr id="435219" name="Rectangle 19"/>
          <p:cNvSpPr>
            <a:spLocks noChangeArrowheads="1"/>
          </p:cNvSpPr>
          <p:nvPr/>
        </p:nvSpPr>
        <p:spPr bwMode="auto">
          <a:xfrm>
            <a:off x="2438400" y="4114800"/>
            <a:ext cx="6400800" cy="1828800"/>
          </a:xfrm>
          <a:prstGeom prst="rect">
            <a:avLst/>
          </a:prstGeom>
          <a:noFill/>
          <a:ln w="9525">
            <a:noFill/>
            <a:miter lim="800000"/>
            <a:headEnd/>
            <a:tailEnd/>
          </a:ln>
          <a:effectLst/>
        </p:spPr>
        <p:txBody>
          <a:bodyPr/>
          <a:lstStyle/>
          <a:p>
            <a:pPr algn="ctr">
              <a:lnSpc>
                <a:spcPct val="100000"/>
              </a:lnSpc>
              <a:buFont typeface="Wingdings" pitchFamily="2" charset="2"/>
              <a:buNone/>
            </a:pPr>
            <a:endParaRPr lang="en-US" sz="2800" b="1">
              <a:latin typeface="Arial" charset="0"/>
            </a:endParaRPr>
          </a:p>
        </p:txBody>
      </p:sp>
      <p:pic>
        <p:nvPicPr>
          <p:cNvPr id="435222" name="Picture 22" descr="Tanzanie"/>
          <p:cNvPicPr>
            <a:picLocks noChangeAspect="1" noChangeArrowheads="1" noCrop="1"/>
          </p:cNvPicPr>
          <p:nvPr/>
        </p:nvPicPr>
        <p:blipFill>
          <a:blip r:embed="rId4" cstate="email"/>
          <a:srcRect/>
          <a:stretch>
            <a:fillRect/>
          </a:stretch>
        </p:blipFill>
        <p:spPr bwMode="auto">
          <a:xfrm>
            <a:off x="6629400" y="2971800"/>
            <a:ext cx="1952625" cy="1409700"/>
          </a:xfrm>
          <a:prstGeom prst="rect">
            <a:avLst/>
          </a:prstGeom>
          <a:noFill/>
        </p:spPr>
      </p:pic>
      <p:sp>
        <p:nvSpPr>
          <p:cNvPr id="435223" name="Text Box 23"/>
          <p:cNvSpPr txBox="1">
            <a:spLocks noChangeArrowheads="1"/>
          </p:cNvSpPr>
          <p:nvPr/>
        </p:nvSpPr>
        <p:spPr bwMode="auto">
          <a:xfrm>
            <a:off x="2590800" y="4267200"/>
            <a:ext cx="5791200" cy="2187575"/>
          </a:xfrm>
          <a:prstGeom prst="rect">
            <a:avLst/>
          </a:prstGeom>
          <a:noFill/>
          <a:ln w="9525" algn="ctr">
            <a:noFill/>
            <a:miter lim="800000"/>
            <a:headEnd/>
            <a:tailEnd/>
          </a:ln>
          <a:effectLst/>
        </p:spPr>
        <p:txBody>
          <a:bodyPr>
            <a:spAutoFit/>
          </a:bodyPr>
          <a:lstStyle/>
          <a:p>
            <a:pPr marL="342900" indent="-342900">
              <a:spcBef>
                <a:spcPct val="50000"/>
              </a:spcBef>
            </a:pPr>
            <a:r>
              <a:rPr lang="en-US" b="1"/>
              <a:t>Anne Marie Bergh</a:t>
            </a:r>
          </a:p>
          <a:p>
            <a:pPr marL="342900" indent="-342900">
              <a:spcBef>
                <a:spcPct val="50000"/>
              </a:spcBef>
            </a:pPr>
            <a:r>
              <a:rPr lang="en-US"/>
              <a:t>Medical Research Council of South Africa / University of Pretoria</a:t>
            </a:r>
          </a:p>
          <a:p>
            <a:pPr marL="342900" indent="-342900">
              <a:spcBef>
                <a:spcPct val="50000"/>
              </a:spcBef>
            </a:pPr>
            <a:r>
              <a:rPr lang="en-US"/>
              <a:t>KMC materials adaptation workshop, February 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9" name="Rectangle 3"/>
          <p:cNvSpPr>
            <a:spLocks noGrp="1" noChangeArrowheads="1"/>
          </p:cNvSpPr>
          <p:nvPr>
            <p:ph type="body" idx="1"/>
          </p:nvPr>
        </p:nvSpPr>
        <p:spPr>
          <a:xfrm>
            <a:off x="228600" y="1828800"/>
            <a:ext cx="5638800" cy="3382963"/>
          </a:xfrm>
        </p:spPr>
        <p:txBody>
          <a:bodyPr/>
          <a:lstStyle/>
          <a:p>
            <a:pPr>
              <a:lnSpc>
                <a:spcPct val="90000"/>
              </a:lnSpc>
            </a:pPr>
            <a:r>
              <a:rPr lang="en-GB" sz="2600"/>
              <a:t>Baby:</a:t>
            </a:r>
          </a:p>
          <a:p>
            <a:pPr lvl="1">
              <a:lnSpc>
                <a:spcPct val="90000"/>
              </a:lnSpc>
            </a:pPr>
            <a:r>
              <a:rPr lang="en-GB" sz="2600"/>
              <a:t>Increased weight gain</a:t>
            </a:r>
          </a:p>
          <a:p>
            <a:pPr lvl="1">
              <a:lnSpc>
                <a:spcPct val="90000"/>
              </a:lnSpc>
            </a:pPr>
            <a:r>
              <a:rPr lang="en-GB" sz="2600"/>
              <a:t>Higher % excusive breastfeeding</a:t>
            </a:r>
          </a:p>
          <a:p>
            <a:pPr lvl="1">
              <a:lnSpc>
                <a:spcPct val="90000"/>
              </a:lnSpc>
            </a:pPr>
            <a:r>
              <a:rPr lang="en-GB" sz="2600"/>
              <a:t>Less infections</a:t>
            </a:r>
          </a:p>
          <a:p>
            <a:pPr lvl="1">
              <a:lnSpc>
                <a:spcPct val="90000"/>
              </a:lnSpc>
            </a:pPr>
            <a:r>
              <a:rPr lang="en-GB" sz="2600"/>
              <a:t>Tendency to significant reduction in mortality</a:t>
            </a:r>
          </a:p>
          <a:p>
            <a:pPr>
              <a:lnSpc>
                <a:spcPct val="90000"/>
              </a:lnSpc>
            </a:pPr>
            <a:r>
              <a:rPr lang="en-GB" sz="2600"/>
              <a:t>Reduced time in hospital</a:t>
            </a:r>
          </a:p>
          <a:p>
            <a:pPr>
              <a:lnSpc>
                <a:spcPct val="90000"/>
              </a:lnSpc>
            </a:pPr>
            <a:r>
              <a:rPr lang="en-GB" sz="2600"/>
              <a:t>Increased bonding and maternal satisfaction</a:t>
            </a:r>
            <a:endParaRPr lang="en-US" sz="2600"/>
          </a:p>
        </p:txBody>
      </p:sp>
      <p:pic>
        <p:nvPicPr>
          <p:cNvPr id="429060" name="Picture 4" descr="kmc 5"/>
          <p:cNvPicPr>
            <a:picLocks noChangeAspect="1" noChangeArrowheads="1"/>
          </p:cNvPicPr>
          <p:nvPr/>
        </p:nvPicPr>
        <p:blipFill>
          <a:blip r:embed="rId3" cstate="email"/>
          <a:srcRect/>
          <a:stretch>
            <a:fillRect/>
          </a:stretch>
        </p:blipFill>
        <p:spPr bwMode="auto">
          <a:xfrm>
            <a:off x="5791200" y="1827213"/>
            <a:ext cx="3048000" cy="3887787"/>
          </a:xfrm>
          <a:prstGeom prst="rect">
            <a:avLst/>
          </a:prstGeom>
          <a:noFill/>
          <a:ln w="9525">
            <a:noFill/>
            <a:miter lim="800000"/>
            <a:headEnd/>
            <a:tailEnd/>
          </a:ln>
        </p:spPr>
      </p:pic>
      <p:sp>
        <p:nvSpPr>
          <p:cNvPr id="429062" name="Rectangle 6"/>
          <p:cNvSpPr>
            <a:spLocks noGrp="1" noChangeArrowheads="1"/>
          </p:cNvSpPr>
          <p:nvPr>
            <p:ph type="title"/>
          </p:nvPr>
        </p:nvSpPr>
        <p:spPr>
          <a:noFill/>
          <a:ln/>
        </p:spPr>
        <p:txBody>
          <a:bodyPr/>
          <a:lstStyle/>
          <a:p>
            <a:r>
              <a:rPr lang="en-US"/>
              <a:t>KMC: Evidence for </a:t>
            </a:r>
            <a:r>
              <a:rPr lang="en-GB"/>
              <a:t>benefit (Cochrane review)</a:t>
            </a:r>
            <a:endParaRPr lang="en-US"/>
          </a:p>
        </p:txBody>
      </p:sp>
      <p:sp>
        <p:nvSpPr>
          <p:cNvPr id="429063" name="Text Box 7"/>
          <p:cNvSpPr txBox="1">
            <a:spLocks noChangeArrowheads="1"/>
          </p:cNvSpPr>
          <p:nvPr/>
        </p:nvSpPr>
        <p:spPr bwMode="auto">
          <a:xfrm>
            <a:off x="152400" y="6400800"/>
            <a:ext cx="3810000" cy="274638"/>
          </a:xfrm>
          <a:prstGeom prst="rect">
            <a:avLst/>
          </a:prstGeom>
          <a:noFill/>
          <a:ln w="9525">
            <a:noFill/>
            <a:miter lim="800000"/>
            <a:headEnd/>
            <a:tailEnd/>
          </a:ln>
          <a:effectLst/>
        </p:spPr>
        <p:txBody>
          <a:bodyPr lIns="92075" tIns="46038" rIns="92075" bIns="46038">
            <a:spAutoFit/>
          </a:bodyPr>
          <a:lstStyle/>
          <a:p>
            <a:pPr eaLnBrk="0" hangingPunct="0">
              <a:lnSpc>
                <a:spcPct val="100000"/>
              </a:lnSpc>
              <a:spcBef>
                <a:spcPct val="50000"/>
              </a:spcBef>
            </a:pPr>
            <a:r>
              <a:rPr lang="it-IT" sz="1200" b="1">
                <a:solidFill>
                  <a:schemeClr val="accent2"/>
                </a:solidFill>
                <a:latin typeface="Arial" charset="0"/>
              </a:rPr>
              <a:t>Cochrane review, 2004</a:t>
            </a:r>
            <a:endParaRPr lang="en-US" sz="1200" b="1">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r>
              <a:rPr lang="en-GB"/>
              <a:t>Benefits of KMC</a:t>
            </a:r>
            <a:endParaRPr lang="en-US"/>
          </a:p>
        </p:txBody>
      </p:sp>
      <p:sp>
        <p:nvSpPr>
          <p:cNvPr id="460803" name="Rectangle 3"/>
          <p:cNvSpPr>
            <a:spLocks noGrp="1" noChangeArrowheads="1"/>
          </p:cNvSpPr>
          <p:nvPr>
            <p:ph type="body" idx="1"/>
          </p:nvPr>
        </p:nvSpPr>
        <p:spPr>
          <a:xfrm>
            <a:off x="457200" y="2362200"/>
            <a:ext cx="3962400" cy="3382963"/>
          </a:xfrm>
        </p:spPr>
        <p:txBody>
          <a:bodyPr/>
          <a:lstStyle/>
          <a:p>
            <a:pPr>
              <a:lnSpc>
                <a:spcPct val="155000"/>
              </a:lnSpc>
              <a:spcBef>
                <a:spcPct val="25000"/>
              </a:spcBef>
            </a:pPr>
            <a:r>
              <a:rPr lang="en-GB" sz="2800"/>
              <a:t>To the baby</a:t>
            </a:r>
          </a:p>
          <a:p>
            <a:pPr>
              <a:lnSpc>
                <a:spcPct val="175000"/>
              </a:lnSpc>
              <a:spcBef>
                <a:spcPct val="75000"/>
              </a:spcBef>
            </a:pPr>
            <a:r>
              <a:rPr lang="en-GB" sz="2800"/>
              <a:t>To the mother</a:t>
            </a:r>
          </a:p>
          <a:p>
            <a:pPr>
              <a:lnSpc>
                <a:spcPct val="175000"/>
              </a:lnSpc>
              <a:spcBef>
                <a:spcPct val="75000"/>
              </a:spcBef>
            </a:pPr>
            <a:r>
              <a:rPr lang="en-GB" sz="2800"/>
              <a:t>To the hospital</a:t>
            </a:r>
            <a:endParaRPr lang="en-US" sz="2800"/>
          </a:p>
        </p:txBody>
      </p:sp>
      <p:pic>
        <p:nvPicPr>
          <p:cNvPr id="460804" name="Picture 4" descr="kmc posisie9"/>
          <p:cNvPicPr>
            <a:picLocks noChangeAspect="1" noChangeArrowheads="1"/>
          </p:cNvPicPr>
          <p:nvPr/>
        </p:nvPicPr>
        <p:blipFill>
          <a:blip r:embed="rId3" cstate="email"/>
          <a:srcRect/>
          <a:stretch>
            <a:fillRect/>
          </a:stretch>
        </p:blipFill>
        <p:spPr bwMode="auto">
          <a:xfrm>
            <a:off x="4716463" y="212725"/>
            <a:ext cx="4186237" cy="6264275"/>
          </a:xfrm>
          <a:prstGeom prst="rect">
            <a:avLst/>
          </a:prstGeom>
          <a:noFill/>
          <a:ln w="57150">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t>KMC: </a:t>
            </a:r>
            <a:r>
              <a:rPr lang="en-GB"/>
              <a:t>Benefits to the Baby</a:t>
            </a:r>
            <a:endParaRPr lang="en-US"/>
          </a:p>
        </p:txBody>
      </p:sp>
      <p:sp>
        <p:nvSpPr>
          <p:cNvPr id="461827" name="Rectangle 3"/>
          <p:cNvSpPr>
            <a:spLocks noGrp="1" noChangeArrowheads="1"/>
          </p:cNvSpPr>
          <p:nvPr>
            <p:ph type="body" idx="1"/>
          </p:nvPr>
        </p:nvSpPr>
        <p:spPr>
          <a:xfrm>
            <a:off x="457200" y="1828800"/>
            <a:ext cx="8305800" cy="4191000"/>
          </a:xfrm>
        </p:spPr>
        <p:txBody>
          <a:bodyPr/>
          <a:lstStyle/>
          <a:p>
            <a:pPr>
              <a:lnSpc>
                <a:spcPct val="80000"/>
              </a:lnSpc>
            </a:pPr>
            <a:r>
              <a:rPr lang="en-US" b="1"/>
              <a:t>Protection against infections</a:t>
            </a:r>
          </a:p>
          <a:p>
            <a:pPr lvl="1">
              <a:lnSpc>
                <a:spcPct val="80000"/>
              </a:lnSpc>
            </a:pPr>
            <a:r>
              <a:rPr lang="en-GB" sz="2000" b="1">
                <a:sym typeface="Wingdings" pitchFamily="2" charset="2"/>
              </a:rPr>
              <a:t>Decrease </a:t>
            </a:r>
            <a:r>
              <a:rPr lang="en-US" sz="2000" b="1"/>
              <a:t>in </a:t>
            </a:r>
            <a:r>
              <a:rPr lang="en-GB" sz="2000" b="1"/>
              <a:t>infections especially poorly equipped units</a:t>
            </a:r>
            <a:r>
              <a:rPr lang="en-GB" sz="2800" b="1"/>
              <a:t> </a:t>
            </a:r>
            <a:r>
              <a:rPr lang="en-US" sz="1600"/>
              <a:t>Sloan et al 1994, Kambarami et al 1998, Charpak N et al 1994, Cattaneo A et al 1998</a:t>
            </a:r>
          </a:p>
          <a:p>
            <a:pPr lvl="1" algn="r">
              <a:lnSpc>
                <a:spcPct val="80000"/>
              </a:lnSpc>
              <a:buFontTx/>
              <a:buNone/>
            </a:pPr>
            <a:endParaRPr lang="en-US"/>
          </a:p>
          <a:p>
            <a:pPr>
              <a:lnSpc>
                <a:spcPct val="80000"/>
              </a:lnSpc>
            </a:pPr>
            <a:r>
              <a:rPr lang="en-GB" b="1"/>
              <a:t>Improved </a:t>
            </a:r>
            <a:r>
              <a:rPr lang="en-US" b="1"/>
              <a:t>c</a:t>
            </a:r>
            <a:r>
              <a:rPr lang="en-GB" b="1"/>
              <a:t>ardiac </a:t>
            </a:r>
            <a:r>
              <a:rPr lang="en-US" b="1"/>
              <a:t>and respiratory </a:t>
            </a:r>
            <a:r>
              <a:rPr lang="en-GB" b="1"/>
              <a:t>stability </a:t>
            </a:r>
          </a:p>
          <a:p>
            <a:pPr lvl="1">
              <a:lnSpc>
                <a:spcPct val="80000"/>
              </a:lnSpc>
            </a:pPr>
            <a:r>
              <a:rPr lang="en-GB" sz="2000" b="1"/>
              <a:t>Fewer episodes of desaturation</a:t>
            </a:r>
            <a:r>
              <a:rPr lang="en-US" sz="2000" b="1"/>
              <a:t> </a:t>
            </a:r>
            <a:r>
              <a:rPr lang="en-GB" sz="2000" b="1"/>
              <a:t>&amp; apnoea</a:t>
            </a:r>
            <a:r>
              <a:rPr lang="en-GB" b="1"/>
              <a:t> </a:t>
            </a:r>
            <a:r>
              <a:rPr lang="en-ZA" sz="1400"/>
              <a:t>Ludington, Bergman</a:t>
            </a:r>
            <a:endParaRPr lang="en-GB" sz="1400"/>
          </a:p>
          <a:p>
            <a:pPr lvl="1">
              <a:lnSpc>
                <a:spcPct val="80000"/>
              </a:lnSpc>
            </a:pPr>
            <a:r>
              <a:rPr lang="en-GB" sz="2000" b="1"/>
              <a:t>KMC can successfully reduce/treat mild respiratory distress</a:t>
            </a:r>
            <a:r>
              <a:rPr lang="en-GB" b="1"/>
              <a:t> </a:t>
            </a:r>
            <a:r>
              <a:rPr lang="en-GB" sz="1600"/>
              <a:t>Ludington</a:t>
            </a:r>
            <a:r>
              <a:rPr lang="en-US" sz="1600"/>
              <a:t>,</a:t>
            </a:r>
            <a:r>
              <a:rPr lang="en-GB" sz="1600"/>
              <a:t>Hoe &amp; S</a:t>
            </a:r>
            <a:r>
              <a:rPr lang="en-US" sz="1600"/>
              <a:t>winth</a:t>
            </a:r>
            <a:r>
              <a:rPr lang="en-GB" sz="1600"/>
              <a:t> 1996</a:t>
            </a:r>
          </a:p>
          <a:p>
            <a:pPr lvl="1">
              <a:lnSpc>
                <a:spcPct val="80000"/>
              </a:lnSpc>
            </a:pPr>
            <a:endParaRPr lang="en-GB" sz="1600" b="1"/>
          </a:p>
          <a:p>
            <a:pPr>
              <a:lnSpc>
                <a:spcPct val="80000"/>
              </a:lnSpc>
            </a:pPr>
            <a:r>
              <a:rPr lang="en-GB" b="1"/>
              <a:t>Higher initiation &amp; duration of breastfeeding</a:t>
            </a:r>
            <a:endParaRPr lang="en-US" b="1"/>
          </a:p>
          <a:p>
            <a:pPr lvl="1">
              <a:lnSpc>
                <a:spcPct val="80000"/>
              </a:lnSpc>
            </a:pPr>
            <a:r>
              <a:rPr lang="en-GB" sz="2000" b="1">
                <a:sym typeface="Wingdings" pitchFamily="2" charset="2"/>
              </a:rPr>
              <a:t></a:t>
            </a:r>
            <a:r>
              <a:rPr lang="en-GB" sz="2000" b="1"/>
              <a:t> energy expenditure</a:t>
            </a:r>
            <a:r>
              <a:rPr lang="en-US" sz="2000" b="1"/>
              <a:t> &amp; </a:t>
            </a:r>
            <a:r>
              <a:rPr lang="en-GB" sz="2000" b="1"/>
              <a:t>satisfactory weight gain</a:t>
            </a:r>
          </a:p>
          <a:p>
            <a:pPr lvl="1">
              <a:lnSpc>
                <a:spcPct val="80000"/>
              </a:lnSpc>
            </a:pPr>
            <a:r>
              <a:rPr lang="en-GB" sz="2000" b="1"/>
              <a:t>Improved gastrointestinal function, reduced risk of Necrotising enterocolitis</a:t>
            </a:r>
            <a:r>
              <a:rPr lang="en-US" sz="1400" b="1">
                <a:solidFill>
                  <a:schemeClr val="tx2"/>
                </a:solidFill>
                <a:cs typeface="Times New Roman" pitchFamily="18" charset="0"/>
              </a:rPr>
              <a:t>		</a:t>
            </a:r>
          </a:p>
        </p:txBody>
      </p:sp>
      <p:pic>
        <p:nvPicPr>
          <p:cNvPr id="461828" name="Picture 4" descr="SOWM Cover-Mark Amann, NCI Communications"/>
          <p:cNvPicPr>
            <a:picLocks noChangeAspect="1" noChangeArrowheads="1"/>
          </p:cNvPicPr>
          <p:nvPr/>
        </p:nvPicPr>
        <p:blipFill>
          <a:blip r:embed="rId3" cstate="email"/>
          <a:srcRect/>
          <a:stretch>
            <a:fillRect/>
          </a:stretch>
        </p:blipFill>
        <p:spPr bwMode="auto">
          <a:xfrm>
            <a:off x="7869238" y="0"/>
            <a:ext cx="1274762" cy="1908175"/>
          </a:xfrm>
          <a:prstGeom prst="rect">
            <a:avLst/>
          </a:prstGeom>
          <a:noFill/>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GB"/>
              <a:t>Benefits to the Mother</a:t>
            </a:r>
          </a:p>
        </p:txBody>
      </p:sp>
      <p:sp>
        <p:nvSpPr>
          <p:cNvPr id="463875" name="Rectangle 3"/>
          <p:cNvSpPr>
            <a:spLocks noGrp="1" noChangeArrowheads="1"/>
          </p:cNvSpPr>
          <p:nvPr>
            <p:ph type="body" idx="1"/>
          </p:nvPr>
        </p:nvSpPr>
        <p:spPr>
          <a:xfrm>
            <a:off x="381000" y="2209800"/>
            <a:ext cx="8229600" cy="3382963"/>
          </a:xfrm>
        </p:spPr>
        <p:txBody>
          <a:bodyPr/>
          <a:lstStyle/>
          <a:p>
            <a:pPr>
              <a:lnSpc>
                <a:spcPct val="110000"/>
              </a:lnSpc>
              <a:spcBef>
                <a:spcPct val="25000"/>
              </a:spcBef>
            </a:pPr>
            <a:r>
              <a:rPr lang="en-US" sz="2600"/>
              <a:t>The mother’s confidence in caring for her infant is boosted</a:t>
            </a:r>
          </a:p>
          <a:p>
            <a:pPr>
              <a:lnSpc>
                <a:spcPct val="110000"/>
              </a:lnSpc>
              <a:spcBef>
                <a:spcPct val="25000"/>
              </a:spcBef>
            </a:pPr>
            <a:r>
              <a:rPr lang="en-US" sz="2600"/>
              <a:t>Improved bonding between mother and infant </a:t>
            </a:r>
          </a:p>
          <a:p>
            <a:pPr>
              <a:lnSpc>
                <a:spcPct val="110000"/>
              </a:lnSpc>
              <a:spcBef>
                <a:spcPct val="25000"/>
              </a:spcBef>
            </a:pPr>
            <a:r>
              <a:rPr lang="en-US" sz="2600"/>
              <a:t>Mothers are empowered to play an active role in their infants care</a:t>
            </a:r>
          </a:p>
          <a:p>
            <a:pPr>
              <a:lnSpc>
                <a:spcPct val="110000"/>
              </a:lnSpc>
              <a:spcBef>
                <a:spcPct val="25000"/>
              </a:spcBef>
            </a:pPr>
            <a:r>
              <a:rPr lang="en-US" sz="2600"/>
              <a:t>Breast feeding is promoted</a:t>
            </a:r>
          </a:p>
          <a:p>
            <a:pPr>
              <a:lnSpc>
                <a:spcPct val="110000"/>
              </a:lnSpc>
              <a:spcBef>
                <a:spcPct val="25000"/>
              </a:spcBef>
              <a:buFont typeface="Wingdings" pitchFamily="2" charset="2"/>
              <a:buNone/>
            </a:pPr>
            <a:endParaRPr lang="en-US" sz="1400">
              <a:solidFill>
                <a:schemeClr val="tx2"/>
              </a:solidFill>
              <a:cs typeface="Times New Roman" pitchFamily="18" charset="0"/>
            </a:endParaRPr>
          </a:p>
          <a:p>
            <a:pPr>
              <a:lnSpc>
                <a:spcPct val="110000"/>
              </a:lnSpc>
              <a:spcBef>
                <a:spcPct val="25000"/>
              </a:spcBef>
              <a:buFont typeface="Wingdings" pitchFamily="2" charset="2"/>
              <a:buNone/>
            </a:pPr>
            <a:r>
              <a:rPr lang="en-US" sz="1400">
                <a:solidFill>
                  <a:schemeClr val="tx2"/>
                </a:solidFill>
                <a:cs typeface="Times New Roman" pitchFamily="18" charset="0"/>
              </a:rPr>
              <a:t>Affonso D, et al 1989, PEP unit 43 Principles of KMC</a:t>
            </a:r>
            <a:endParaRPr lang="en-GB" sz="1400">
              <a:solidFill>
                <a:schemeClr val="tx2"/>
              </a:solidFill>
              <a:cs typeface="Times New Roman" pitchFamily="18" charset="0"/>
            </a:endParaRPr>
          </a:p>
        </p:txBody>
      </p:sp>
      <p:pic>
        <p:nvPicPr>
          <p:cNvPr id="463876" name="Picture 4" descr="SOWM Cover-Mark Amann, NCI Communications"/>
          <p:cNvPicPr>
            <a:picLocks noChangeAspect="1" noChangeArrowheads="1"/>
          </p:cNvPicPr>
          <p:nvPr/>
        </p:nvPicPr>
        <p:blipFill>
          <a:blip r:embed="rId3" cstate="email"/>
          <a:srcRect/>
          <a:stretch>
            <a:fillRect/>
          </a:stretch>
        </p:blipFill>
        <p:spPr bwMode="auto">
          <a:xfrm>
            <a:off x="7869238" y="0"/>
            <a:ext cx="1274762" cy="1908175"/>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GB"/>
              <a:t>Benefits to the Hospital</a:t>
            </a:r>
          </a:p>
        </p:txBody>
      </p:sp>
      <p:sp>
        <p:nvSpPr>
          <p:cNvPr id="464899" name="Rectangle 3"/>
          <p:cNvSpPr>
            <a:spLocks noGrp="1" noChangeArrowheads="1"/>
          </p:cNvSpPr>
          <p:nvPr>
            <p:ph type="body" idx="1"/>
          </p:nvPr>
        </p:nvSpPr>
        <p:spPr>
          <a:xfrm>
            <a:off x="228600" y="2133600"/>
            <a:ext cx="5867400" cy="3382963"/>
          </a:xfrm>
        </p:spPr>
        <p:txBody>
          <a:bodyPr/>
          <a:lstStyle/>
          <a:p>
            <a:pPr>
              <a:lnSpc>
                <a:spcPct val="110000"/>
              </a:lnSpc>
              <a:spcBef>
                <a:spcPct val="30000"/>
              </a:spcBef>
            </a:pPr>
            <a:r>
              <a:rPr lang="en-GB" sz="2600"/>
              <a:t>Significant cost-savings</a:t>
            </a:r>
            <a:r>
              <a:rPr lang="en-US" sz="2600"/>
              <a:t> as well as better outcomes</a:t>
            </a:r>
          </a:p>
          <a:p>
            <a:pPr lvl="1">
              <a:lnSpc>
                <a:spcPct val="110000"/>
              </a:lnSpc>
              <a:spcBef>
                <a:spcPct val="30000"/>
              </a:spcBef>
            </a:pPr>
            <a:r>
              <a:rPr lang="en-GB" sz="2800"/>
              <a:t>Less incubators required</a:t>
            </a:r>
          </a:p>
          <a:p>
            <a:pPr lvl="1">
              <a:lnSpc>
                <a:spcPct val="110000"/>
              </a:lnSpc>
              <a:spcBef>
                <a:spcPct val="30000"/>
              </a:spcBef>
            </a:pPr>
            <a:r>
              <a:rPr lang="en-US" sz="2800"/>
              <a:t>Less</a:t>
            </a:r>
            <a:r>
              <a:rPr lang="en-GB" sz="2800"/>
              <a:t> nursing staff </a:t>
            </a:r>
            <a:r>
              <a:rPr lang="en-US" sz="2800"/>
              <a:t>necessary</a:t>
            </a:r>
            <a:r>
              <a:rPr lang="en-GB" sz="2800"/>
              <a:t> </a:t>
            </a:r>
          </a:p>
          <a:p>
            <a:pPr lvl="1">
              <a:lnSpc>
                <a:spcPct val="110000"/>
              </a:lnSpc>
              <a:spcBef>
                <a:spcPct val="30000"/>
              </a:spcBef>
            </a:pPr>
            <a:r>
              <a:rPr lang="en-GB" sz="2800"/>
              <a:t>Shorter hospital stay</a:t>
            </a:r>
            <a:endParaRPr lang="en-US" sz="2800"/>
          </a:p>
          <a:p>
            <a:pPr>
              <a:lnSpc>
                <a:spcPct val="110000"/>
              </a:lnSpc>
              <a:spcBef>
                <a:spcPct val="30000"/>
              </a:spcBef>
            </a:pPr>
            <a:r>
              <a:rPr lang="en-GB" sz="2600">
                <a:cs typeface="Times New Roman" pitchFamily="18" charset="0"/>
              </a:rPr>
              <a:t>Improved morale &amp; quality of care</a:t>
            </a:r>
            <a:endParaRPr lang="en-US" sz="2600">
              <a:cs typeface="Times New Roman" pitchFamily="18" charset="0"/>
            </a:endParaRPr>
          </a:p>
          <a:p>
            <a:pPr>
              <a:lnSpc>
                <a:spcPct val="110000"/>
              </a:lnSpc>
              <a:spcBef>
                <a:spcPct val="30000"/>
              </a:spcBef>
            </a:pPr>
            <a:r>
              <a:rPr lang="en-GB" sz="2600">
                <a:cs typeface="Times New Roman" pitchFamily="18" charset="0"/>
              </a:rPr>
              <a:t>Better survival</a:t>
            </a:r>
            <a:endParaRPr lang="en-US" sz="2600">
              <a:cs typeface="Times New Roman" pitchFamily="18" charset="0"/>
            </a:endParaRPr>
          </a:p>
          <a:p>
            <a:pPr>
              <a:lnSpc>
                <a:spcPct val="110000"/>
              </a:lnSpc>
              <a:spcBef>
                <a:spcPct val="30000"/>
              </a:spcBef>
              <a:buFont typeface="Wingdings" pitchFamily="2" charset="2"/>
              <a:buNone/>
            </a:pPr>
            <a:endParaRPr lang="en-US" sz="1200">
              <a:solidFill>
                <a:schemeClr val="tx2"/>
              </a:solidFill>
              <a:cs typeface="Times New Roman" pitchFamily="18" charset="0"/>
            </a:endParaRPr>
          </a:p>
          <a:p>
            <a:pPr>
              <a:lnSpc>
                <a:spcPct val="110000"/>
              </a:lnSpc>
              <a:spcBef>
                <a:spcPct val="30000"/>
              </a:spcBef>
              <a:buFont typeface="Wingdings" pitchFamily="2" charset="2"/>
              <a:buNone/>
            </a:pPr>
            <a:r>
              <a:rPr lang="en-US" sz="1200">
                <a:solidFill>
                  <a:schemeClr val="tx2"/>
                </a:solidFill>
                <a:cs typeface="Times New Roman" pitchFamily="18" charset="0"/>
              </a:rPr>
              <a:t>PEP unit 43 Principles of KMC</a:t>
            </a:r>
            <a:endParaRPr lang="en-GB"/>
          </a:p>
        </p:txBody>
      </p:sp>
      <p:pic>
        <p:nvPicPr>
          <p:cNvPr id="464900" name="Picture 4" descr="Kalafong ingang 2"/>
          <p:cNvPicPr>
            <a:picLocks noChangeAspect="1" noChangeArrowheads="1"/>
          </p:cNvPicPr>
          <p:nvPr/>
        </p:nvPicPr>
        <p:blipFill>
          <a:blip r:embed="rId3" cstate="email"/>
          <a:srcRect/>
          <a:stretch>
            <a:fillRect/>
          </a:stretch>
        </p:blipFill>
        <p:spPr bwMode="auto">
          <a:xfrm>
            <a:off x="6029325" y="1447800"/>
            <a:ext cx="2962275" cy="3352800"/>
          </a:xfrm>
          <a:prstGeom prst="rect">
            <a:avLst/>
          </a:prstGeom>
          <a:noFill/>
          <a:ln w="38100">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464900"/>
                                        </p:tgtEl>
                                        <p:attrNameLst>
                                          <p:attrName>style.visibility</p:attrName>
                                        </p:attrNameLst>
                                      </p:cBhvr>
                                      <p:to>
                                        <p:strVal val="visible"/>
                                      </p:to>
                                    </p:set>
                                    <p:animEffect transition="in" filter="wipe(left)">
                                      <p:cBhvr>
                                        <p:cTn id="7" dur="500"/>
                                        <p:tgtEl>
                                          <p:spTgt spid="464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xfrm>
            <a:off x="304800" y="304800"/>
            <a:ext cx="7391400" cy="790575"/>
          </a:xfrm>
        </p:spPr>
        <p:txBody>
          <a:bodyPr/>
          <a:lstStyle/>
          <a:p>
            <a:r>
              <a:rPr lang="en-US"/>
              <a:t>KMC in Malawi - why?</a:t>
            </a:r>
          </a:p>
        </p:txBody>
      </p:sp>
      <p:sp>
        <p:nvSpPr>
          <p:cNvPr id="419843" name="Rectangle 3"/>
          <p:cNvSpPr>
            <a:spLocks noGrp="1" noChangeArrowheads="1"/>
          </p:cNvSpPr>
          <p:nvPr>
            <p:ph type="body" idx="1"/>
          </p:nvPr>
        </p:nvSpPr>
        <p:spPr>
          <a:xfrm>
            <a:off x="457200" y="2133600"/>
            <a:ext cx="7924800" cy="3768725"/>
          </a:xfrm>
        </p:spPr>
        <p:txBody>
          <a:bodyPr/>
          <a:lstStyle/>
          <a:p>
            <a:r>
              <a:rPr lang="en-US" sz="2600"/>
              <a:t>In Malawi, prior to the late 1980s LBW babies were nursed away from mothers in locally made incubators, a wooden box with a light bulb below the mattress for heat.</a:t>
            </a:r>
            <a:endParaRPr lang="en-US" sz="2800"/>
          </a:p>
          <a:p>
            <a:endParaRPr lang="en-US" sz="900"/>
          </a:p>
          <a:p>
            <a:r>
              <a:rPr lang="en-US" sz="2800"/>
              <a:t>Babies stayed in the nursery 2 to 3 months if they survived, and mortality rates for preterm babies were high</a:t>
            </a:r>
          </a:p>
          <a:p>
            <a:endParaRPr lang="en-US" sz="800"/>
          </a:p>
          <a:p>
            <a:r>
              <a:rPr lang="en-US" sz="2800"/>
              <a:t>Inadequate staff to care for and monitor babies</a:t>
            </a:r>
          </a:p>
          <a:p>
            <a:endParaRPr lang="en-US" sz="900"/>
          </a:p>
          <a:p>
            <a:r>
              <a:rPr lang="en-US" sz="2800"/>
              <a:t>Congestion in the nurseries</a:t>
            </a:r>
          </a:p>
        </p:txBody>
      </p:sp>
      <p:pic>
        <p:nvPicPr>
          <p:cNvPr id="419845" name="Picture 5" descr="HPIM0065"/>
          <p:cNvPicPr>
            <a:picLocks noChangeAspect="1" noChangeArrowheads="1"/>
          </p:cNvPicPr>
          <p:nvPr/>
        </p:nvPicPr>
        <p:blipFill>
          <a:blip r:embed="rId3" cstate="email"/>
          <a:srcRect/>
          <a:stretch>
            <a:fillRect/>
          </a:stretch>
        </p:blipFill>
        <p:spPr bwMode="auto">
          <a:xfrm>
            <a:off x="6324600" y="0"/>
            <a:ext cx="2819400" cy="21145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xfrm>
            <a:off x="152400" y="304800"/>
            <a:ext cx="8991600" cy="1143000"/>
          </a:xfrm>
        </p:spPr>
        <p:txBody>
          <a:bodyPr/>
          <a:lstStyle/>
          <a:p>
            <a:r>
              <a:rPr lang="en-US" sz="3200"/>
              <a:t>Moving to scale in Tanzania– the need for wider partnership and government leadership plus community involvement</a:t>
            </a:r>
          </a:p>
        </p:txBody>
      </p:sp>
      <p:sp>
        <p:nvSpPr>
          <p:cNvPr id="428035" name="Rectangle 3"/>
          <p:cNvSpPr>
            <a:spLocks noGrp="1" noChangeArrowheads="1"/>
          </p:cNvSpPr>
          <p:nvPr>
            <p:ph type="body" idx="1"/>
          </p:nvPr>
        </p:nvSpPr>
        <p:spPr>
          <a:xfrm>
            <a:off x="228600" y="1981200"/>
            <a:ext cx="5791200" cy="3382963"/>
          </a:xfrm>
        </p:spPr>
        <p:txBody>
          <a:bodyPr/>
          <a:lstStyle/>
          <a:p>
            <a:pPr>
              <a:lnSpc>
                <a:spcPct val="80000"/>
              </a:lnSpc>
            </a:pPr>
            <a:r>
              <a:rPr lang="en-US" sz="2100"/>
              <a:t>Partnership needed to implement KMC services widely including:</a:t>
            </a:r>
          </a:p>
          <a:p>
            <a:pPr lvl="1">
              <a:lnSpc>
                <a:spcPct val="80000"/>
              </a:lnSpc>
            </a:pPr>
            <a:r>
              <a:rPr lang="en-US" sz="2100"/>
              <a:t>Government of Tanzania (MOH-SW)</a:t>
            </a:r>
          </a:p>
          <a:p>
            <a:pPr lvl="1">
              <a:lnSpc>
                <a:spcPct val="80000"/>
              </a:lnSpc>
            </a:pPr>
            <a:r>
              <a:rPr lang="en-US" sz="2100"/>
              <a:t>WHO</a:t>
            </a:r>
          </a:p>
          <a:p>
            <a:pPr lvl="1">
              <a:lnSpc>
                <a:spcPct val="80000"/>
              </a:lnSpc>
            </a:pPr>
            <a:r>
              <a:rPr lang="en-US" sz="2100"/>
              <a:t>Save the Children, through Saving Newborn Lives</a:t>
            </a:r>
          </a:p>
          <a:p>
            <a:pPr lvl="1">
              <a:lnSpc>
                <a:spcPct val="80000"/>
              </a:lnSpc>
            </a:pPr>
            <a:r>
              <a:rPr lang="en-US" sz="2100"/>
              <a:t>UNICEF</a:t>
            </a:r>
          </a:p>
          <a:p>
            <a:pPr>
              <a:lnSpc>
                <a:spcPct val="80000"/>
              </a:lnSpc>
            </a:pPr>
            <a:endParaRPr lang="en-US" sz="1400"/>
          </a:p>
          <a:p>
            <a:pPr>
              <a:lnSpc>
                <a:spcPct val="80000"/>
              </a:lnSpc>
              <a:buFont typeface="Wingdings" pitchFamily="2" charset="2"/>
              <a:buNone/>
            </a:pPr>
            <a:endParaRPr lang="en-GB" sz="600"/>
          </a:p>
          <a:p>
            <a:pPr>
              <a:lnSpc>
                <a:spcPct val="80000"/>
              </a:lnSpc>
            </a:pPr>
            <a:r>
              <a:rPr lang="en-GB" sz="2100"/>
              <a:t>Community involvement:</a:t>
            </a:r>
          </a:p>
          <a:p>
            <a:pPr lvl="1">
              <a:lnSpc>
                <a:spcPct val="80000"/>
              </a:lnSpc>
            </a:pPr>
            <a:r>
              <a:rPr lang="en-US" sz="2100"/>
              <a:t>Community health day</a:t>
            </a:r>
          </a:p>
          <a:p>
            <a:pPr lvl="1">
              <a:lnSpc>
                <a:spcPct val="80000"/>
              </a:lnSpc>
            </a:pPr>
            <a:r>
              <a:rPr lang="en-US" sz="2100"/>
              <a:t>Community drama</a:t>
            </a:r>
          </a:p>
          <a:p>
            <a:pPr lvl="1">
              <a:lnSpc>
                <a:spcPct val="80000"/>
              </a:lnSpc>
            </a:pPr>
            <a:r>
              <a:rPr lang="en-US" sz="2100"/>
              <a:t>Family involvement</a:t>
            </a:r>
          </a:p>
          <a:p>
            <a:pPr lvl="1">
              <a:lnSpc>
                <a:spcPct val="80000"/>
              </a:lnSpc>
            </a:pPr>
            <a:r>
              <a:rPr lang="en-US" sz="2100"/>
              <a:t>CORPS</a:t>
            </a:r>
          </a:p>
          <a:p>
            <a:pPr>
              <a:lnSpc>
                <a:spcPct val="80000"/>
              </a:lnSpc>
            </a:pPr>
            <a:endParaRPr lang="en-GB" sz="1800"/>
          </a:p>
          <a:p>
            <a:pPr>
              <a:lnSpc>
                <a:spcPct val="80000"/>
              </a:lnSpc>
            </a:pPr>
            <a:endParaRPr lang="en-US" sz="2100"/>
          </a:p>
        </p:txBody>
      </p:sp>
      <p:pic>
        <p:nvPicPr>
          <p:cNvPr id="428036" name="Picture 4" descr="IMG_0029"/>
          <p:cNvPicPr>
            <a:picLocks noChangeAspect="1" noChangeArrowheads="1"/>
          </p:cNvPicPr>
          <p:nvPr/>
        </p:nvPicPr>
        <p:blipFill>
          <a:blip r:embed="rId3" cstate="email"/>
          <a:srcRect/>
          <a:stretch>
            <a:fillRect/>
          </a:stretch>
        </p:blipFill>
        <p:spPr bwMode="auto">
          <a:xfrm>
            <a:off x="6096000" y="1676400"/>
            <a:ext cx="2819400" cy="2286000"/>
          </a:xfrm>
          <a:prstGeom prst="rect">
            <a:avLst/>
          </a:prstGeom>
          <a:noFill/>
          <a:ln w="9525">
            <a:noFill/>
            <a:miter lim="800000"/>
            <a:headEnd/>
            <a:tailEnd/>
          </a:ln>
        </p:spPr>
      </p:pic>
      <p:pic>
        <p:nvPicPr>
          <p:cNvPr id="428037" name="Picture 5" descr="030311E"/>
          <p:cNvPicPr>
            <a:picLocks noChangeAspect="1" noChangeArrowheads="1"/>
          </p:cNvPicPr>
          <p:nvPr/>
        </p:nvPicPr>
        <p:blipFill>
          <a:blip r:embed="rId4" cstate="email"/>
          <a:srcRect/>
          <a:stretch>
            <a:fillRect/>
          </a:stretch>
        </p:blipFill>
        <p:spPr bwMode="auto">
          <a:xfrm>
            <a:off x="6096000" y="3962400"/>
            <a:ext cx="2819400" cy="2133600"/>
          </a:xfrm>
          <a:prstGeom prst="rect">
            <a:avLst/>
          </a:prstGeom>
          <a:noFill/>
          <a:ln w="9525">
            <a:solidFill>
              <a:srgbClr val="990000"/>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3600"/>
              <a:t>Monitoring KMC Implementation</a:t>
            </a:r>
          </a:p>
        </p:txBody>
      </p:sp>
      <p:sp>
        <p:nvSpPr>
          <p:cNvPr id="470019" name="Rectangle 3"/>
          <p:cNvSpPr>
            <a:spLocks noGrp="1" noChangeArrowheads="1"/>
          </p:cNvSpPr>
          <p:nvPr>
            <p:ph type="body" idx="1"/>
          </p:nvPr>
        </p:nvSpPr>
        <p:spPr>
          <a:xfrm>
            <a:off x="381000" y="1905000"/>
            <a:ext cx="5181600" cy="3382963"/>
          </a:xfrm>
        </p:spPr>
        <p:txBody>
          <a:bodyPr/>
          <a:lstStyle/>
          <a:p>
            <a:pPr>
              <a:lnSpc>
                <a:spcPct val="90000"/>
              </a:lnSpc>
            </a:pPr>
            <a:r>
              <a:rPr lang="en-US" sz="2600"/>
              <a:t>KMC M&amp;E system set up – register and monitoring sheet  in each site</a:t>
            </a:r>
          </a:p>
          <a:p>
            <a:pPr>
              <a:lnSpc>
                <a:spcPct val="90000"/>
              </a:lnSpc>
            </a:pPr>
            <a:endParaRPr lang="en-US" sz="1800"/>
          </a:p>
          <a:p>
            <a:pPr>
              <a:lnSpc>
                <a:spcPct val="90000"/>
              </a:lnSpc>
            </a:pPr>
            <a:r>
              <a:rPr lang="en-US" sz="2600"/>
              <a:t>Drop out study conducted related to follow-up of babies discharged from KMC unit (found 1/3 babies lost to follow-up, died)</a:t>
            </a:r>
          </a:p>
          <a:p>
            <a:pPr>
              <a:lnSpc>
                <a:spcPct val="90000"/>
              </a:lnSpc>
            </a:pPr>
            <a:endParaRPr lang="en-US" sz="2000"/>
          </a:p>
          <a:p>
            <a:pPr>
              <a:lnSpc>
                <a:spcPct val="90000"/>
              </a:lnSpc>
            </a:pPr>
            <a:r>
              <a:rPr lang="en-US" sz="2600"/>
              <a:t>Costing assessment undertaken</a:t>
            </a:r>
          </a:p>
          <a:p>
            <a:pPr>
              <a:lnSpc>
                <a:spcPct val="90000"/>
              </a:lnSpc>
              <a:buFont typeface="Wingdings" pitchFamily="2" charset="2"/>
              <a:buNone/>
            </a:pPr>
            <a:endParaRPr lang="en-US" sz="2600"/>
          </a:p>
          <a:p>
            <a:pPr>
              <a:lnSpc>
                <a:spcPct val="90000"/>
              </a:lnSpc>
            </a:pPr>
            <a:endParaRPr lang="en-US" sz="1000" b="1"/>
          </a:p>
        </p:txBody>
      </p:sp>
      <p:pic>
        <p:nvPicPr>
          <p:cNvPr id="470023" name="Picture 7" descr="Evelyn in Malawi (maybe silhouette)"/>
          <p:cNvPicPr>
            <a:picLocks noChangeAspect="1" noChangeArrowheads="1"/>
          </p:cNvPicPr>
          <p:nvPr/>
        </p:nvPicPr>
        <p:blipFill>
          <a:blip r:embed="rId3" cstate="email"/>
          <a:srcRect/>
          <a:stretch>
            <a:fillRect/>
          </a:stretch>
        </p:blipFill>
        <p:spPr bwMode="auto">
          <a:xfrm>
            <a:off x="5791200" y="2641600"/>
            <a:ext cx="3352800" cy="2463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sz="3600"/>
              <a:t>Malawi KMC retrospective assessment – major findings</a:t>
            </a:r>
          </a:p>
        </p:txBody>
      </p:sp>
      <p:sp>
        <p:nvSpPr>
          <p:cNvPr id="439299" name="Rectangle 3"/>
          <p:cNvSpPr>
            <a:spLocks noGrp="1" noChangeArrowheads="1"/>
          </p:cNvSpPr>
          <p:nvPr>
            <p:ph type="body" idx="1"/>
          </p:nvPr>
        </p:nvSpPr>
        <p:spPr>
          <a:xfrm>
            <a:off x="228600" y="1828800"/>
            <a:ext cx="8686800" cy="3382963"/>
          </a:xfrm>
        </p:spPr>
        <p:txBody>
          <a:bodyPr/>
          <a:lstStyle/>
          <a:p>
            <a:r>
              <a:rPr lang="en-GB"/>
              <a:t>POLICY - National policy on KMC in writing and clearly articulated with good high level policy support</a:t>
            </a:r>
          </a:p>
          <a:p>
            <a:endParaRPr lang="en-GB" sz="1400"/>
          </a:p>
          <a:p>
            <a:r>
              <a:rPr lang="en-GB"/>
              <a:t>TRAINING - Good but intensive learning package in place</a:t>
            </a:r>
          </a:p>
          <a:p>
            <a:pPr lvl="1"/>
            <a:r>
              <a:rPr lang="en-GB" sz="2000"/>
              <a:t>Preservice training has been successful strategy to increase scale</a:t>
            </a:r>
          </a:p>
          <a:p>
            <a:pPr lvl="1"/>
            <a:r>
              <a:rPr lang="en-GB" sz="2000"/>
              <a:t>Inservice training currently requires 5 days off site training at one center so hard to scale up, and to be reduced and integrated</a:t>
            </a:r>
          </a:p>
          <a:p>
            <a:endParaRPr lang="en-GB" sz="1200"/>
          </a:p>
          <a:p>
            <a:r>
              <a:rPr lang="en-GB"/>
              <a:t>QUALITY - The quality and sustainability of implementation at 5 of the 6 sites was good, and other sites had tried to start. Despite lack of human resources, staff were dedicated. There were still opportunities to improve quality and simplify to help moving to scale.</a:t>
            </a:r>
            <a:endParaRPr lang="en-US"/>
          </a:p>
        </p:txBody>
      </p:sp>
      <p:pic>
        <p:nvPicPr>
          <p:cNvPr id="439300" name="Picture 4" descr="KMC_Malawi"/>
          <p:cNvPicPr>
            <a:picLocks noChangeAspect="1" noChangeArrowheads="1"/>
          </p:cNvPicPr>
          <p:nvPr/>
        </p:nvPicPr>
        <p:blipFill>
          <a:blip r:embed="rId3" cstate="email"/>
          <a:srcRect/>
          <a:stretch>
            <a:fillRect/>
          </a:stretch>
        </p:blipFill>
        <p:spPr bwMode="auto">
          <a:xfrm>
            <a:off x="8029575" y="0"/>
            <a:ext cx="1114425" cy="1676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sz="3600"/>
              <a:t>Malawi KMC retrospective assessment – Opportunities to improve and save lives now</a:t>
            </a:r>
          </a:p>
        </p:txBody>
      </p:sp>
      <p:sp>
        <p:nvSpPr>
          <p:cNvPr id="471043" name="Rectangle 3"/>
          <p:cNvSpPr>
            <a:spLocks noGrp="1" noChangeArrowheads="1"/>
          </p:cNvSpPr>
          <p:nvPr>
            <p:ph type="body" idx="1"/>
          </p:nvPr>
        </p:nvSpPr>
        <p:spPr>
          <a:xfrm>
            <a:off x="228600" y="2133600"/>
            <a:ext cx="7086600" cy="3382963"/>
          </a:xfrm>
        </p:spPr>
        <p:txBody>
          <a:bodyPr/>
          <a:lstStyle/>
          <a:p>
            <a:pPr marL="457200" indent="-457200">
              <a:buFont typeface="Wingdings" pitchFamily="2" charset="2"/>
              <a:buAutoNum type="arabicPeriod"/>
            </a:pPr>
            <a:r>
              <a:rPr lang="en-GB"/>
              <a:t>Use of intermittent KMC for babies who are still in a neonatal unit, not waiting until the baby or the space is ready for continuous KMC</a:t>
            </a:r>
          </a:p>
          <a:p>
            <a:pPr marL="457200" indent="-457200">
              <a:buFont typeface="Wingdings" pitchFamily="2" charset="2"/>
              <a:buAutoNum type="arabicPeriod"/>
            </a:pPr>
            <a:endParaRPr lang="en-GB" sz="1000"/>
          </a:p>
          <a:p>
            <a:pPr marL="457200" indent="-457200">
              <a:buFont typeface="Wingdings" pitchFamily="2" charset="2"/>
              <a:buAutoNum type="arabicPeriod"/>
            </a:pPr>
            <a:r>
              <a:rPr lang="en-GB"/>
              <a:t>Strengthening current feeding practices for all babies in KMC – job aids, supervision, using patient attendants to support mothers feeding</a:t>
            </a:r>
          </a:p>
          <a:p>
            <a:pPr marL="457200" indent="-457200">
              <a:buFont typeface="Wingdings" pitchFamily="2" charset="2"/>
              <a:buAutoNum type="arabicPeriod"/>
            </a:pPr>
            <a:endParaRPr lang="en-GB" sz="1200"/>
          </a:p>
          <a:p>
            <a:pPr marL="457200" indent="-457200">
              <a:buFont typeface="Wingdings" pitchFamily="2" charset="2"/>
              <a:buAutoNum type="arabicPeriod"/>
            </a:pPr>
            <a:r>
              <a:rPr lang="en-GB"/>
              <a:t>Use of KMC (just as skin to skin position) to transport babies between home and facilities or between facilities</a:t>
            </a:r>
          </a:p>
          <a:p>
            <a:pPr marL="457200" indent="-457200">
              <a:buFont typeface="Wingdings" pitchFamily="2" charset="2"/>
              <a:buNone/>
            </a:pPr>
            <a:endParaRPr lang="en-US"/>
          </a:p>
        </p:txBody>
      </p:sp>
      <p:pic>
        <p:nvPicPr>
          <p:cNvPr id="471044" name="Picture 4" descr="KMC_Malawi"/>
          <p:cNvPicPr>
            <a:picLocks noChangeAspect="1" noChangeArrowheads="1"/>
          </p:cNvPicPr>
          <p:nvPr/>
        </p:nvPicPr>
        <p:blipFill>
          <a:blip r:embed="rId3" cstate="email"/>
          <a:srcRect/>
          <a:stretch>
            <a:fillRect/>
          </a:stretch>
        </p:blipFill>
        <p:spPr bwMode="auto">
          <a:xfrm>
            <a:off x="7239000" y="762000"/>
            <a:ext cx="1722438" cy="2590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ChangeArrowheads="1"/>
          </p:cNvSpPr>
          <p:nvPr/>
        </p:nvSpPr>
        <p:spPr bwMode="auto">
          <a:xfrm>
            <a:off x="1905000" y="2057400"/>
            <a:ext cx="6248400" cy="3276600"/>
          </a:xfrm>
          <a:prstGeom prst="rect">
            <a:avLst/>
          </a:prstGeom>
          <a:noFill/>
          <a:ln w="9525">
            <a:noFill/>
            <a:miter lim="800000"/>
            <a:headEnd/>
            <a:tailEnd/>
          </a:ln>
          <a:effectLst/>
        </p:spPr>
        <p:txBody>
          <a:bodyPr/>
          <a:lstStyle/>
          <a:p>
            <a:pPr marL="533400" indent="-533400">
              <a:lnSpc>
                <a:spcPct val="95000"/>
              </a:lnSpc>
              <a:buFontTx/>
              <a:buAutoNum type="arabicPeriod"/>
            </a:pPr>
            <a:r>
              <a:rPr lang="en-GB" sz="3200" b="1">
                <a:latin typeface="Arial" charset="0"/>
              </a:rPr>
              <a:t>KMC, what and why?</a:t>
            </a:r>
          </a:p>
          <a:p>
            <a:pPr marL="1087438" lvl="1" indent="-457200">
              <a:lnSpc>
                <a:spcPct val="95000"/>
              </a:lnSpc>
              <a:buFontTx/>
              <a:buChar char="•"/>
            </a:pPr>
            <a:r>
              <a:rPr lang="en-GB" sz="2800" b="1">
                <a:latin typeface="Arial" charset="0"/>
              </a:rPr>
              <a:t>Why and what?</a:t>
            </a:r>
          </a:p>
          <a:p>
            <a:pPr marL="1087438" lvl="1" indent="-457200">
              <a:lnSpc>
                <a:spcPct val="95000"/>
              </a:lnSpc>
              <a:buFontTx/>
              <a:buChar char="•"/>
            </a:pPr>
            <a:r>
              <a:rPr lang="en-GB" sz="2800" b="1">
                <a:latin typeface="Arial" charset="0"/>
              </a:rPr>
              <a:t>Benefits to baby, mother, hospital</a:t>
            </a:r>
            <a:r>
              <a:rPr lang="en-GB" sz="3200" b="1">
                <a:latin typeface="Arial" charset="0"/>
              </a:rPr>
              <a:t> </a:t>
            </a:r>
          </a:p>
          <a:p>
            <a:pPr marL="533400" indent="-533400">
              <a:lnSpc>
                <a:spcPct val="95000"/>
              </a:lnSpc>
              <a:buFontTx/>
              <a:buAutoNum type="arabicPeriod"/>
            </a:pPr>
            <a:endParaRPr lang="en-GB" sz="800" b="1">
              <a:latin typeface="Arial" charset="0"/>
            </a:endParaRPr>
          </a:p>
          <a:p>
            <a:pPr marL="533400" indent="-533400">
              <a:lnSpc>
                <a:spcPct val="95000"/>
              </a:lnSpc>
              <a:buFontTx/>
              <a:buAutoNum type="arabicPeriod" startAt="2"/>
            </a:pPr>
            <a:r>
              <a:rPr lang="en-GB" sz="3200" b="1">
                <a:latin typeface="Arial" charset="0"/>
              </a:rPr>
              <a:t>KMC in Malawi</a:t>
            </a:r>
            <a:endParaRPr lang="en-GB" sz="2800" b="1">
              <a:latin typeface="Arial" charset="0"/>
            </a:endParaRPr>
          </a:p>
          <a:p>
            <a:pPr marL="1087438" lvl="1" indent="-457200">
              <a:lnSpc>
                <a:spcPct val="95000"/>
              </a:lnSpc>
              <a:buFontTx/>
              <a:buChar char="•"/>
            </a:pPr>
            <a:r>
              <a:rPr lang="en-GB" sz="2800" b="1">
                <a:latin typeface="Arial" charset="0"/>
              </a:rPr>
              <a:t>Why and the start?</a:t>
            </a:r>
          </a:p>
          <a:p>
            <a:pPr marL="1087438" lvl="1" indent="-457200">
              <a:lnSpc>
                <a:spcPct val="95000"/>
              </a:lnSpc>
              <a:buFontTx/>
              <a:buChar char="•"/>
            </a:pPr>
            <a:r>
              <a:rPr lang="en-GB" sz="2800" b="1">
                <a:latin typeface="Arial" charset="0"/>
              </a:rPr>
              <a:t>Where are we now?</a:t>
            </a:r>
          </a:p>
          <a:p>
            <a:pPr marL="1087438" lvl="1" indent="-457200">
              <a:lnSpc>
                <a:spcPct val="95000"/>
              </a:lnSpc>
              <a:buFontTx/>
              <a:buChar char="•"/>
            </a:pPr>
            <a:r>
              <a:rPr lang="en-GB" sz="2800" b="1">
                <a:latin typeface="Arial" charset="0"/>
              </a:rPr>
              <a:t>Where to next?</a:t>
            </a:r>
          </a:p>
          <a:p>
            <a:pPr marL="1087438" lvl="1" indent="-457200">
              <a:lnSpc>
                <a:spcPct val="95000"/>
              </a:lnSpc>
              <a:buFontTx/>
              <a:buChar char="•"/>
            </a:pPr>
            <a:endParaRPr lang="en-GB" sz="400" b="1">
              <a:latin typeface="Arial" charset="0"/>
            </a:endParaRPr>
          </a:p>
        </p:txBody>
      </p:sp>
      <p:sp>
        <p:nvSpPr>
          <p:cNvPr id="467971" name="Rectangle 3"/>
          <p:cNvSpPr>
            <a:spLocks noGrp="1" noChangeArrowheads="1"/>
          </p:cNvSpPr>
          <p:nvPr>
            <p:ph type="title"/>
          </p:nvPr>
        </p:nvSpPr>
        <p:spPr>
          <a:xfrm>
            <a:off x="1600200" y="228600"/>
            <a:ext cx="5715000" cy="838200"/>
          </a:xfrm>
          <a:noFill/>
          <a:ln/>
        </p:spPr>
        <p:txBody>
          <a:bodyPr/>
          <a:lstStyle/>
          <a:p>
            <a:r>
              <a:rPr lang="en-US" sz="4400"/>
              <a:t>Outline</a:t>
            </a:r>
          </a:p>
        </p:txBody>
      </p:sp>
      <p:pic>
        <p:nvPicPr>
          <p:cNvPr id="467973" name="Picture 5" descr="Picture_141"/>
          <p:cNvPicPr>
            <a:picLocks noChangeAspect="1" noChangeArrowheads="1"/>
          </p:cNvPicPr>
          <p:nvPr/>
        </p:nvPicPr>
        <p:blipFill>
          <a:blip r:embed="rId3" cstate="email"/>
          <a:srcRect/>
          <a:stretch>
            <a:fillRect/>
          </a:stretch>
        </p:blipFill>
        <p:spPr bwMode="auto">
          <a:xfrm>
            <a:off x="0" y="2286000"/>
            <a:ext cx="1524000" cy="2347913"/>
          </a:xfrm>
          <a:prstGeom prst="rect">
            <a:avLst/>
          </a:prstGeom>
          <a:noFill/>
        </p:spPr>
      </p:pic>
      <p:pic>
        <p:nvPicPr>
          <p:cNvPr id="467976" name="Picture 8" descr="KMC_Malawi"/>
          <p:cNvPicPr>
            <a:picLocks noChangeAspect="1" noChangeArrowheads="1"/>
          </p:cNvPicPr>
          <p:nvPr/>
        </p:nvPicPr>
        <p:blipFill>
          <a:blip r:embed="rId4" cstate="email"/>
          <a:srcRect/>
          <a:stretch>
            <a:fillRect/>
          </a:stretch>
        </p:blipFill>
        <p:spPr bwMode="auto">
          <a:xfrm>
            <a:off x="0" y="4648200"/>
            <a:ext cx="1470025" cy="2209800"/>
          </a:xfrm>
          <a:prstGeom prst="rect">
            <a:avLst/>
          </a:prstGeom>
          <a:noFill/>
        </p:spPr>
      </p:pic>
      <p:pic>
        <p:nvPicPr>
          <p:cNvPr id="467977" name="Picture 9" descr="SOWM Cover-Mark Amann, NCI Communications"/>
          <p:cNvPicPr>
            <a:picLocks noChangeAspect="1" noChangeArrowheads="1"/>
          </p:cNvPicPr>
          <p:nvPr/>
        </p:nvPicPr>
        <p:blipFill>
          <a:blip r:embed="rId5" cstate="email"/>
          <a:srcRect/>
          <a:stretch>
            <a:fillRect/>
          </a:stretch>
        </p:blipFill>
        <p:spPr bwMode="auto">
          <a:xfrm>
            <a:off x="0" y="0"/>
            <a:ext cx="1527175"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797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6797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6797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797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6797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6797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6797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7" name="Rectangle 3"/>
          <p:cNvSpPr>
            <a:spLocks noGrp="1" noChangeArrowheads="1"/>
          </p:cNvSpPr>
          <p:nvPr>
            <p:ph type="body" idx="1"/>
          </p:nvPr>
        </p:nvSpPr>
        <p:spPr>
          <a:xfrm>
            <a:off x="228600" y="2057400"/>
            <a:ext cx="8610600" cy="3733800"/>
          </a:xfrm>
          <a:solidFill>
            <a:schemeClr val="bg1"/>
          </a:solidFill>
        </p:spPr>
        <p:txBody>
          <a:bodyPr/>
          <a:lstStyle/>
          <a:p>
            <a:pPr marL="457200" indent="-457200">
              <a:buFont typeface="Wingdings" pitchFamily="2" charset="2"/>
              <a:buAutoNum type="arabicPeriod"/>
            </a:pPr>
            <a:r>
              <a:rPr lang="en-GB" sz="2800"/>
              <a:t>Who gets trained and where</a:t>
            </a:r>
          </a:p>
          <a:p>
            <a:pPr marL="914400" lvl="1" indent="-457200">
              <a:buFont typeface="Wingdings" pitchFamily="2" charset="2"/>
              <a:buChar char="§"/>
            </a:pPr>
            <a:r>
              <a:rPr lang="en-GB"/>
              <a:t>Given human resource crisis and frequent staff rotation more staff need to be trained and more at lower levels of implementation</a:t>
            </a:r>
          </a:p>
          <a:p>
            <a:pPr marL="914400" lvl="1" indent="-457200">
              <a:buFont typeface="Wingdings" pitchFamily="2" charset="2"/>
              <a:buChar char="§"/>
            </a:pPr>
            <a:r>
              <a:rPr lang="en-GB"/>
              <a:t>Suggest shorter training off site for selected staff who then do on site training for the rest</a:t>
            </a:r>
          </a:p>
          <a:p>
            <a:pPr marL="914400" lvl="1" indent="-457200">
              <a:buFont typeface="Wingdings" pitchFamily="2" charset="2"/>
              <a:buChar char="§"/>
            </a:pPr>
            <a:r>
              <a:rPr lang="en-GB"/>
              <a:t>Facilitation on site by a national coordinator led by MoH and transiting to local supervision</a:t>
            </a:r>
          </a:p>
          <a:p>
            <a:pPr marL="457200" indent="-457200">
              <a:buFont typeface="Wingdings" pitchFamily="2" charset="2"/>
              <a:buAutoNum type="arabicPeriod"/>
            </a:pPr>
            <a:endParaRPr lang="en-GB" sz="1000"/>
          </a:p>
        </p:txBody>
      </p:sp>
      <p:pic>
        <p:nvPicPr>
          <p:cNvPr id="472068" name="Picture 4" descr="KMC_Malawi"/>
          <p:cNvPicPr>
            <a:picLocks noChangeAspect="1" noChangeArrowheads="1"/>
          </p:cNvPicPr>
          <p:nvPr/>
        </p:nvPicPr>
        <p:blipFill>
          <a:blip r:embed="rId3" cstate="email"/>
          <a:srcRect/>
          <a:stretch>
            <a:fillRect/>
          </a:stretch>
        </p:blipFill>
        <p:spPr bwMode="auto">
          <a:xfrm>
            <a:off x="7927975" y="0"/>
            <a:ext cx="1216025" cy="1828800"/>
          </a:xfrm>
          <a:prstGeom prst="rect">
            <a:avLst/>
          </a:prstGeom>
          <a:noFill/>
        </p:spPr>
      </p:pic>
      <p:sp>
        <p:nvSpPr>
          <p:cNvPr id="472070" name="Rectangle 6"/>
          <p:cNvSpPr>
            <a:spLocks noGrp="1" noChangeArrowheads="1"/>
          </p:cNvSpPr>
          <p:nvPr>
            <p:ph type="title"/>
          </p:nvPr>
        </p:nvSpPr>
        <p:spPr>
          <a:noFill/>
          <a:ln/>
        </p:spPr>
        <p:txBody>
          <a:bodyPr/>
          <a:lstStyle/>
          <a:p>
            <a:r>
              <a:rPr lang="en-US" sz="3600"/>
              <a:t>Malawi KMC retrospective assessment – inservice training and supervision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sz="3600"/>
              <a:t>Malawi KMC retrospective assessment – inservice training and supervision</a:t>
            </a:r>
          </a:p>
        </p:txBody>
      </p:sp>
      <p:sp>
        <p:nvSpPr>
          <p:cNvPr id="473091" name="Rectangle 3"/>
          <p:cNvSpPr>
            <a:spLocks noGrp="1" noChangeArrowheads="1"/>
          </p:cNvSpPr>
          <p:nvPr>
            <p:ph type="body" idx="1"/>
          </p:nvPr>
        </p:nvSpPr>
        <p:spPr>
          <a:xfrm>
            <a:off x="228600" y="2286000"/>
            <a:ext cx="8610600" cy="3733800"/>
          </a:xfrm>
          <a:solidFill>
            <a:schemeClr val="bg1"/>
          </a:solidFill>
        </p:spPr>
        <p:txBody>
          <a:bodyPr/>
          <a:lstStyle/>
          <a:p>
            <a:pPr marL="457200" indent="-457200">
              <a:buFont typeface="Wingdings" pitchFamily="2" charset="2"/>
              <a:buNone/>
            </a:pPr>
            <a:r>
              <a:rPr lang="en-GB" sz="2800"/>
              <a:t>2. Content and approach to training</a:t>
            </a:r>
          </a:p>
          <a:p>
            <a:pPr marL="914400" lvl="1" indent="-457200">
              <a:buFont typeface="Wingdings" pitchFamily="2" charset="2"/>
              <a:buChar char="§"/>
            </a:pPr>
            <a:r>
              <a:rPr lang="en-GB"/>
              <a:t>Modular units so can use in various training courses</a:t>
            </a:r>
          </a:p>
          <a:p>
            <a:pPr marL="1371600" lvl="2" indent="-457200">
              <a:buFont typeface="Wingdings" pitchFamily="2" charset="2"/>
              <a:buChar char="§"/>
            </a:pPr>
            <a:r>
              <a:rPr lang="en-GB" sz="2000"/>
              <a:t>Integrated MNH training</a:t>
            </a:r>
          </a:p>
          <a:p>
            <a:pPr marL="1371600" lvl="2" indent="-457200">
              <a:buFont typeface="Wingdings" pitchFamily="2" charset="2"/>
              <a:buChar char="§"/>
            </a:pPr>
            <a:r>
              <a:rPr lang="en-GB" sz="2000"/>
              <a:t>Stand alone 2 days KMC training</a:t>
            </a:r>
          </a:p>
          <a:p>
            <a:pPr marL="1371600" lvl="2" indent="-457200">
              <a:buFont typeface="Wingdings" pitchFamily="2" charset="2"/>
              <a:buChar char="§"/>
            </a:pPr>
            <a:r>
              <a:rPr lang="en-GB" sz="2000"/>
              <a:t>Half day as part of ENC course or other courses for other workers eg patient attendants or extension workers</a:t>
            </a:r>
          </a:p>
          <a:p>
            <a:pPr marL="914400" lvl="1" indent="-457200">
              <a:buFont typeface="Wingdings" pitchFamily="2" charset="2"/>
              <a:buChar char="§"/>
            </a:pPr>
            <a:r>
              <a:rPr lang="en-GB"/>
              <a:t>More focus on implementation as well as clinical care – eg supervision, M&amp;E, quality tracking etc.</a:t>
            </a:r>
          </a:p>
        </p:txBody>
      </p:sp>
      <p:pic>
        <p:nvPicPr>
          <p:cNvPr id="473092" name="Picture 4" descr="KMC_Malawi"/>
          <p:cNvPicPr>
            <a:picLocks noChangeAspect="1" noChangeArrowheads="1"/>
          </p:cNvPicPr>
          <p:nvPr/>
        </p:nvPicPr>
        <p:blipFill>
          <a:blip r:embed="rId3" cstate="email"/>
          <a:srcRect/>
          <a:stretch>
            <a:fillRect/>
          </a:stretch>
        </p:blipFill>
        <p:spPr bwMode="auto">
          <a:xfrm>
            <a:off x="7927975" y="0"/>
            <a:ext cx="1216025" cy="182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sz="3600"/>
              <a:t>KMC, quality improvement and moving to scale</a:t>
            </a:r>
          </a:p>
        </p:txBody>
      </p:sp>
      <p:sp>
        <p:nvSpPr>
          <p:cNvPr id="434179" name="Rectangle 3"/>
          <p:cNvSpPr>
            <a:spLocks noGrp="1" noChangeArrowheads="1"/>
          </p:cNvSpPr>
          <p:nvPr>
            <p:ph type="body" idx="1"/>
          </p:nvPr>
        </p:nvSpPr>
        <p:spPr>
          <a:xfrm>
            <a:off x="228600" y="1828800"/>
            <a:ext cx="8229600" cy="4572000"/>
          </a:xfrm>
          <a:solidFill>
            <a:schemeClr val="bg1"/>
          </a:solidFill>
        </p:spPr>
        <p:txBody>
          <a:bodyPr/>
          <a:lstStyle/>
          <a:p>
            <a:pPr>
              <a:lnSpc>
                <a:spcPct val="90000"/>
              </a:lnSpc>
            </a:pPr>
            <a:r>
              <a:rPr lang="en-US" sz="2000" b="1"/>
              <a:t>Individual clinicians can make a difference but also requires partnership and Government ownership </a:t>
            </a:r>
          </a:p>
          <a:p>
            <a:pPr>
              <a:lnSpc>
                <a:spcPct val="90000"/>
              </a:lnSpc>
            </a:pPr>
            <a:endParaRPr lang="en-US" sz="1600" b="1"/>
          </a:p>
          <a:p>
            <a:pPr>
              <a:lnSpc>
                <a:spcPct val="90000"/>
              </a:lnSpc>
            </a:pPr>
            <a:r>
              <a:rPr lang="en-US" sz="2000" b="1"/>
              <a:t>Moving to scale, bringing care closer to families</a:t>
            </a:r>
          </a:p>
          <a:p>
            <a:pPr lvl="1">
              <a:lnSpc>
                <a:spcPct val="90000"/>
              </a:lnSpc>
            </a:pPr>
            <a:r>
              <a:rPr lang="en-US" sz="2000" b="1"/>
              <a:t>Government plans to scale-up KMC to all district hospitals </a:t>
            </a:r>
            <a:r>
              <a:rPr lang="en-GB" sz="2000" b="1"/>
              <a:t>Investment by African Development Bank, ACCESS/Save the Children, and others with HCPs  – good partnership</a:t>
            </a:r>
            <a:endParaRPr lang="en-US" sz="2000" b="1"/>
          </a:p>
          <a:p>
            <a:pPr lvl="1">
              <a:lnSpc>
                <a:spcPct val="90000"/>
              </a:lnSpc>
            </a:pPr>
            <a:r>
              <a:rPr lang="en-US" sz="2000" b="1"/>
              <a:t>Harmonize different training manuals on MNH to develop a comprehensive essential obstetric and newborn care training manual that includes KMC, modular KMC training and more focus on implementation</a:t>
            </a:r>
          </a:p>
          <a:p>
            <a:pPr lvl="1">
              <a:lnSpc>
                <a:spcPct val="90000"/>
              </a:lnSpc>
            </a:pPr>
            <a:endParaRPr lang="en-US" sz="1200" b="1"/>
          </a:p>
          <a:p>
            <a:pPr>
              <a:lnSpc>
                <a:spcPct val="90000"/>
              </a:lnSpc>
            </a:pPr>
            <a:r>
              <a:rPr lang="en-US" sz="2000" b="1"/>
              <a:t>Implementation research is important</a:t>
            </a:r>
          </a:p>
          <a:p>
            <a:pPr lvl="1">
              <a:lnSpc>
                <a:spcPct val="90000"/>
              </a:lnSpc>
            </a:pPr>
            <a:r>
              <a:rPr lang="en-US" sz="2000" b="1"/>
              <a:t>Malawi (MoH, SNL and UNICEF) program to pilot community newborn care package that includes community KMC</a:t>
            </a:r>
          </a:p>
          <a:p>
            <a:pPr>
              <a:lnSpc>
                <a:spcPct val="90000"/>
              </a:lnSpc>
            </a:pPr>
            <a:endParaRPr lang="en-US" sz="2000" b="1"/>
          </a:p>
        </p:txBody>
      </p:sp>
      <p:pic>
        <p:nvPicPr>
          <p:cNvPr id="434180" name="Picture 4" descr="SOWM Cover-Mark Amann, NCI Communications"/>
          <p:cNvPicPr>
            <a:picLocks noChangeAspect="1" noChangeArrowheads="1"/>
          </p:cNvPicPr>
          <p:nvPr/>
        </p:nvPicPr>
        <p:blipFill>
          <a:blip r:embed="rId3" cstate="email"/>
          <a:srcRect/>
          <a:stretch>
            <a:fillRect/>
          </a:stretch>
        </p:blipFill>
        <p:spPr bwMode="auto">
          <a:xfrm>
            <a:off x="7896225" y="0"/>
            <a:ext cx="1171575" cy="17526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r>
              <a:rPr lang="en-US"/>
              <a:t>Thank you!</a:t>
            </a:r>
          </a:p>
        </p:txBody>
      </p:sp>
      <p:pic>
        <p:nvPicPr>
          <p:cNvPr id="503812" name="Picture 4" descr="HPIM0070"/>
          <p:cNvPicPr>
            <a:picLocks noChangeAspect="1" noChangeArrowheads="1"/>
          </p:cNvPicPr>
          <p:nvPr/>
        </p:nvPicPr>
        <p:blipFill>
          <a:blip r:embed="rId3" cstate="email"/>
          <a:srcRect/>
          <a:stretch>
            <a:fillRect/>
          </a:stretch>
        </p:blipFill>
        <p:spPr bwMode="auto">
          <a:xfrm>
            <a:off x="1752600" y="2057400"/>
            <a:ext cx="5410200" cy="40576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r>
              <a:rPr lang="en-US"/>
              <a:t>KMC in Tanzania</a:t>
            </a:r>
          </a:p>
        </p:txBody>
      </p:sp>
      <p:sp>
        <p:nvSpPr>
          <p:cNvPr id="501763" name="Rectangle 3"/>
          <p:cNvSpPr>
            <a:spLocks noGrp="1" noChangeArrowheads="1"/>
          </p:cNvSpPr>
          <p:nvPr>
            <p:ph type="body" idx="1"/>
          </p:nvPr>
        </p:nvSpPr>
        <p:spPr>
          <a:xfrm>
            <a:off x="76200" y="2133600"/>
            <a:ext cx="8229600" cy="4297363"/>
          </a:xfrm>
        </p:spPr>
        <p:txBody>
          <a:bodyPr/>
          <a:lstStyle/>
          <a:p>
            <a:pPr>
              <a:lnSpc>
                <a:spcPct val="90000"/>
              </a:lnSpc>
            </a:pPr>
            <a:r>
              <a:rPr lang="en-US"/>
              <a:t>Led by the Ministry of Health</a:t>
            </a:r>
          </a:p>
          <a:p>
            <a:pPr>
              <a:lnSpc>
                <a:spcPct val="90000"/>
              </a:lnSpc>
            </a:pPr>
            <a:r>
              <a:rPr lang="en-US"/>
              <a:t>Learning visit to Malawi – November 2007</a:t>
            </a:r>
          </a:p>
          <a:p>
            <a:pPr>
              <a:lnSpc>
                <a:spcPct val="90000"/>
              </a:lnSpc>
            </a:pPr>
            <a:r>
              <a:rPr lang="en-US"/>
              <a:t>Materials adaptation – February 2008</a:t>
            </a:r>
          </a:p>
          <a:p>
            <a:pPr>
              <a:lnSpc>
                <a:spcPct val="90000"/>
              </a:lnSpc>
            </a:pPr>
            <a:r>
              <a:rPr lang="en-US"/>
              <a:t>Refurbishment and rollout at 6 Pilot Sites – by June 2008</a:t>
            </a:r>
          </a:p>
          <a:p>
            <a:pPr lvl="1">
              <a:lnSpc>
                <a:spcPct val="90000"/>
              </a:lnSpc>
            </a:pPr>
            <a:r>
              <a:rPr lang="en-US"/>
              <a:t>Tumbi Special Hospital</a:t>
            </a:r>
          </a:p>
          <a:p>
            <a:pPr lvl="1">
              <a:lnSpc>
                <a:spcPct val="90000"/>
              </a:lnSpc>
            </a:pPr>
            <a:r>
              <a:rPr lang="en-US"/>
              <a:t>Mlandizi Health Centre</a:t>
            </a:r>
          </a:p>
          <a:p>
            <a:pPr lvl="1">
              <a:lnSpc>
                <a:spcPct val="90000"/>
              </a:lnSpc>
            </a:pPr>
            <a:r>
              <a:rPr lang="en-US"/>
              <a:t>Lindi Regional Hospital</a:t>
            </a:r>
          </a:p>
          <a:p>
            <a:pPr lvl="1">
              <a:lnSpc>
                <a:spcPct val="90000"/>
              </a:lnSpc>
            </a:pPr>
            <a:r>
              <a:rPr lang="en-US"/>
              <a:t>Morogoro Regional Hospital</a:t>
            </a:r>
          </a:p>
          <a:p>
            <a:pPr lvl="1">
              <a:lnSpc>
                <a:spcPct val="90000"/>
              </a:lnSpc>
            </a:pPr>
            <a:r>
              <a:rPr lang="en-US"/>
              <a:t>Kilwa District Hospital</a:t>
            </a:r>
          </a:p>
          <a:p>
            <a:pPr lvl="1">
              <a:lnSpc>
                <a:spcPct val="90000"/>
              </a:lnSpc>
            </a:pPr>
            <a:r>
              <a:rPr lang="en-US"/>
              <a:t>Mbeya Referral Hospital</a:t>
            </a:r>
          </a:p>
          <a:p>
            <a:pPr lvl="1">
              <a:lnSpc>
                <a:spcPct val="90000"/>
              </a:lnSpc>
            </a:pPr>
            <a:endParaRPr lang="en-US"/>
          </a:p>
        </p:txBody>
      </p:sp>
      <p:pic>
        <p:nvPicPr>
          <p:cNvPr id="501765" name="Picture 5" descr="HPIM0059"/>
          <p:cNvPicPr>
            <a:picLocks noChangeAspect="1" noChangeArrowheads="1"/>
          </p:cNvPicPr>
          <p:nvPr/>
        </p:nvPicPr>
        <p:blipFill>
          <a:blip r:embed="rId3" cstate="email"/>
          <a:srcRect/>
          <a:stretch>
            <a:fillRect/>
          </a:stretch>
        </p:blipFill>
        <p:spPr bwMode="auto">
          <a:xfrm>
            <a:off x="4876800" y="0"/>
            <a:ext cx="4267200" cy="26066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5922" name="Object 2"/>
          <p:cNvGraphicFramePr>
            <a:graphicFrameLocks noChangeAspect="1"/>
          </p:cNvGraphicFramePr>
          <p:nvPr/>
        </p:nvGraphicFramePr>
        <p:xfrm>
          <a:off x="0" y="1285875"/>
          <a:ext cx="9194800" cy="4657725"/>
        </p:xfrm>
        <a:graphic>
          <a:graphicData uri="http://schemas.openxmlformats.org/presentationml/2006/ole">
            <p:oleObj spid="_x0000_s465922" name="Chart" r:id="rId4" imgW="5114925" imgH="2638425" progId="Excel.Chart.8">
              <p:embed/>
            </p:oleObj>
          </a:graphicData>
        </a:graphic>
      </p:graphicFrame>
      <p:sp>
        <p:nvSpPr>
          <p:cNvPr id="465923" name="AutoShape 3"/>
          <p:cNvSpPr>
            <a:spLocks/>
          </p:cNvSpPr>
          <p:nvPr/>
        </p:nvSpPr>
        <p:spPr bwMode="auto">
          <a:xfrm>
            <a:off x="7162800" y="2133600"/>
            <a:ext cx="792163" cy="3048000"/>
          </a:xfrm>
          <a:prstGeom prst="rightBrace">
            <a:avLst>
              <a:gd name="adj1" fmla="val 32064"/>
              <a:gd name="adj2" fmla="val 50000"/>
            </a:avLst>
          </a:prstGeom>
          <a:noFill/>
          <a:ln w="28575">
            <a:solidFill>
              <a:schemeClr val="tx1"/>
            </a:solidFill>
            <a:round/>
            <a:headEnd/>
            <a:tailEnd/>
          </a:ln>
          <a:effectLst/>
        </p:spPr>
        <p:txBody>
          <a:bodyPr wrap="none" anchor="ctr"/>
          <a:lstStyle/>
          <a:p>
            <a:endParaRPr lang="en-US"/>
          </a:p>
        </p:txBody>
      </p:sp>
      <p:sp>
        <p:nvSpPr>
          <p:cNvPr id="465924" name="Text Box 4"/>
          <p:cNvSpPr txBox="1">
            <a:spLocks noChangeArrowheads="1"/>
          </p:cNvSpPr>
          <p:nvPr/>
        </p:nvSpPr>
        <p:spPr bwMode="auto">
          <a:xfrm>
            <a:off x="7924800" y="3182938"/>
            <a:ext cx="1296988" cy="779462"/>
          </a:xfrm>
          <a:prstGeom prst="rect">
            <a:avLst/>
          </a:prstGeom>
          <a:noFill/>
          <a:ln w="9525">
            <a:noFill/>
            <a:miter lim="800000"/>
            <a:headEnd/>
            <a:tailEnd/>
          </a:ln>
          <a:effectLst/>
        </p:spPr>
        <p:txBody>
          <a:bodyPr>
            <a:spAutoFit/>
          </a:bodyPr>
          <a:lstStyle/>
          <a:p>
            <a:pPr>
              <a:lnSpc>
                <a:spcPct val="100000"/>
              </a:lnSpc>
              <a:spcBef>
                <a:spcPct val="50000"/>
              </a:spcBef>
            </a:pPr>
            <a:r>
              <a:rPr lang="en-GB" sz="1800" b="1">
                <a:latin typeface="Arial" charset="0"/>
                <a:cs typeface="Arial" charset="0"/>
              </a:rPr>
              <a:t>Infections</a:t>
            </a:r>
          </a:p>
          <a:p>
            <a:pPr>
              <a:lnSpc>
                <a:spcPct val="100000"/>
              </a:lnSpc>
              <a:spcBef>
                <a:spcPct val="50000"/>
              </a:spcBef>
            </a:pPr>
            <a:r>
              <a:rPr lang="en-GB" sz="1800" b="1">
                <a:latin typeface="Arial" charset="0"/>
                <a:cs typeface="Arial" charset="0"/>
              </a:rPr>
              <a:t>39%</a:t>
            </a:r>
          </a:p>
        </p:txBody>
      </p:sp>
      <p:sp>
        <p:nvSpPr>
          <p:cNvPr id="465925" name="Text Box 5"/>
          <p:cNvSpPr txBox="1">
            <a:spLocks noChangeArrowheads="1"/>
          </p:cNvSpPr>
          <p:nvPr/>
        </p:nvSpPr>
        <p:spPr bwMode="auto">
          <a:xfrm>
            <a:off x="184150" y="6351588"/>
            <a:ext cx="9067800" cy="506412"/>
          </a:xfrm>
          <a:prstGeom prst="rect">
            <a:avLst/>
          </a:prstGeom>
          <a:noFill/>
          <a:ln w="9525">
            <a:noFill/>
            <a:miter lim="800000"/>
            <a:headEnd/>
            <a:tailEnd/>
          </a:ln>
          <a:effectLst/>
        </p:spPr>
        <p:txBody>
          <a:bodyPr>
            <a:spAutoFit/>
          </a:bodyPr>
          <a:lstStyle/>
          <a:p>
            <a:pPr>
              <a:lnSpc>
                <a:spcPct val="85000"/>
              </a:lnSpc>
              <a:spcBef>
                <a:spcPct val="0"/>
              </a:spcBef>
            </a:pPr>
            <a:r>
              <a:rPr lang="en-US" sz="1200" b="1">
                <a:latin typeface="Arial" charset="0"/>
                <a:cs typeface="Arial" charset="0"/>
              </a:rPr>
              <a:t>Source: Opportunities for Africa’s Newborns, 2006. Based on vital registration for one country and updated modeling using the CHERG neonatal methods  for 45 African countries using 2004  birth cohort, deaths and predictor variables.</a:t>
            </a:r>
            <a:r>
              <a:rPr lang="en-US" sz="2000" b="1">
                <a:latin typeface="Arial" charset="0"/>
                <a:cs typeface="Arial" charset="0"/>
              </a:rPr>
              <a:t> </a:t>
            </a:r>
            <a:r>
              <a:rPr lang="en-US" sz="1200" b="1">
                <a:latin typeface="Arial" charset="0"/>
                <a:cs typeface="Arial" charset="0"/>
              </a:rPr>
              <a:t> </a:t>
            </a:r>
            <a:endParaRPr lang="en-GB" sz="1200" b="1">
              <a:latin typeface="Arial" charset="0"/>
              <a:cs typeface="Arial" charset="0"/>
            </a:endParaRPr>
          </a:p>
        </p:txBody>
      </p:sp>
      <p:sp>
        <p:nvSpPr>
          <p:cNvPr id="465926" name="Rectangle 6"/>
          <p:cNvSpPr>
            <a:spLocks noGrp="1" noChangeArrowheads="1"/>
          </p:cNvSpPr>
          <p:nvPr>
            <p:ph type="title"/>
          </p:nvPr>
        </p:nvSpPr>
        <p:spPr>
          <a:xfrm>
            <a:off x="152400" y="152400"/>
            <a:ext cx="8686800" cy="1143000"/>
          </a:xfrm>
          <a:noFill/>
          <a:ln/>
        </p:spPr>
        <p:txBody>
          <a:bodyPr/>
          <a:lstStyle/>
          <a:p>
            <a:r>
              <a:rPr lang="en-US">
                <a:solidFill>
                  <a:srgbClr val="FF3300"/>
                </a:solidFill>
              </a:rPr>
              <a:t>WHY?</a:t>
            </a:r>
            <a:br>
              <a:rPr lang="en-US">
                <a:solidFill>
                  <a:srgbClr val="FF3300"/>
                </a:solidFill>
              </a:rPr>
            </a:br>
            <a:r>
              <a:rPr lang="en-US" sz="3200">
                <a:solidFill>
                  <a:srgbClr val="FF3300"/>
                </a:solidFill>
              </a:rPr>
              <a:t>1.2 million African newborns deaths</a:t>
            </a:r>
          </a:p>
        </p:txBody>
      </p:sp>
      <p:sp>
        <p:nvSpPr>
          <p:cNvPr id="465927" name="Oval 7"/>
          <p:cNvSpPr>
            <a:spLocks noChangeArrowheads="1"/>
          </p:cNvSpPr>
          <p:nvPr/>
        </p:nvSpPr>
        <p:spPr bwMode="auto">
          <a:xfrm>
            <a:off x="3048000" y="2667000"/>
            <a:ext cx="2514600" cy="2133600"/>
          </a:xfrm>
          <a:prstGeom prst="ellipse">
            <a:avLst/>
          </a:prstGeom>
          <a:solidFill>
            <a:srgbClr val="FF3300"/>
          </a:solidFill>
          <a:ln w="38100" algn="ctr">
            <a:solidFill>
              <a:srgbClr val="FF0000"/>
            </a:solidFill>
            <a:round/>
            <a:headEnd/>
            <a:tailEnd/>
          </a:ln>
          <a:effectLst/>
        </p:spPr>
        <p:txBody>
          <a:bodyPr anchor="ctr"/>
          <a:lstStyle/>
          <a:p>
            <a:pPr algn="ctr">
              <a:lnSpc>
                <a:spcPct val="100000"/>
              </a:lnSpc>
              <a:spcBef>
                <a:spcPct val="0"/>
              </a:spcBef>
            </a:pPr>
            <a:r>
              <a:rPr lang="en-GB" sz="1800" b="1">
                <a:solidFill>
                  <a:schemeClr val="bg1"/>
                </a:solidFill>
                <a:latin typeface="Arial" charset="0"/>
                <a:cs typeface="Arial" charset="0"/>
              </a:rPr>
              <a:t>60 to 90% of neonatal deaths are in LBW babies, mostly preterm</a:t>
            </a:r>
            <a:endParaRPr lang="en-US" sz="1800" b="1">
              <a:solidFill>
                <a:schemeClr val="bg1"/>
              </a:solidFill>
              <a:latin typeface="Arial" charset="0"/>
              <a:cs typeface="Arial" charset="0"/>
            </a:endParaRPr>
          </a:p>
        </p:txBody>
      </p:sp>
      <p:sp>
        <p:nvSpPr>
          <p:cNvPr id="465933" name="Rectangle 13"/>
          <p:cNvSpPr>
            <a:spLocks noChangeArrowheads="1"/>
          </p:cNvSpPr>
          <p:nvPr/>
        </p:nvSpPr>
        <p:spPr bwMode="auto">
          <a:xfrm rot="-1425951">
            <a:off x="4810125" y="4262438"/>
            <a:ext cx="4094163" cy="1997075"/>
          </a:xfrm>
          <a:prstGeom prst="rect">
            <a:avLst/>
          </a:prstGeom>
          <a:solidFill>
            <a:srgbClr val="FF3300"/>
          </a:solidFill>
          <a:ln w="9525">
            <a:noFill/>
            <a:miter lim="800000"/>
            <a:headEnd/>
            <a:tailEnd/>
          </a:ln>
          <a:effectLst/>
        </p:spPr>
        <p:txBody>
          <a:bodyPr anchor="ctr"/>
          <a:lstStyle/>
          <a:p>
            <a:pPr algn="ctr">
              <a:lnSpc>
                <a:spcPct val="100000"/>
              </a:lnSpc>
              <a:spcBef>
                <a:spcPct val="0"/>
              </a:spcBef>
            </a:pPr>
            <a:r>
              <a:rPr lang="en-GB" sz="2800" b="1">
                <a:solidFill>
                  <a:schemeClr val="bg1"/>
                </a:solidFill>
                <a:latin typeface="Arial" charset="0"/>
                <a:cs typeface="Arial" charset="0"/>
              </a:rPr>
              <a:t>Improving survival for preterm babies is a key to rapid progress in saving newborns</a:t>
            </a:r>
            <a:endParaRPr lang="en-GB" sz="2400" b="1">
              <a:solidFill>
                <a:schemeClr val="bg1"/>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65927"/>
                                        </p:tgtEl>
                                        <p:attrNameLst>
                                          <p:attrName>style.visibility</p:attrName>
                                        </p:attrNameLst>
                                      </p:cBhvr>
                                      <p:to>
                                        <p:strVal val="visible"/>
                                      </p:to>
                                    </p:set>
                                    <p:anim calcmode="lin" valueType="num">
                                      <p:cBhvr>
                                        <p:cTn id="7" dur="1000" fill="hold"/>
                                        <p:tgtEl>
                                          <p:spTgt spid="465927"/>
                                        </p:tgtEl>
                                        <p:attrNameLst>
                                          <p:attrName>ppt_w</p:attrName>
                                        </p:attrNameLst>
                                      </p:cBhvr>
                                      <p:tavLst>
                                        <p:tav tm="0">
                                          <p:val>
                                            <p:strVal val="#ppt_w*0.70"/>
                                          </p:val>
                                        </p:tav>
                                        <p:tav tm="100000">
                                          <p:val>
                                            <p:strVal val="#ppt_w"/>
                                          </p:val>
                                        </p:tav>
                                      </p:tavLst>
                                    </p:anim>
                                    <p:anim calcmode="lin" valueType="num">
                                      <p:cBhvr>
                                        <p:cTn id="8" dur="1000" fill="hold"/>
                                        <p:tgtEl>
                                          <p:spTgt spid="465927"/>
                                        </p:tgtEl>
                                        <p:attrNameLst>
                                          <p:attrName>ppt_h</p:attrName>
                                        </p:attrNameLst>
                                      </p:cBhvr>
                                      <p:tavLst>
                                        <p:tav tm="0">
                                          <p:val>
                                            <p:strVal val="#ppt_h"/>
                                          </p:val>
                                        </p:tav>
                                        <p:tav tm="100000">
                                          <p:val>
                                            <p:strVal val="#ppt_h"/>
                                          </p:val>
                                        </p:tav>
                                      </p:tavLst>
                                    </p:anim>
                                    <p:animEffect transition="in" filter="fade">
                                      <p:cBhvr>
                                        <p:cTn id="9" dur="1000"/>
                                        <p:tgtEl>
                                          <p:spTgt spid="46592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65933"/>
                                        </p:tgtEl>
                                        <p:attrNameLst>
                                          <p:attrName>style.visibility</p:attrName>
                                        </p:attrNameLst>
                                      </p:cBhvr>
                                      <p:to>
                                        <p:strVal val="visible"/>
                                      </p:to>
                                    </p:set>
                                    <p:animEffect transition="in" filter="dissolve">
                                      <p:cBhvr>
                                        <p:cTn id="14" dur="500"/>
                                        <p:tgtEl>
                                          <p:spTgt spid="465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7" grpId="0" animBg="1"/>
      <p:bldP spid="4659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152400" y="304800"/>
            <a:ext cx="7772400" cy="1143000"/>
          </a:xfrm>
          <a:noFill/>
          <a:ln/>
        </p:spPr>
        <p:txBody>
          <a:bodyPr lIns="90488" tIns="44450" rIns="90488" bIns="44450"/>
          <a:lstStyle/>
          <a:p>
            <a:r>
              <a:rPr lang="it-IT"/>
              <a:t>Kangaroo Mother Care – </a:t>
            </a:r>
            <a:br>
              <a:rPr lang="it-IT"/>
            </a:br>
            <a:r>
              <a:rPr lang="it-IT"/>
              <a:t>what is it?</a:t>
            </a:r>
          </a:p>
        </p:txBody>
      </p:sp>
      <p:sp>
        <p:nvSpPr>
          <p:cNvPr id="457731" name="Rectangle 3"/>
          <p:cNvSpPr>
            <a:spLocks noGrp="1" noChangeArrowheads="1"/>
          </p:cNvSpPr>
          <p:nvPr>
            <p:ph type="body" idx="1"/>
          </p:nvPr>
        </p:nvSpPr>
        <p:spPr>
          <a:xfrm>
            <a:off x="381000" y="2057400"/>
            <a:ext cx="8382000" cy="4648200"/>
          </a:xfrm>
          <a:noFill/>
          <a:ln/>
        </p:spPr>
        <p:txBody>
          <a:bodyPr lIns="90488" tIns="44450" rIns="90488" bIns="44450"/>
          <a:lstStyle/>
          <a:p>
            <a:pPr marL="0" indent="0" defTabSz="762000">
              <a:buFont typeface="Wingdings" pitchFamily="2" charset="2"/>
              <a:buNone/>
            </a:pPr>
            <a:r>
              <a:rPr lang="it-IT" sz="2800" b="1"/>
              <a:t>“early, prolonged and continuous (as allowed by circumstances) skin-to-skin contact between a mother (or a substitute of the mother) and her low birthweight infant, both in hospital and after early (depending on circumstances) discharge, until at least the 40</a:t>
            </a:r>
            <a:r>
              <a:rPr lang="it-IT" sz="2800" b="1" baseline="30000"/>
              <a:t>th</a:t>
            </a:r>
            <a:r>
              <a:rPr lang="it-IT" sz="2800" b="1"/>
              <a:t> week of post-natal gestational age, with ideally exclusive breastfeeding and proper follow-up”</a:t>
            </a:r>
          </a:p>
          <a:p>
            <a:pPr marL="0" indent="0" defTabSz="762000">
              <a:buFont typeface="Wingdings" pitchFamily="2" charset="2"/>
              <a:buNone/>
            </a:pPr>
            <a:endParaRPr lang="it-IT" sz="1800" b="1"/>
          </a:p>
          <a:p>
            <a:pPr marL="0" indent="0" defTabSz="762000">
              <a:buFont typeface="Wingdings" pitchFamily="2" charset="2"/>
              <a:buNone/>
            </a:pPr>
            <a:r>
              <a:rPr lang="it-IT" sz="1800" b="1"/>
              <a:t>Acta Paediatrica 1998;87:440-5</a:t>
            </a:r>
          </a:p>
        </p:txBody>
      </p:sp>
      <p:pic>
        <p:nvPicPr>
          <p:cNvPr id="457733" name="Picture 5" descr="SOWM Cover-Mark Amann, NCI Communications"/>
          <p:cNvPicPr>
            <a:picLocks noChangeAspect="1" noChangeArrowheads="1"/>
          </p:cNvPicPr>
          <p:nvPr/>
        </p:nvPicPr>
        <p:blipFill>
          <a:blip r:embed="rId3" cstate="email"/>
          <a:srcRect/>
          <a:stretch>
            <a:fillRect/>
          </a:stretch>
        </p:blipFill>
        <p:spPr bwMode="auto">
          <a:xfrm>
            <a:off x="7869238" y="0"/>
            <a:ext cx="1274762" cy="1908175"/>
          </a:xfrm>
          <a:prstGeom prst="rect">
            <a:avLst/>
          </a:prstGeom>
          <a:noFill/>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381000" y="304800"/>
            <a:ext cx="7391400" cy="1143000"/>
          </a:xfrm>
        </p:spPr>
        <p:txBody>
          <a:bodyPr/>
          <a:lstStyle/>
          <a:p>
            <a:r>
              <a:rPr lang="en-US"/>
              <a:t>Kangaroo Mother care:</a:t>
            </a:r>
            <a:br>
              <a:rPr lang="en-US"/>
            </a:br>
            <a:r>
              <a:rPr lang="en-US"/>
              <a:t>what does it involve?</a:t>
            </a:r>
          </a:p>
        </p:txBody>
      </p:sp>
      <p:sp>
        <p:nvSpPr>
          <p:cNvPr id="437251" name="Rectangle 3"/>
          <p:cNvSpPr>
            <a:spLocks noGrp="1" noChangeArrowheads="1"/>
          </p:cNvSpPr>
          <p:nvPr>
            <p:ph type="body" idx="1"/>
          </p:nvPr>
        </p:nvSpPr>
        <p:spPr>
          <a:xfrm>
            <a:off x="228600" y="1981200"/>
            <a:ext cx="5562600" cy="3382963"/>
          </a:xfrm>
        </p:spPr>
        <p:txBody>
          <a:bodyPr/>
          <a:lstStyle/>
          <a:p>
            <a:pPr marL="457200" indent="-457200">
              <a:lnSpc>
                <a:spcPct val="90000"/>
              </a:lnSpc>
              <a:buFont typeface="Wingdings" pitchFamily="2" charset="2"/>
              <a:buNone/>
            </a:pPr>
            <a:r>
              <a:rPr lang="it-IT" sz="2900"/>
              <a:t>	KMC involves 3 key principles to care for babies, especially preterm babies:</a:t>
            </a:r>
          </a:p>
          <a:p>
            <a:pPr marL="457200" indent="-457200">
              <a:lnSpc>
                <a:spcPct val="90000"/>
              </a:lnSpc>
              <a:buFont typeface="Wingdings" pitchFamily="2" charset="2"/>
              <a:buNone/>
            </a:pPr>
            <a:endParaRPr lang="it-IT" sz="2100"/>
          </a:p>
          <a:p>
            <a:pPr marL="457200" indent="-457200">
              <a:lnSpc>
                <a:spcPct val="90000"/>
              </a:lnSpc>
              <a:buFont typeface="Wingdings" pitchFamily="2" charset="2"/>
              <a:buAutoNum type="arabicPeriod"/>
            </a:pPr>
            <a:r>
              <a:rPr lang="en-US" sz="2600"/>
              <a:t>Warmth, by positioning the baby skin-to-skin with the mother</a:t>
            </a:r>
          </a:p>
          <a:p>
            <a:pPr marL="457200" indent="-457200">
              <a:lnSpc>
                <a:spcPct val="90000"/>
              </a:lnSpc>
              <a:buFont typeface="Wingdings" pitchFamily="2" charset="2"/>
              <a:buAutoNum type="arabicPeriod"/>
            </a:pPr>
            <a:endParaRPr lang="en-US" sz="1200"/>
          </a:p>
          <a:p>
            <a:pPr marL="457200" indent="-457200">
              <a:lnSpc>
                <a:spcPct val="90000"/>
              </a:lnSpc>
              <a:buFont typeface="Wingdings" pitchFamily="2" charset="2"/>
              <a:buAutoNum type="arabicPeriod"/>
            </a:pPr>
            <a:r>
              <a:rPr lang="en-GB" sz="2600"/>
              <a:t>Increased breastfeeding</a:t>
            </a:r>
          </a:p>
          <a:p>
            <a:pPr marL="457200" indent="-457200">
              <a:lnSpc>
                <a:spcPct val="90000"/>
              </a:lnSpc>
              <a:buFont typeface="Wingdings" pitchFamily="2" charset="2"/>
              <a:buAutoNum type="arabicPeriod"/>
            </a:pPr>
            <a:endParaRPr lang="en-GB" sz="1400"/>
          </a:p>
          <a:p>
            <a:pPr marL="457200" indent="-457200">
              <a:lnSpc>
                <a:spcPct val="90000"/>
              </a:lnSpc>
              <a:buFont typeface="Wingdings" pitchFamily="2" charset="2"/>
              <a:buAutoNum type="arabicPeriod"/>
            </a:pPr>
            <a:r>
              <a:rPr lang="en-GB" sz="2600"/>
              <a:t>Empowering the mother to care for her small baby and allowing early discharge home</a:t>
            </a:r>
            <a:endParaRPr lang="en-US" sz="2600"/>
          </a:p>
          <a:p>
            <a:pPr marL="457200" indent="-457200">
              <a:lnSpc>
                <a:spcPct val="90000"/>
              </a:lnSpc>
              <a:buFont typeface="Wingdings" pitchFamily="2" charset="2"/>
              <a:buNone/>
            </a:pPr>
            <a:endParaRPr lang="en-US" sz="2600"/>
          </a:p>
        </p:txBody>
      </p:sp>
      <p:pic>
        <p:nvPicPr>
          <p:cNvPr id="437253" name="Picture 5" descr="KMC_Malawi"/>
          <p:cNvPicPr>
            <a:picLocks noChangeAspect="1" noChangeArrowheads="1"/>
          </p:cNvPicPr>
          <p:nvPr/>
        </p:nvPicPr>
        <p:blipFill>
          <a:blip r:embed="rId3" cstate="email"/>
          <a:srcRect/>
          <a:stretch>
            <a:fillRect/>
          </a:stretch>
        </p:blipFill>
        <p:spPr bwMode="auto">
          <a:xfrm>
            <a:off x="6096000" y="1828800"/>
            <a:ext cx="2635250" cy="3962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r>
              <a:rPr lang="en-US"/>
              <a:t>KMC Position</a:t>
            </a:r>
            <a:endParaRPr lang="en-GB"/>
          </a:p>
        </p:txBody>
      </p:sp>
      <p:sp>
        <p:nvSpPr>
          <p:cNvPr id="493571" name="Rectangle 3"/>
          <p:cNvSpPr>
            <a:spLocks noGrp="1" noChangeArrowheads="1"/>
          </p:cNvSpPr>
          <p:nvPr>
            <p:ph type="body" idx="1"/>
          </p:nvPr>
        </p:nvSpPr>
        <p:spPr>
          <a:xfrm>
            <a:off x="457200" y="1905000"/>
            <a:ext cx="6646863" cy="2062163"/>
          </a:xfrm>
        </p:spPr>
        <p:txBody>
          <a:bodyPr/>
          <a:lstStyle/>
          <a:p>
            <a:pPr>
              <a:spcBef>
                <a:spcPct val="10000"/>
              </a:spcBef>
            </a:pPr>
            <a:r>
              <a:rPr lang="en-US" sz="2000"/>
              <a:t>Place the baby between the mother’s breasts in an upright position</a:t>
            </a:r>
          </a:p>
          <a:p>
            <a:pPr>
              <a:spcBef>
                <a:spcPct val="10000"/>
              </a:spcBef>
            </a:pPr>
            <a:r>
              <a:rPr lang="en-US" sz="2000"/>
              <a:t>Turn the head to the side, in a slightly extended position</a:t>
            </a:r>
          </a:p>
          <a:p>
            <a:pPr lvl="1">
              <a:spcBef>
                <a:spcPct val="10000"/>
              </a:spcBef>
            </a:pPr>
            <a:r>
              <a:rPr lang="en-US" sz="2200"/>
              <a:t>This is to keep the airway open </a:t>
            </a:r>
          </a:p>
          <a:p>
            <a:pPr lvl="1">
              <a:spcBef>
                <a:spcPct val="10000"/>
              </a:spcBef>
            </a:pPr>
            <a:r>
              <a:rPr lang="en-US" sz="2200"/>
              <a:t>It also allows eye-to-eye contact between mother and baby</a:t>
            </a:r>
            <a:endParaRPr lang="en-US" sz="2000"/>
          </a:p>
        </p:txBody>
      </p:sp>
      <p:sp>
        <p:nvSpPr>
          <p:cNvPr id="493572" name="Rectangle 4"/>
          <p:cNvSpPr>
            <a:spLocks noChangeArrowheads="1"/>
          </p:cNvSpPr>
          <p:nvPr/>
        </p:nvSpPr>
        <p:spPr bwMode="auto">
          <a:xfrm>
            <a:off x="0" y="4648200"/>
            <a:ext cx="9144000" cy="2235200"/>
          </a:xfrm>
          <a:prstGeom prst="rect">
            <a:avLst/>
          </a:prstGeom>
          <a:solidFill>
            <a:schemeClr val="folHlink"/>
          </a:solidFill>
          <a:ln w="9525">
            <a:noFill/>
            <a:miter lim="800000"/>
            <a:headEnd/>
            <a:tailEnd/>
          </a:ln>
          <a:effectLst/>
        </p:spPr>
        <p:txBody>
          <a:bodyPr>
            <a:spAutoFit/>
          </a:bodyPr>
          <a:lstStyle/>
          <a:p>
            <a:pPr marL="668338" lvl="1" indent="-211138">
              <a:lnSpc>
                <a:spcPct val="100000"/>
              </a:lnSpc>
              <a:spcBef>
                <a:spcPct val="50000"/>
              </a:spcBef>
              <a:buClr>
                <a:schemeClr val="tx2"/>
              </a:buClr>
              <a:buSzPct val="90000"/>
              <a:buFont typeface="Wingdings" pitchFamily="2" charset="2"/>
              <a:buChar char="§"/>
            </a:pPr>
            <a:r>
              <a:rPr lang="en-US" sz="2200">
                <a:effectLst>
                  <a:outerShdw blurRad="38100" dist="38100" dir="2700000" algn="tl">
                    <a:srgbClr val="FFFFFF"/>
                  </a:outerShdw>
                </a:effectLst>
                <a:latin typeface="Arial" charset="0"/>
              </a:rPr>
              <a:t>Avoid forward flexion &amp; hyperextension of the neck</a:t>
            </a:r>
          </a:p>
          <a:p>
            <a:pPr marL="668338" lvl="1" indent="-211138">
              <a:lnSpc>
                <a:spcPct val="100000"/>
              </a:lnSpc>
              <a:spcBef>
                <a:spcPct val="50000"/>
              </a:spcBef>
              <a:buClr>
                <a:schemeClr val="tx2"/>
              </a:buClr>
              <a:buSzPct val="90000"/>
              <a:buFont typeface="Wingdings" pitchFamily="2" charset="2"/>
              <a:buChar char="§"/>
            </a:pPr>
            <a:r>
              <a:rPr lang="en-US" sz="2200">
                <a:effectLst>
                  <a:outerShdw blurRad="38100" dist="38100" dir="2700000" algn="tl">
                    <a:srgbClr val="FFFFFF"/>
                  </a:outerShdw>
                </a:effectLst>
                <a:latin typeface="Arial" charset="0"/>
              </a:rPr>
              <a:t>Infant should be in a flexed position - legs &amp; arms</a:t>
            </a:r>
          </a:p>
          <a:p>
            <a:pPr marL="182563" indent="-182563">
              <a:lnSpc>
                <a:spcPct val="100000"/>
              </a:lnSpc>
              <a:buClr>
                <a:schemeClr val="tx2"/>
              </a:buClr>
              <a:buSzPct val="90000"/>
              <a:buFont typeface="Wingdings" pitchFamily="2" charset="2"/>
              <a:buChar char="§"/>
            </a:pPr>
            <a:r>
              <a:rPr lang="en-US" sz="2400">
                <a:effectLst>
                  <a:outerShdw blurRad="38100" dist="38100" dir="2700000" algn="tl">
                    <a:srgbClr val="FFFFFF"/>
                  </a:outerShdw>
                </a:effectLst>
                <a:latin typeface="Arial" charset="0"/>
              </a:rPr>
              <a:t>Secure baby with a binder / wrap</a:t>
            </a:r>
            <a:endParaRPr lang="en-US" sz="2200">
              <a:effectLst>
                <a:outerShdw blurRad="38100" dist="38100" dir="2700000" algn="tl">
                  <a:srgbClr val="FFFFFF"/>
                </a:outerShdw>
              </a:effectLst>
              <a:latin typeface="Arial" charset="0"/>
            </a:endParaRPr>
          </a:p>
          <a:p>
            <a:pPr marL="182563" indent="-182563">
              <a:lnSpc>
                <a:spcPct val="100000"/>
              </a:lnSpc>
              <a:spcBef>
                <a:spcPct val="50000"/>
              </a:spcBef>
              <a:buClr>
                <a:schemeClr val="tx2"/>
              </a:buClr>
              <a:buSzPct val="90000"/>
              <a:buFont typeface="Wingdings" pitchFamily="2" charset="2"/>
              <a:buChar char="§"/>
            </a:pPr>
            <a:r>
              <a:rPr lang="en-US" sz="2400">
                <a:effectLst>
                  <a:outerShdw blurRad="38100" dist="38100" dir="2700000" algn="tl">
                    <a:srgbClr val="FFFFFF"/>
                  </a:outerShdw>
                </a:effectLst>
                <a:latin typeface="Arial" charset="0"/>
              </a:rPr>
              <a:t>The top of the binder should be at the baby’s ear</a:t>
            </a:r>
          </a:p>
          <a:p>
            <a:pPr marL="182563" indent="-182563" algn="r">
              <a:lnSpc>
                <a:spcPct val="100000"/>
              </a:lnSpc>
              <a:spcBef>
                <a:spcPct val="50000"/>
              </a:spcBef>
              <a:buClr>
                <a:schemeClr val="tx2"/>
              </a:buClr>
              <a:buSzPct val="90000"/>
              <a:buFont typeface="Wingdings" pitchFamily="2" charset="2"/>
              <a:buNone/>
            </a:pPr>
            <a:r>
              <a:rPr lang="en-US" sz="1400">
                <a:solidFill>
                  <a:schemeClr val="tx2"/>
                </a:solidFill>
                <a:effectLst>
                  <a:outerShdw blurRad="38100" dist="38100" dir="2700000" algn="tl">
                    <a:srgbClr val="FFFFFF"/>
                  </a:outerShdw>
                </a:effectLst>
                <a:latin typeface="Arial" charset="0"/>
                <a:cs typeface="Times New Roman" pitchFamily="18" charset="0"/>
              </a:rPr>
              <a:t>WHO KMC practical guide</a:t>
            </a:r>
            <a:endParaRPr lang="en-GB" sz="1400">
              <a:solidFill>
                <a:schemeClr val="tx2"/>
              </a:solidFill>
              <a:effectLst>
                <a:outerShdw blurRad="38100" dist="38100" dir="2700000" algn="tl">
                  <a:srgbClr val="FFFFFF"/>
                </a:outerShdw>
              </a:effectLst>
              <a:latin typeface="Arial" charset="0"/>
              <a:cs typeface="Times New Roman" pitchFamily="18" charset="0"/>
            </a:endParaRPr>
          </a:p>
        </p:txBody>
      </p:sp>
      <p:pic>
        <p:nvPicPr>
          <p:cNvPr id="493573" name="Picture 5"/>
          <p:cNvPicPr>
            <a:picLocks noChangeAspect="1" noChangeArrowheads="1"/>
          </p:cNvPicPr>
          <p:nvPr/>
        </p:nvPicPr>
        <p:blipFill>
          <a:blip r:embed="rId3" cstate="email"/>
          <a:srcRect/>
          <a:stretch>
            <a:fillRect/>
          </a:stretch>
        </p:blipFill>
        <p:spPr bwMode="auto">
          <a:xfrm>
            <a:off x="6813550" y="1447800"/>
            <a:ext cx="2219325" cy="2590800"/>
          </a:xfrm>
          <a:prstGeom prst="rect">
            <a:avLst/>
          </a:prstGeom>
          <a:noFill/>
          <a:ln w="9525">
            <a:noFill/>
            <a:miter lim="800000"/>
            <a:headEnd/>
            <a:tailEnd/>
          </a:ln>
          <a:effec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body" idx="1"/>
          </p:nvPr>
        </p:nvSpPr>
        <p:spPr>
          <a:xfrm>
            <a:off x="914400" y="1219200"/>
            <a:ext cx="7924800" cy="5105400"/>
          </a:xfrm>
        </p:spPr>
        <p:txBody>
          <a:bodyPr/>
          <a:lstStyle/>
          <a:p>
            <a:pPr>
              <a:spcBef>
                <a:spcPct val="15000"/>
              </a:spcBef>
              <a:buFont typeface="Wingdings" pitchFamily="2" charset="2"/>
              <a:buNone/>
            </a:pPr>
            <a:r>
              <a:rPr lang="en-US" sz="2000"/>
              <a:t>Skin-to-skin on mother’s chest</a:t>
            </a:r>
            <a:endParaRPr lang="en-GB" sz="2000"/>
          </a:p>
          <a:p>
            <a:endParaRPr lang="en-GB"/>
          </a:p>
        </p:txBody>
      </p:sp>
      <p:sp>
        <p:nvSpPr>
          <p:cNvPr id="495619" name="Rectangle 3"/>
          <p:cNvSpPr>
            <a:spLocks noGrp="1" noChangeArrowheads="1"/>
          </p:cNvSpPr>
          <p:nvPr>
            <p:ph type="title"/>
          </p:nvPr>
        </p:nvSpPr>
        <p:spPr>
          <a:xfrm>
            <a:off x="838200" y="76200"/>
            <a:ext cx="8077200" cy="838200"/>
          </a:xfrm>
        </p:spPr>
        <p:txBody>
          <a:bodyPr/>
          <a:lstStyle/>
          <a:p>
            <a:r>
              <a:rPr lang="en-US"/>
              <a:t>Kangaroo Position</a:t>
            </a:r>
            <a:endParaRPr lang="en-GB"/>
          </a:p>
        </p:txBody>
      </p:sp>
      <p:pic>
        <p:nvPicPr>
          <p:cNvPr id="495620" name="Picture 4" descr="kmc posisie8"/>
          <p:cNvPicPr>
            <a:picLocks noChangeAspect="1" noChangeArrowheads="1"/>
          </p:cNvPicPr>
          <p:nvPr/>
        </p:nvPicPr>
        <p:blipFill>
          <a:blip r:embed="rId3" cstate="email"/>
          <a:srcRect/>
          <a:stretch>
            <a:fillRect/>
          </a:stretch>
        </p:blipFill>
        <p:spPr bwMode="auto">
          <a:xfrm>
            <a:off x="5264150" y="1196975"/>
            <a:ext cx="3771900" cy="5184775"/>
          </a:xfrm>
          <a:prstGeom prst="rect">
            <a:avLst/>
          </a:prstGeom>
          <a:noFill/>
        </p:spPr>
      </p:pic>
      <p:pic>
        <p:nvPicPr>
          <p:cNvPr id="495621" name="Picture 5" descr="KMC posisionering1"/>
          <p:cNvPicPr>
            <a:picLocks noChangeAspect="1" noChangeArrowheads="1"/>
          </p:cNvPicPr>
          <p:nvPr/>
        </p:nvPicPr>
        <p:blipFill>
          <a:blip r:embed="rId4" cstate="email"/>
          <a:srcRect/>
          <a:stretch>
            <a:fillRect/>
          </a:stretch>
        </p:blipFill>
        <p:spPr bwMode="auto">
          <a:xfrm>
            <a:off x="1187450" y="1773238"/>
            <a:ext cx="2965450" cy="4557712"/>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r>
              <a:rPr lang="en-US"/>
              <a:t>Securing Infant in KMC Position</a:t>
            </a:r>
            <a:endParaRPr lang="en-GB"/>
          </a:p>
        </p:txBody>
      </p:sp>
      <p:sp>
        <p:nvSpPr>
          <p:cNvPr id="497667" name="Rectangle 3"/>
          <p:cNvSpPr>
            <a:spLocks noGrp="1" noChangeArrowheads="1"/>
          </p:cNvSpPr>
          <p:nvPr>
            <p:ph type="body" idx="1"/>
          </p:nvPr>
        </p:nvSpPr>
        <p:spPr>
          <a:xfrm>
            <a:off x="457200" y="2209800"/>
            <a:ext cx="8229600" cy="3382963"/>
          </a:xfrm>
        </p:spPr>
        <p:txBody>
          <a:bodyPr/>
          <a:lstStyle/>
          <a:p>
            <a:r>
              <a:rPr lang="en-US"/>
              <a:t>Tie the binder firmly enough so that the baby will not slide out</a:t>
            </a:r>
          </a:p>
          <a:p>
            <a:r>
              <a:rPr lang="en-US"/>
              <a:t>Make sure that the tight part of the cloth is across the baby’s chest </a:t>
            </a:r>
          </a:p>
          <a:p>
            <a:r>
              <a:rPr lang="en-US"/>
              <a:t>The baby’s abdomen should not be constricted </a:t>
            </a:r>
          </a:p>
          <a:p>
            <a:r>
              <a:rPr lang="en-US"/>
              <a:t>Baby should have enough room for abdominal breathing</a:t>
            </a:r>
          </a:p>
          <a:p>
            <a:r>
              <a:rPr lang="en-US"/>
              <a:t>Examples of different binders :</a:t>
            </a:r>
          </a:p>
          <a:p>
            <a:pPr algn="r">
              <a:spcBef>
                <a:spcPct val="50000"/>
              </a:spcBef>
              <a:buFont typeface="Wingdings" pitchFamily="2" charset="2"/>
              <a:buNone/>
            </a:pPr>
            <a:r>
              <a:rPr lang="en-US" sz="1400">
                <a:solidFill>
                  <a:schemeClr val="tx2"/>
                </a:solidFill>
                <a:cs typeface="Times New Roman" pitchFamily="18" charset="0"/>
              </a:rPr>
              <a:t>WHO KMC practical guide</a:t>
            </a:r>
            <a:endParaRPr lang="en-GB" sz="1400"/>
          </a:p>
        </p:txBody>
      </p:sp>
      <p:pic>
        <p:nvPicPr>
          <p:cNvPr id="497668" name="Picture 4"/>
          <p:cNvPicPr>
            <a:picLocks noChangeAspect="1" noChangeArrowheads="1"/>
          </p:cNvPicPr>
          <p:nvPr/>
        </p:nvPicPr>
        <p:blipFill>
          <a:blip r:embed="rId3" cstate="email">
            <a:lum bright="-12000" contrast="18000"/>
          </a:blip>
          <a:srcRect/>
          <a:stretch>
            <a:fillRect/>
          </a:stretch>
        </p:blipFill>
        <p:spPr bwMode="auto">
          <a:xfrm>
            <a:off x="381000" y="5295900"/>
            <a:ext cx="5410200" cy="1562100"/>
          </a:xfrm>
          <a:prstGeom prst="rect">
            <a:avLst/>
          </a:prstGeom>
          <a:noFill/>
          <a:ln w="9525">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9717" name="Picture 5" descr="cupfed"/>
          <p:cNvPicPr>
            <a:picLocks noChangeAspect="1" noChangeArrowheads="1"/>
          </p:cNvPicPr>
          <p:nvPr/>
        </p:nvPicPr>
        <p:blipFill>
          <a:blip r:embed="rId3" cstate="email"/>
          <a:srcRect/>
          <a:stretch>
            <a:fillRect/>
          </a:stretch>
        </p:blipFill>
        <p:spPr bwMode="auto">
          <a:xfrm>
            <a:off x="4876800" y="193675"/>
            <a:ext cx="4114800" cy="2889250"/>
          </a:xfrm>
          <a:prstGeom prst="rect">
            <a:avLst/>
          </a:prstGeom>
          <a:noFill/>
          <a:ln w="38100">
            <a:noFill/>
            <a:miter lim="800000"/>
            <a:headEnd/>
            <a:tailEnd/>
          </a:ln>
        </p:spPr>
      </p:pic>
      <p:sp>
        <p:nvSpPr>
          <p:cNvPr id="499714" name="Rectangle 2"/>
          <p:cNvSpPr>
            <a:spLocks noGrp="1" noChangeArrowheads="1"/>
          </p:cNvSpPr>
          <p:nvPr>
            <p:ph type="title"/>
          </p:nvPr>
        </p:nvSpPr>
        <p:spPr>
          <a:xfrm>
            <a:off x="838200" y="228600"/>
            <a:ext cx="8001000" cy="639763"/>
          </a:xfrm>
        </p:spPr>
        <p:txBody>
          <a:bodyPr/>
          <a:lstStyle/>
          <a:p>
            <a:r>
              <a:rPr lang="en-US" sz="3800"/>
              <a:t>Kangaroo Nutrition</a:t>
            </a:r>
            <a:endParaRPr lang="en-GB" sz="3800"/>
          </a:p>
        </p:txBody>
      </p:sp>
      <p:sp>
        <p:nvSpPr>
          <p:cNvPr id="499715" name="Rectangle 3"/>
          <p:cNvSpPr>
            <a:spLocks noGrp="1" noChangeArrowheads="1"/>
          </p:cNvSpPr>
          <p:nvPr>
            <p:ph type="body" idx="1"/>
          </p:nvPr>
        </p:nvSpPr>
        <p:spPr>
          <a:xfrm>
            <a:off x="838200" y="1066800"/>
            <a:ext cx="4191000" cy="5257800"/>
          </a:xfrm>
        </p:spPr>
        <p:txBody>
          <a:bodyPr/>
          <a:lstStyle/>
          <a:p>
            <a:pPr marL="0" indent="0">
              <a:buFont typeface="Wingdings" pitchFamily="2" charset="2"/>
              <a:buNone/>
            </a:pPr>
            <a:endParaRPr lang="en-US" sz="2000"/>
          </a:p>
          <a:p>
            <a:pPr marL="0" indent="0">
              <a:buFont typeface="Wingdings" pitchFamily="2" charset="2"/>
              <a:buNone/>
            </a:pPr>
            <a:endParaRPr lang="en-US" sz="2000"/>
          </a:p>
          <a:p>
            <a:pPr marL="0" indent="0">
              <a:buFont typeface="Wingdings" pitchFamily="2" charset="2"/>
              <a:buNone/>
            </a:pPr>
            <a:r>
              <a:rPr lang="en-US" sz="2000"/>
              <a:t>Exclusive breastfeeding</a:t>
            </a:r>
          </a:p>
          <a:p>
            <a:pPr marL="0" indent="0">
              <a:buFont typeface="Wingdings" pitchFamily="2" charset="2"/>
              <a:buNone/>
            </a:pPr>
            <a:r>
              <a:rPr lang="en-US" sz="2000"/>
              <a:t>Initially tube or cup feeding before breastfeeding is established</a:t>
            </a:r>
            <a:endParaRPr lang="en-GB" sz="2000"/>
          </a:p>
        </p:txBody>
      </p:sp>
      <p:pic>
        <p:nvPicPr>
          <p:cNvPr id="499716" name="Picture 4" descr="KMCbuisvoed"/>
          <p:cNvPicPr>
            <a:picLocks noChangeAspect="1" noChangeArrowheads="1"/>
          </p:cNvPicPr>
          <p:nvPr/>
        </p:nvPicPr>
        <p:blipFill>
          <a:blip r:embed="rId4" cstate="email"/>
          <a:srcRect/>
          <a:stretch>
            <a:fillRect/>
          </a:stretch>
        </p:blipFill>
        <p:spPr bwMode="auto">
          <a:xfrm>
            <a:off x="609600" y="2895600"/>
            <a:ext cx="2774950" cy="3695700"/>
          </a:xfrm>
          <a:prstGeom prst="rect">
            <a:avLst/>
          </a:prstGeom>
          <a:noFill/>
          <a:ln w="38100">
            <a:noFill/>
            <a:miter lim="800000"/>
            <a:headEnd/>
            <a:tailEnd/>
          </a:ln>
        </p:spPr>
      </p:pic>
      <p:pic>
        <p:nvPicPr>
          <p:cNvPr id="499718" name="Picture 6" descr="borsvoed1"/>
          <p:cNvPicPr>
            <a:picLocks noChangeAspect="1" noChangeArrowheads="1"/>
          </p:cNvPicPr>
          <p:nvPr/>
        </p:nvPicPr>
        <p:blipFill>
          <a:blip r:embed="rId5" cstate="email"/>
          <a:srcRect/>
          <a:stretch>
            <a:fillRect/>
          </a:stretch>
        </p:blipFill>
        <p:spPr bwMode="auto">
          <a:xfrm>
            <a:off x="5029200" y="3429000"/>
            <a:ext cx="4114800" cy="2963863"/>
          </a:xfrm>
          <a:prstGeom prst="rect">
            <a:avLst/>
          </a:prstGeom>
          <a:noFill/>
          <a:ln w="38100">
            <a:noFill/>
            <a:miter lim="800000"/>
            <a:headEnd/>
            <a:tailEnd/>
          </a:ln>
        </p:spPr>
      </p:pic>
    </p:spTree>
  </p:cSld>
  <p:clrMapOvr>
    <a:masterClrMapping/>
  </p:clrMapOvr>
  <p:transition/>
</p:sld>
</file>

<file path=ppt/theme/theme1.xml><?xml version="1.0" encoding="utf-8"?>
<a:theme xmlns:a="http://schemas.openxmlformats.org/drawingml/2006/main" name="1_SC2">
  <a:themeElements>
    <a:clrScheme name="1_SC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2500" b="0" i="0" u="none" strike="noStrike" cap="none" normalizeH="0" baseline="0" smtClean="0">
            <a:ln>
              <a:noFill/>
            </a:ln>
            <a:solidFill>
              <a:schemeClr val="tx1"/>
            </a:solidFill>
            <a:effectLst/>
            <a:latin typeface="Gill Sans MT" pitchFamily="34" charset="0"/>
          </a:defRPr>
        </a:defPPr>
      </a:lstStyle>
    </a:spDef>
    <a:lnDef>
      <a:spPr bwMode="auto">
        <a:xfrm>
          <a:off x="0" y="0"/>
          <a:ext cx="1" cy="1"/>
        </a:xfrm>
        <a:custGeom>
          <a:avLst/>
          <a:gdLst/>
          <a:ahLst/>
          <a:cxnLst/>
          <a:rect l="0" t="0" r="0" b="0"/>
          <a:pathLst/>
        </a:custGeom>
        <a:solidFill>
          <a:srgbClr val="FF0000"/>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2500" b="0" i="0" u="none" strike="noStrike" cap="none" normalizeH="0" baseline="0" smtClean="0">
            <a:ln>
              <a:noFill/>
            </a:ln>
            <a:solidFill>
              <a:schemeClr val="tx1"/>
            </a:solidFill>
            <a:effectLst/>
            <a:latin typeface="Gill Sans MT" pitchFamily="34" charset="0"/>
          </a:defRPr>
        </a:defPPr>
      </a:lstStyle>
    </a:lnDef>
  </a:objectDefaults>
  <a:extraClrSchemeLst>
    <a:extraClrScheme>
      <a:clrScheme name="1_SC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C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C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C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C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C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C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C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C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C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C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C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7241</TotalTime>
  <Words>1409</Words>
  <Application>Microsoft Office PowerPoint</Application>
  <PresentationFormat>On-screen Show (4:3)</PresentationFormat>
  <Paragraphs>202</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Gill Sans MT</vt:lpstr>
      <vt:lpstr>Arial</vt:lpstr>
      <vt:lpstr>Wingdings</vt:lpstr>
      <vt:lpstr>Times New Roman</vt:lpstr>
      <vt:lpstr>1_SC2</vt:lpstr>
      <vt:lpstr>Microsoft Office Excel Chart</vt:lpstr>
      <vt:lpstr>Effectiveness and Scale up of  Kangaroo Mother Care </vt:lpstr>
      <vt:lpstr>Outline</vt:lpstr>
      <vt:lpstr>WHY? 1.2 million African newborns deaths</vt:lpstr>
      <vt:lpstr>Kangaroo Mother Care –  what is it?</vt:lpstr>
      <vt:lpstr>Kangaroo Mother care: what does it involve?</vt:lpstr>
      <vt:lpstr>KMC Position</vt:lpstr>
      <vt:lpstr>Kangaroo Position</vt:lpstr>
      <vt:lpstr>Securing Infant in KMC Position</vt:lpstr>
      <vt:lpstr>Kangaroo Nutrition</vt:lpstr>
      <vt:lpstr>KMC: Evidence for benefit (Cochrane review)</vt:lpstr>
      <vt:lpstr>Benefits of KMC</vt:lpstr>
      <vt:lpstr>KMC: Benefits to the Baby</vt:lpstr>
      <vt:lpstr>Benefits to the Mother</vt:lpstr>
      <vt:lpstr>Benefits to the Hospital</vt:lpstr>
      <vt:lpstr>KMC in Malawi - why?</vt:lpstr>
      <vt:lpstr>Moving to scale in Tanzania– the need for wider partnership and government leadership plus community involvement</vt:lpstr>
      <vt:lpstr>Monitoring KMC Implementation</vt:lpstr>
      <vt:lpstr>Malawi KMC retrospective assessment – major findings</vt:lpstr>
      <vt:lpstr>Malawi KMC retrospective assessment – Opportunities to improve and save lives now</vt:lpstr>
      <vt:lpstr>Malawi KMC retrospective assessment – inservice training and supervision</vt:lpstr>
      <vt:lpstr>Malawi KMC retrospective assessment – inservice training and supervision</vt:lpstr>
      <vt:lpstr>KMC, quality improvement and moving to scale</vt:lpstr>
      <vt:lpstr>Thank you!</vt:lpstr>
      <vt:lpstr>KMC in Tanzania</vt:lpstr>
    </vt:vector>
  </TitlesOfParts>
  <Company>Save The Children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 User</dc:creator>
  <cp:lastModifiedBy>kkerber</cp:lastModifiedBy>
  <cp:revision>324</cp:revision>
  <dcterms:created xsi:type="dcterms:W3CDTF">2004-04-30T18:39:41Z</dcterms:created>
  <dcterms:modified xsi:type="dcterms:W3CDTF">2011-06-08T12:16:47Z</dcterms:modified>
</cp:coreProperties>
</file>