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43" r:id="rId2"/>
    <p:sldId id="356" r:id="rId3"/>
    <p:sldId id="357" r:id="rId4"/>
    <p:sldId id="359" r:id="rId5"/>
    <p:sldId id="345" r:id="rId6"/>
    <p:sldId id="352" r:id="rId7"/>
    <p:sldId id="353" r:id="rId8"/>
    <p:sldId id="354" r:id="rId9"/>
    <p:sldId id="355" r:id="rId10"/>
    <p:sldId id="310" r:id="rId11"/>
    <p:sldId id="347" r:id="rId12"/>
    <p:sldId id="333" r:id="rId13"/>
    <p:sldId id="349" r:id="rId14"/>
    <p:sldId id="350" r:id="rId15"/>
    <p:sldId id="335" r:id="rId16"/>
    <p:sldId id="338" r:id="rId17"/>
    <p:sldId id="339" r:id="rId18"/>
    <p:sldId id="340" r:id="rId19"/>
    <p:sldId id="295" r:id="rId20"/>
    <p:sldId id="334" r:id="rId21"/>
    <p:sldId id="257" r:id="rId2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C" initials="STC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1182" autoAdjust="0"/>
  </p:normalViewPr>
  <p:slideViewPr>
    <p:cSldViewPr>
      <p:cViewPr varScale="1">
        <p:scale>
          <a:sx n="64" d="100"/>
          <a:sy n="64" d="100"/>
        </p:scale>
        <p:origin x="-61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Documents%20and%20Settings\Dr%20J%20Lawn\My%20Documents\Joy\Data%20all\CHERG%202010\COUNTDOWN%202%20and%203%20-%20graphs%20march%202010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4226363688234731"/>
          <c:y val="9.8641329570398784E-2"/>
          <c:w val="0.46388888888889429"/>
          <c:h val="0.77314814814815347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006600"/>
              </a:solidFill>
            </c:spPr>
          </c:dPt>
          <c:dPt>
            <c:idx val="1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3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4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5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6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7"/>
            <c:spPr>
              <a:solidFill>
                <a:srgbClr val="FFFF99"/>
              </a:solidFill>
            </c:spPr>
          </c:dPt>
          <c:dLbls>
            <c:dLbl>
              <c:idx val="0"/>
              <c:layout>
                <c:manualLayout>
                  <c:x val="8.4483481684354086E-2"/>
                  <c:y val="1.9529633113828829E-3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2.4802055993000872E-2"/>
                  <c:y val="-4.3841498979294263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2.982217847769059E-2"/>
                  <c:y val="-4.1957203266258382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4.6552055993000892E-2"/>
                  <c:y val="3.1215368912219772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4.3611111111111114E-2"/>
                  <c:y val="-4.2337051618548338E-2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-1.1815069991251101E-2"/>
                  <c:y val="-7.6148293963254595E-3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-4.5964566929134242E-3"/>
                  <c:y val="2.0833333333333419E-2"/>
                </c:manualLayout>
              </c:layout>
              <c:showCatName val="1"/>
              <c:showPercent val="1"/>
            </c:dLbl>
            <c:dLbl>
              <c:idx val="7"/>
              <c:layout>
                <c:manualLayout>
                  <c:x val="1.4686658135319702E-2"/>
                  <c:y val="2.4821150274830391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Sheet1!$A$3:$H$3</c:f>
              <c:strCache>
                <c:ptCount val="8"/>
                <c:pt idx="0">
                  <c:v>Neonatal sepsis</c:v>
                </c:pt>
                <c:pt idx="1">
                  <c:v>Neonatal pneumonia</c:v>
                </c:pt>
                <c:pt idx="2">
                  <c:v>Diarrhoea</c:v>
                </c:pt>
                <c:pt idx="3">
                  <c:v>Tetanus</c:v>
                </c:pt>
                <c:pt idx="4">
                  <c:v>Preterm</c:v>
                </c:pt>
                <c:pt idx="5">
                  <c:v>Asphyxia</c:v>
                </c:pt>
                <c:pt idx="6">
                  <c:v>Congenital</c:v>
                </c:pt>
                <c:pt idx="7">
                  <c:v>Other</c:v>
                </c:pt>
              </c:strCache>
            </c:strRef>
          </c:cat>
          <c:val>
            <c:numRef>
              <c:f>Sheet1!$A$4:$H$4</c:f>
              <c:numCache>
                <c:formatCode>0</c:formatCode>
                <c:ptCount val="8"/>
                <c:pt idx="0">
                  <c:v>15</c:v>
                </c:pt>
                <c:pt idx="1">
                  <c:v>10</c:v>
                </c:pt>
                <c:pt idx="2">
                  <c:v>2.215271565329219</c:v>
                </c:pt>
                <c:pt idx="3">
                  <c:v>1.7216066421913458</c:v>
                </c:pt>
                <c:pt idx="4">
                  <c:v>28.881878793441341</c:v>
                </c:pt>
                <c:pt idx="5">
                  <c:v>22.755134189930487</c:v>
                </c:pt>
                <c:pt idx="6">
                  <c:v>7.6105532748594378</c:v>
                </c:pt>
                <c:pt idx="7">
                  <c:v>11.430012048978625</c:v>
                </c:pt>
              </c:numCache>
            </c:numRef>
          </c:val>
        </c:ser>
        <c:firstSliceAng val="0"/>
      </c:pieChart>
    </c:plotArea>
    <c:plotVisOnly val="1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2"/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0.78333</cdr:x>
      <cdr:y>0.0625</cdr:y>
    </cdr:from>
    <cdr:to>
      <cdr:x>0.8375</cdr:x>
      <cdr:y>0.70833</cdr:y>
    </cdr:to>
    <cdr:sp macro="" textlink="">
      <cdr:nvSpPr>
        <cdr:cNvPr id="2" name="Right Brace 1"/>
        <cdr:cNvSpPr/>
      </cdr:nvSpPr>
      <cdr:spPr>
        <a:xfrm xmlns:a="http://schemas.openxmlformats.org/drawingml/2006/main">
          <a:off x="3581400" y="171450"/>
          <a:ext cx="247650" cy="1771650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22594-356C-4B37-826B-FC992B2BBE3F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2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E3FDB-EC03-4C8D-AC5D-8907661059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B0AEA9-83A1-4F9E-AB1A-E317C1E1F946}" type="datetimeFigureOut">
              <a:rPr lang="en-US" smtClean="0"/>
              <a:pPr/>
              <a:t>6/6/2011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94CDE17-DF41-41AD-A57F-71977945811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3F9498-1922-4312-BF3E-63BA32EB598B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CDE17-DF41-41AD-A57F-71977945811C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4984F4-15AF-468E-BE22-121C534A8F4B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/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3849862" y="9428272"/>
            <a:ext cx="2946275" cy="4966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710" tIns="47689" rIns="91710" bIns="47689" anchor="b"/>
          <a:lstStyle/>
          <a:p>
            <a:pPr algn="r"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</a:pPr>
            <a:fld id="{56333CFF-120D-4055-B777-6CB328E953EB}" type="slidenum">
              <a:rPr lang="en-GB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930275" algn="l"/>
                  <a:tab pos="1862138" algn="l"/>
                  <a:tab pos="2794000" algn="l"/>
                  <a:tab pos="3725863" algn="l"/>
                  <a:tab pos="4657725" algn="l"/>
                  <a:tab pos="5589588" algn="l"/>
                  <a:tab pos="6521450" algn="l"/>
                  <a:tab pos="7453313" algn="l"/>
                  <a:tab pos="8385175" algn="l"/>
                  <a:tab pos="9317038" algn="l"/>
                  <a:tab pos="10248900" algn="l"/>
                </a:tabLst>
              </a:pPr>
              <a:t>11</a:t>
            </a:fld>
            <a:endParaRPr lang="en-GB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868" name="Text Box 2"/>
          <p:cNvSpPr txBox="1">
            <a:spLocks noChangeArrowheads="1"/>
          </p:cNvSpPr>
          <p:nvPr/>
        </p:nvSpPr>
        <p:spPr bwMode="auto">
          <a:xfrm>
            <a:off x="1132946" y="744159"/>
            <a:ext cx="4531783" cy="37224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6869" name="Rectangle 3"/>
          <p:cNvSpPr txBox="1">
            <a:spLocks noGrp="1" noChangeArrowheads="1"/>
          </p:cNvSpPr>
          <p:nvPr>
            <p:ph type="body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126C86-E376-4DF2-AB22-13018DB19D66}" type="slidenum">
              <a:rPr lang="en-GB" smtClean="0">
                <a:cs typeface="Arial" pitchFamily="34" charset="0"/>
              </a:rPr>
              <a:pPr/>
              <a:t>12</a:t>
            </a:fld>
            <a:endParaRPr lang="en-GB" smtClean="0">
              <a:cs typeface="Arial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8E3584-466B-431A-8FE2-1A212F0FD036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>
              <a:cs typeface="Arial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156DC7-C717-4CC1-8468-9065CC711C51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>
              <a:cs typeface="Arial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126C86-E376-4DF2-AB22-13018DB19D66}" type="slidenum">
              <a:rPr lang="en-GB" smtClean="0">
                <a:cs typeface="Arial" pitchFamily="34" charset="0"/>
              </a:rPr>
              <a:pPr/>
              <a:t>15</a:t>
            </a:fld>
            <a:endParaRPr lang="en-GB" smtClean="0">
              <a:cs typeface="Arial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126C86-E376-4DF2-AB22-13018DB19D66}" type="slidenum">
              <a:rPr lang="en-GB" smtClean="0">
                <a:cs typeface="Arial" pitchFamily="34" charset="0"/>
              </a:rPr>
              <a:pPr/>
              <a:t>16</a:t>
            </a:fld>
            <a:endParaRPr lang="en-GB" smtClean="0">
              <a:cs typeface="Arial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126C86-E376-4DF2-AB22-13018DB19D66}" type="slidenum">
              <a:rPr lang="en-GB" smtClean="0">
                <a:cs typeface="Arial" pitchFamily="34" charset="0"/>
              </a:rPr>
              <a:pPr/>
              <a:t>17</a:t>
            </a:fld>
            <a:endParaRPr lang="en-GB" smtClean="0">
              <a:cs typeface="Arial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126C86-E376-4DF2-AB22-13018DB19D66}" type="slidenum">
              <a:rPr lang="en-GB" smtClean="0">
                <a:cs typeface="Arial" pitchFamily="34" charset="0"/>
              </a:rPr>
              <a:pPr/>
              <a:t>18</a:t>
            </a:fld>
            <a:endParaRPr lang="en-GB" smtClean="0">
              <a:cs typeface="Arial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577FC64-8DCB-467E-95FE-41A57E835E4E}" type="slidenum">
              <a:rPr lang="en-GB"/>
              <a:pPr/>
              <a:t>19</a:t>
            </a:fld>
            <a:endParaRPr lang="en-GB"/>
          </a:p>
        </p:txBody>
      </p:sp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1001D5E-983A-4295-B8F1-A8EA4F1BB226}" type="slidenum">
              <a:rPr lang="en-GB" sz="1200">
                <a:solidFill>
                  <a:srgbClr val="000000"/>
                </a:solidFill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19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1132947" y="744498"/>
            <a:ext cx="4531783" cy="37224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59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F0C680-BF6B-4A04-853B-218748E3E6E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000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126C86-E376-4DF2-AB22-13018DB19D66}" type="slidenum">
              <a:rPr lang="en-GB" smtClean="0">
                <a:cs typeface="Arial" pitchFamily="34" charset="0"/>
              </a:rPr>
              <a:pPr/>
              <a:t>20</a:t>
            </a:fld>
            <a:endParaRPr lang="en-GB" smtClean="0">
              <a:cs typeface="Arial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9A5447-8568-4CC3-854B-9087EC63DC40}" type="slidenum">
              <a:rPr lang="en-US" smtClean="0">
                <a:latin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FE6FD2-6A8A-43B0-9D63-EBA7D9C0439B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C2E3EE-4CE4-49F3-AE2D-DC4F0C3C7813}" type="slidenum">
              <a:rPr lang="en-GB" smtClean="0"/>
              <a:pPr/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5371F7-1043-4CEF-9518-88777433A2DB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>
              <a:cs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2283E6-7EF4-4E79-85AB-CE086436F453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4F97C6-0A73-4873-8DAC-0C0FBEE56A6F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654D93-22BA-4B51-AED1-0A5FEE379A6C}" type="slidenum">
              <a:rPr lang="en-GB" smtClean="0"/>
              <a:pPr/>
              <a:t>8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E79C84-B854-402D-9939-D846CF90DC51}" type="slidenum">
              <a:rPr lang="en-GB" smtClean="0"/>
              <a:pPr/>
              <a:t>9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8A19-55DA-40A5-B649-91B927471F39}" type="datetimeFigureOut">
              <a:rPr lang="en-US" smtClean="0"/>
              <a:pPr/>
              <a:t>6/6/2011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7E23-8EF7-4C8D-9F42-98EAE0E961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8A19-55DA-40A5-B649-91B927471F39}" type="datetimeFigureOut">
              <a:rPr lang="en-US" smtClean="0"/>
              <a:pPr/>
              <a:t>6/6/2011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7E23-8EF7-4C8D-9F42-98EAE0E961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8A19-55DA-40A5-B649-91B927471F39}" type="datetimeFigureOut">
              <a:rPr lang="en-US" smtClean="0"/>
              <a:pPr/>
              <a:t>6/6/2011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7E23-8EF7-4C8D-9F42-98EAE0E961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8A19-55DA-40A5-B649-91B927471F39}" type="datetimeFigureOut">
              <a:rPr lang="en-US" smtClean="0"/>
              <a:pPr/>
              <a:t>6/6/2011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7E23-8EF7-4C8D-9F42-98EAE0E961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8A19-55DA-40A5-B649-91B927471F39}" type="datetimeFigureOut">
              <a:rPr lang="en-US" smtClean="0"/>
              <a:pPr/>
              <a:t>6/6/2011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7E23-8EF7-4C8D-9F42-98EAE0E961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8A19-55DA-40A5-B649-91B927471F39}" type="datetimeFigureOut">
              <a:rPr lang="en-US" smtClean="0"/>
              <a:pPr/>
              <a:t>6/6/2011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7E23-8EF7-4C8D-9F42-98EAE0E961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8A19-55DA-40A5-B649-91B927471F39}" type="datetimeFigureOut">
              <a:rPr lang="en-US" smtClean="0"/>
              <a:pPr/>
              <a:t>6/6/2011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7E23-8EF7-4C8D-9F42-98EAE0E961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8A19-55DA-40A5-B649-91B927471F39}" type="datetimeFigureOut">
              <a:rPr lang="en-US" smtClean="0"/>
              <a:pPr/>
              <a:t>6/6/2011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7E23-8EF7-4C8D-9F42-98EAE0E961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8A19-55DA-40A5-B649-91B927471F39}" type="datetimeFigureOut">
              <a:rPr lang="en-US" smtClean="0"/>
              <a:pPr/>
              <a:t>6/6/2011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7E23-8EF7-4C8D-9F42-98EAE0E961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8A19-55DA-40A5-B649-91B927471F39}" type="datetimeFigureOut">
              <a:rPr lang="en-US" smtClean="0"/>
              <a:pPr/>
              <a:t>6/6/2011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7E23-8EF7-4C8D-9F42-98EAE0E961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8A19-55DA-40A5-B649-91B927471F39}" type="datetimeFigureOut">
              <a:rPr lang="en-US" smtClean="0"/>
              <a:pPr/>
              <a:t>6/6/2011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7E23-8EF7-4C8D-9F42-98EAE0E961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68A19-55DA-40A5-B649-91B927471F39}" type="datetimeFigureOut">
              <a:rPr lang="en-US" smtClean="0"/>
              <a:pPr/>
              <a:t>6/6/2011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D7E23-8EF7-4C8D-9F42-98EAE0E961C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6.jpeg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jpeg"/><Relationship Id="rId11" Type="http://schemas.openxmlformats.org/officeDocument/2006/relationships/image" Target="../media/image19.jpeg"/><Relationship Id="rId5" Type="http://schemas.openxmlformats.org/officeDocument/2006/relationships/image" Target="../media/image14.jpeg"/><Relationship Id="rId10" Type="http://schemas.openxmlformats.org/officeDocument/2006/relationships/hyperlink" Target="http://images.google.co.uk/imgres?imgurl=http://www.crest.org/discussiongroups/resources/stoves/Ezzati/New%20Folder/metal.jpg&amp;imgrefurl=http://www.crest.org/discussiongroups/resources/stoves/StovesA_Z.html&amp;h=261&amp;w=301&amp;sz=79&amp;hl=en&amp;start=5&amp;tbnid=_M47Ib1xcPQJaM:&amp;tbnh=101&amp;tbnw=116&amp;prev=/images?q=charcoal+stove+uganda&amp;gbv=2&amp;svnum=10&amp;hl=en" TargetMode="External"/><Relationship Id="rId4" Type="http://schemas.openxmlformats.org/officeDocument/2006/relationships/image" Target="../media/image13.jpeg"/><Relationship Id="rId9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oleObject" Target="../embeddings/oleObject1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001156" cy="3429000"/>
            <a:chOff x="3216" y="1968"/>
            <a:chExt cx="1296" cy="576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</p:grpSpPr>
        <p:sp>
          <p:nvSpPr>
            <p:cNvPr id="387076" name="AutoShape 4" descr="50%"/>
            <p:cNvSpPr>
              <a:spLocks noChangeArrowheads="1"/>
            </p:cNvSpPr>
            <p:nvPr/>
          </p:nvSpPr>
          <p:spPr bwMode="auto">
            <a:xfrm>
              <a:off x="3312" y="2064"/>
              <a:ext cx="1200" cy="480"/>
            </a:xfrm>
            <a:prstGeom prst="roundRect">
              <a:avLst>
                <a:gd name="adj" fmla="val 16667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7077" name="Rectangle 5" descr="50%"/>
            <p:cNvSpPr>
              <a:spLocks noChangeArrowheads="1"/>
            </p:cNvSpPr>
            <p:nvPr/>
          </p:nvSpPr>
          <p:spPr bwMode="auto">
            <a:xfrm>
              <a:off x="3216" y="1968"/>
              <a:ext cx="960" cy="576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7078" name="Rectangle 6" descr="50%"/>
            <p:cNvSpPr>
              <a:spLocks noChangeArrowheads="1"/>
            </p:cNvSpPr>
            <p:nvPr/>
          </p:nvSpPr>
          <p:spPr bwMode="auto">
            <a:xfrm>
              <a:off x="4128" y="1968"/>
              <a:ext cx="384" cy="24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652" name="Rectangle 7"/>
          <p:cNvSpPr>
            <a:spLocks noGrp="1" noChangeArrowheads="1"/>
          </p:cNvSpPr>
          <p:nvPr>
            <p:ph type="title"/>
          </p:nvPr>
        </p:nvSpPr>
        <p:spPr>
          <a:xfrm>
            <a:off x="1589088" y="1277888"/>
            <a:ext cx="7086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 sz="6000" b="1" dirty="0" smtClean="0">
                <a:solidFill>
                  <a:schemeClr val="bg1"/>
                </a:solidFill>
              </a:rPr>
              <a:t>Kangaroo Mother Care:</a:t>
            </a:r>
            <a:r>
              <a:rPr lang="en-US" sz="4800" b="1" dirty="0" smtClean="0">
                <a:solidFill>
                  <a:schemeClr val="bg1"/>
                </a:solidFill>
              </a:rPr>
              <a:t/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4800" b="1" dirty="0" smtClean="0">
                <a:solidFill>
                  <a:schemeClr val="bg1"/>
                </a:solidFill>
              </a:rPr>
              <a:t>new evidence and </a:t>
            </a:r>
            <a:r>
              <a:rPr lang="en-US" sz="4800" b="1" dirty="0" smtClean="0">
                <a:solidFill>
                  <a:schemeClr val="bg1"/>
                </a:solidFill>
              </a:rPr>
              <a:t>experience </a:t>
            </a:r>
            <a:r>
              <a:rPr lang="en-US" sz="4800" b="1" dirty="0" smtClean="0">
                <a:solidFill>
                  <a:schemeClr val="bg1"/>
                </a:solidFill>
              </a:rPr>
              <a:t>in scaling up </a:t>
            </a:r>
            <a:br>
              <a:rPr lang="en-US" sz="4800" b="1" dirty="0" smtClean="0">
                <a:solidFill>
                  <a:schemeClr val="bg1"/>
                </a:solidFill>
              </a:rPr>
            </a:br>
            <a:endParaRPr lang="en-US" sz="18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7653" name="Text Box 8"/>
          <p:cNvSpPr txBox="1">
            <a:spLocks noChangeArrowheads="1"/>
          </p:cNvSpPr>
          <p:nvPr/>
        </p:nvSpPr>
        <p:spPr bwMode="auto">
          <a:xfrm>
            <a:off x="1843434" y="4653136"/>
            <a:ext cx="5968926" cy="20013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15000"/>
              </a:spcBef>
              <a:defRPr/>
            </a:pPr>
            <a:r>
              <a:rPr lang="en-US" sz="2000" dirty="0" smtClean="0"/>
              <a:t>Joy Lawn </a:t>
            </a:r>
            <a:r>
              <a:rPr lang="en-US" sz="1200" dirty="0" smtClean="0"/>
              <a:t>MB BS, </a:t>
            </a:r>
            <a:r>
              <a:rPr lang="en-US" sz="1200" dirty="0" err="1" smtClean="0"/>
              <a:t>MRCP</a:t>
            </a:r>
            <a:r>
              <a:rPr lang="en-US" sz="1200" dirty="0" smtClean="0"/>
              <a:t> (</a:t>
            </a:r>
            <a:r>
              <a:rPr lang="en-US" sz="1200" dirty="0" err="1" smtClean="0"/>
              <a:t>Paeds</a:t>
            </a:r>
            <a:r>
              <a:rPr lang="en-US" sz="1200" dirty="0" smtClean="0"/>
              <a:t>), MPH,  PhD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ct val="15000"/>
              </a:spcBef>
              <a:defRPr/>
            </a:pPr>
            <a:r>
              <a:rPr lang="en-US" sz="1400" dirty="0" smtClean="0"/>
              <a:t>Director Evidence and Policy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endParaRPr lang="en-US" sz="1100" i="1" dirty="0">
              <a:latin typeface="Calibri" pitchFamily="34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sz="2000" dirty="0">
                <a:latin typeface="Calibri" pitchFamily="34" charset="0"/>
                <a:cs typeface="Arial" charset="0"/>
              </a:rPr>
              <a:t>Kate </a:t>
            </a:r>
            <a:r>
              <a:rPr lang="en-US" sz="2000" dirty="0" err="1" smtClean="0">
                <a:latin typeface="Calibri" pitchFamily="34" charset="0"/>
                <a:cs typeface="Arial" charset="0"/>
              </a:rPr>
              <a:t>Kerber</a:t>
            </a:r>
            <a:r>
              <a:rPr lang="en-US" sz="2000" dirty="0" smtClean="0">
                <a:latin typeface="Calibri" pitchFamily="34" charset="0"/>
                <a:cs typeface="Arial" charset="0"/>
              </a:rPr>
              <a:t> </a:t>
            </a:r>
            <a:r>
              <a:rPr lang="en-US" sz="1400" dirty="0" smtClean="0">
                <a:latin typeface="Calibri" pitchFamily="34" charset="0"/>
                <a:cs typeface="Arial" charset="0"/>
              </a:rPr>
              <a:t>MPH 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sz="1400" dirty="0" smtClean="0">
                <a:latin typeface="Calibri" pitchFamily="34" charset="0"/>
                <a:cs typeface="Arial" charset="0"/>
              </a:rPr>
              <a:t>Regional Advisor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endParaRPr lang="en-US" sz="1400" dirty="0" smtClean="0">
              <a:latin typeface="Calibri" pitchFamily="34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defRPr/>
            </a:pPr>
            <a:r>
              <a:rPr lang="en-US" sz="1400" dirty="0" smtClean="0"/>
              <a:t>Saving Newborn Lives/ Save the Children</a:t>
            </a:r>
          </a:p>
          <a:p>
            <a:pPr>
              <a:lnSpc>
                <a:spcPct val="90000"/>
              </a:lnSpc>
              <a:spcBef>
                <a:spcPct val="15000"/>
              </a:spcBef>
              <a:defRPr/>
            </a:pPr>
            <a:r>
              <a:rPr lang="en-GB" sz="1400" dirty="0" smtClean="0"/>
              <a:t>Funded by the Bill &amp; Melinda Gates Foundation</a:t>
            </a:r>
            <a:endParaRPr lang="en-US" sz="1400" dirty="0">
              <a:latin typeface="Calibri" pitchFamily="34" charset="0"/>
              <a:cs typeface="Arial" charset="0"/>
            </a:endParaRPr>
          </a:p>
        </p:txBody>
      </p:sp>
      <p:sp>
        <p:nvSpPr>
          <p:cNvPr id="27654" name="Text Box 9"/>
          <p:cNvSpPr txBox="1">
            <a:spLocks noChangeArrowheads="1"/>
          </p:cNvSpPr>
          <p:nvPr/>
        </p:nvSpPr>
        <p:spPr bwMode="auto">
          <a:xfrm>
            <a:off x="1859087" y="3574060"/>
            <a:ext cx="6529337" cy="11510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GB" sz="2800" b="1" dirty="0" err="1" smtClean="0">
                <a:latin typeface="Calibri" pitchFamily="34" charset="0"/>
                <a:cs typeface="Arial" charset="0"/>
              </a:rPr>
              <a:t>ICNN</a:t>
            </a:r>
            <a:r>
              <a:rPr lang="en-GB" sz="2800" b="1" dirty="0" smtClean="0">
                <a:latin typeface="Calibri" pitchFamily="34" charset="0"/>
                <a:cs typeface="Arial" charset="0"/>
              </a:rPr>
              <a:t>/</a:t>
            </a:r>
            <a:r>
              <a:rPr lang="en-GB" sz="2800" b="1" dirty="0" err="1" smtClean="0">
                <a:latin typeface="Calibri" pitchFamily="34" charset="0"/>
                <a:cs typeface="Arial" charset="0"/>
              </a:rPr>
              <a:t>COINN</a:t>
            </a:r>
            <a:r>
              <a:rPr lang="en-GB" sz="2800" b="1" dirty="0" smtClean="0">
                <a:latin typeface="Calibri" pitchFamily="34" charset="0"/>
                <a:cs typeface="Arial" charset="0"/>
              </a:rPr>
              <a:t> </a:t>
            </a:r>
            <a:endParaRPr lang="en-GB" sz="2400" b="1" dirty="0" smtClean="0">
              <a:latin typeface="Calibri" pitchFamily="34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000" b="1" dirty="0" smtClean="0">
                <a:latin typeface="Calibri" pitchFamily="34" charset="0"/>
                <a:cs typeface="Arial" charset="0"/>
              </a:rPr>
              <a:t>Durban, October 2010</a:t>
            </a:r>
            <a:endParaRPr lang="en-GB" sz="2000" b="1" dirty="0">
              <a:latin typeface="Calibri" pitchFamily="34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1400" b="1" dirty="0">
              <a:latin typeface="Calibri" pitchFamily="34" charset="0"/>
              <a:cs typeface="Arial" charset="0"/>
            </a:endParaRPr>
          </a:p>
        </p:txBody>
      </p:sp>
      <p:graphicFrame>
        <p:nvGraphicFramePr>
          <p:cNvPr id="27650" name="Object 2"/>
          <p:cNvGraphicFramePr>
            <a:graphicFrameLocks/>
          </p:cNvGraphicFramePr>
          <p:nvPr>
            <p:ph idx="1"/>
          </p:nvPr>
        </p:nvGraphicFramePr>
        <p:xfrm>
          <a:off x="6862763" y="6257925"/>
          <a:ext cx="2066925" cy="385763"/>
        </p:xfrm>
        <a:graphic>
          <a:graphicData uri="http://schemas.openxmlformats.org/presentationml/2006/ole">
            <p:oleObj spid="_x0000_s81922" name="Photo Editor Photo" r:id="rId4" imgW="3228571" imgH="628571" progId="">
              <p:embed/>
            </p:oleObj>
          </a:graphicData>
        </a:graphic>
      </p:graphicFrame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14375" y="0"/>
            <a:ext cx="7772400" cy="1470025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n-US" sz="4000" dirty="0"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400" dirty="0"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n-US" sz="2400" dirty="0">
                <a:latin typeface="Arial" pitchFamily="34" charset="0"/>
                <a:ea typeface="+mj-ea"/>
                <a:cs typeface="Arial" pitchFamily="34" charset="0"/>
              </a:rPr>
            </a:br>
            <a:endParaRPr lang="en-US" sz="40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0" y="0"/>
            <a:ext cx="1417638" cy="6858000"/>
            <a:chOff x="-32" y="0"/>
            <a:chExt cx="1417352" cy="6858024"/>
          </a:xfrm>
        </p:grpSpPr>
        <p:pic>
          <p:nvPicPr>
            <p:cNvPr id="13" name="Picture 12" descr="SOWM Cover-Mark Amann, NCI Communications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-32" y="0"/>
              <a:ext cx="1417352" cy="21288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Picture 13" descr="r10-MA #55.jpg"/>
            <p:cNvPicPr>
              <a:picLocks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-32" y="4786330"/>
              <a:ext cx="1417352" cy="20716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Picture 15" descr="rosa-caring-for-newborns3.jpg"/>
            <p:cNvPicPr>
              <a:picLocks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-32" y="1857382"/>
              <a:ext cx="1417352" cy="17859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Picture 16" descr="IMG_0138.JPG"/>
            <p:cNvPicPr>
              <a:picLocks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>
            <a:xfrm flipH="1">
              <a:off x="-32" y="3429012"/>
              <a:ext cx="1417352" cy="17573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SC0001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3568" y="3621360"/>
            <a:ext cx="3487936" cy="2615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5" cstate="email">
            <a:lum bright="-22000"/>
          </a:blip>
          <a:srcRect/>
          <a:stretch>
            <a:fillRect/>
          </a:stretch>
        </p:blipFill>
        <p:spPr bwMode="auto">
          <a:xfrm>
            <a:off x="4758264" y="764704"/>
            <a:ext cx="4134216" cy="2592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DSC0007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81016" y="3593976"/>
            <a:ext cx="3487936" cy="2615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KMC MONITOR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5076056" y="5589240"/>
            <a:ext cx="3564904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KMC Supplement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539552" y="5445224"/>
            <a:ext cx="3744416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126452" y="762254"/>
            <a:ext cx="4391472" cy="2579748"/>
            <a:chOff x="2771775" y="1498612"/>
            <a:chExt cx="6372225" cy="3644900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9" cstate="print">
              <a:lum bright="-12000"/>
            </a:blip>
            <a:srcRect/>
            <a:stretch>
              <a:fillRect/>
            </a:stretch>
          </p:blipFill>
          <p:spPr bwMode="auto">
            <a:xfrm>
              <a:off x="2771775" y="1498612"/>
              <a:ext cx="6372225" cy="36449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1" name="Picture 8" descr="metal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929586" y="3071810"/>
              <a:ext cx="978040" cy="1025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But, knowledge ≠ implementation</a:t>
            </a:r>
            <a:endParaRPr lang="en-US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123905" name="Object 1"/>
          <p:cNvGraphicFramePr>
            <a:graphicFrameLocks/>
          </p:cNvGraphicFramePr>
          <p:nvPr/>
        </p:nvGraphicFramePr>
        <p:xfrm>
          <a:off x="7114033" y="6427613"/>
          <a:ext cx="1922463" cy="385763"/>
        </p:xfrm>
        <a:graphic>
          <a:graphicData uri="http://schemas.openxmlformats.org/presentationml/2006/ole">
            <p:oleObj spid="_x0000_s123905" name="Photo Editor Photo" r:id="rId12" imgW="3228571" imgH="62857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5"/>
          <p:cNvPicPr>
            <a:picLocks noChangeAspect="1" noChangeArrowheads="1"/>
          </p:cNvPicPr>
          <p:nvPr/>
        </p:nvPicPr>
        <p:blipFill>
          <a:blip r:embed="rId4" cstate="email">
            <a:lum bright="-14000"/>
          </a:blip>
          <a:srcRect/>
          <a:stretch>
            <a:fillRect/>
          </a:stretch>
        </p:blipFill>
        <p:spPr bwMode="auto">
          <a:xfrm>
            <a:off x="1752600" y="1143000"/>
            <a:ext cx="40894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558" name="AutoShape 6"/>
          <p:cNvSpPr>
            <a:spLocks/>
          </p:cNvSpPr>
          <p:nvPr/>
        </p:nvSpPr>
        <p:spPr bwMode="auto">
          <a:xfrm>
            <a:off x="0" y="3581400"/>
            <a:ext cx="1901825" cy="914400"/>
          </a:xfrm>
          <a:prstGeom prst="borderCallout2">
            <a:avLst>
              <a:gd name="adj1" fmla="val 15000"/>
              <a:gd name="adj2" fmla="val 104764"/>
              <a:gd name="adj3" fmla="val -19287"/>
              <a:gd name="adj4" fmla="val 121889"/>
              <a:gd name="adj5" fmla="val -115176"/>
              <a:gd name="adj6" fmla="val 155148"/>
            </a:avLst>
          </a:prstGeom>
          <a:noFill/>
          <a:ln w="38160">
            <a:solidFill>
              <a:srgbClr val="99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>
                <a:solidFill>
                  <a:schemeClr val="hlink"/>
                </a:solidFill>
                <a:latin typeface="Calibri" pitchFamily="34" charset="0"/>
                <a:cs typeface="Arial" charset="0"/>
              </a:rPr>
              <a:t>Mali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1 teaching hospital (2008), 3 regional (2009/10, 2 district (2009)</a:t>
            </a:r>
          </a:p>
        </p:txBody>
      </p:sp>
      <p:sp>
        <p:nvSpPr>
          <p:cNvPr id="23559" name="AutoShape 7"/>
          <p:cNvSpPr>
            <a:spLocks/>
          </p:cNvSpPr>
          <p:nvPr/>
        </p:nvSpPr>
        <p:spPr bwMode="auto">
          <a:xfrm>
            <a:off x="6702425" y="1636713"/>
            <a:ext cx="2441575" cy="800100"/>
          </a:xfrm>
          <a:prstGeom prst="borderCallout2">
            <a:avLst>
              <a:gd name="adj1" fmla="val 53333"/>
              <a:gd name="adj2" fmla="val 1162"/>
              <a:gd name="adj3" fmla="val 110111"/>
              <a:gd name="adj4" fmla="val -20477"/>
              <a:gd name="adj5" fmla="val 262204"/>
              <a:gd name="adj6" fmla="val -79519"/>
            </a:avLst>
          </a:prstGeom>
          <a:noFill/>
          <a:ln w="38160">
            <a:solidFill>
              <a:srgbClr val="9900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>
                <a:solidFill>
                  <a:schemeClr val="hlink"/>
                </a:solidFill>
                <a:latin typeface="Calibri" pitchFamily="34" charset="0"/>
                <a:cs typeface="Arial" charset="0"/>
              </a:rPr>
              <a:t>Tanzania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5 pilot sites (SNL) 8 regional (ACCESS), expansion planned</a:t>
            </a:r>
          </a:p>
        </p:txBody>
      </p:sp>
      <p:sp>
        <p:nvSpPr>
          <p:cNvPr id="23560" name="AutoShape 8"/>
          <p:cNvSpPr>
            <a:spLocks/>
          </p:cNvSpPr>
          <p:nvPr/>
        </p:nvSpPr>
        <p:spPr bwMode="auto">
          <a:xfrm>
            <a:off x="6702425" y="2498725"/>
            <a:ext cx="2441575" cy="982663"/>
          </a:xfrm>
          <a:prstGeom prst="borderCallout2">
            <a:avLst>
              <a:gd name="adj1" fmla="val 52681"/>
              <a:gd name="adj2" fmla="val 1162"/>
              <a:gd name="adj3" fmla="val 69611"/>
              <a:gd name="adj4" fmla="val -28287"/>
              <a:gd name="adj5" fmla="val 108634"/>
              <a:gd name="adj6" fmla="val -88514"/>
            </a:avLst>
          </a:prstGeom>
          <a:noFill/>
          <a:ln w="38160">
            <a:solidFill>
              <a:srgbClr val="9900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buClr>
                <a:srgbClr val="CC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>
                <a:solidFill>
                  <a:schemeClr val="hlink"/>
                </a:solidFill>
                <a:latin typeface="Calibri" pitchFamily="34" charset="0"/>
                <a:cs typeface="Arial" charset="0"/>
              </a:rPr>
              <a:t>Uganda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I teaching, 4 district  hospital since (2004), expanding to 3 district (2010)</a:t>
            </a:r>
          </a:p>
        </p:txBody>
      </p:sp>
      <p:sp>
        <p:nvSpPr>
          <p:cNvPr id="23561" name="AutoShape 9"/>
          <p:cNvSpPr>
            <a:spLocks/>
          </p:cNvSpPr>
          <p:nvPr/>
        </p:nvSpPr>
        <p:spPr bwMode="auto">
          <a:xfrm>
            <a:off x="6705600" y="4149080"/>
            <a:ext cx="2438400" cy="1108720"/>
          </a:xfrm>
          <a:prstGeom prst="borderCallout2">
            <a:avLst>
              <a:gd name="adj1" fmla="val 55894"/>
              <a:gd name="adj2" fmla="val -1269"/>
              <a:gd name="adj3" fmla="val 24106"/>
              <a:gd name="adj4" fmla="val -26574"/>
              <a:gd name="adj5" fmla="val -126868"/>
              <a:gd name="adj6" fmla="val -155582"/>
            </a:avLst>
          </a:prstGeom>
          <a:noFill/>
          <a:ln w="38160">
            <a:solidFill>
              <a:srgbClr val="99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CC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solidFill>
                  <a:schemeClr val="hlink"/>
                </a:solidFill>
                <a:latin typeface="Calibri" pitchFamily="34" charset="0"/>
                <a:cs typeface="Arial" charset="0"/>
              </a:rPr>
              <a:t>Ghana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2 teaching </a:t>
            </a:r>
            <a:r>
              <a:rPr lang="en-GB" sz="12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hospitals (2008), 4 district hospitals </a:t>
            </a:r>
            <a:r>
              <a:rPr lang="en-GB" sz="1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in </a:t>
            </a:r>
            <a:r>
              <a:rPr lang="en-GB" sz="12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2010, </a:t>
            </a:r>
            <a:r>
              <a:rPr lang="en-GB" sz="1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4 regions in </a:t>
            </a:r>
            <a:r>
              <a:rPr lang="en-GB" sz="12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2008 through MRC </a:t>
            </a:r>
            <a:r>
              <a:rPr lang="en-GB" sz="1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&amp; UNICEF</a:t>
            </a:r>
          </a:p>
        </p:txBody>
      </p:sp>
      <p:sp>
        <p:nvSpPr>
          <p:cNvPr id="23562" name="AutoShape 10"/>
          <p:cNvSpPr>
            <a:spLocks/>
          </p:cNvSpPr>
          <p:nvPr/>
        </p:nvSpPr>
        <p:spPr bwMode="auto">
          <a:xfrm>
            <a:off x="6705600" y="5311080"/>
            <a:ext cx="2438400" cy="956288"/>
          </a:xfrm>
          <a:prstGeom prst="borderCallout2">
            <a:avLst>
              <a:gd name="adj1" fmla="val 42602"/>
              <a:gd name="adj2" fmla="val -2389"/>
              <a:gd name="adj3" fmla="val 5755"/>
              <a:gd name="adj4" fmla="val -34870"/>
              <a:gd name="adj5" fmla="val -50468"/>
              <a:gd name="adj6" fmla="val -90153"/>
            </a:avLst>
          </a:prstGeom>
          <a:noFill/>
          <a:ln w="38160">
            <a:solidFill>
              <a:srgbClr val="990000"/>
            </a:solidFill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solidFill>
                  <a:schemeClr val="hlink"/>
                </a:solidFill>
                <a:latin typeface="Calibri" pitchFamily="34" charset="0"/>
                <a:cs typeface="Arial" charset="0"/>
              </a:rPr>
              <a:t>Malawi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32 district, 2 regional, 2 central,7 mission hosp, expanding - CKMC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(SNL/ACCESS/MCHIP)</a:t>
            </a:r>
          </a:p>
        </p:txBody>
      </p:sp>
      <p:sp>
        <p:nvSpPr>
          <p:cNvPr id="23563" name="AutoShape 11"/>
          <p:cNvSpPr>
            <a:spLocks/>
          </p:cNvSpPr>
          <p:nvPr/>
        </p:nvSpPr>
        <p:spPr bwMode="auto">
          <a:xfrm>
            <a:off x="0" y="4495800"/>
            <a:ext cx="1901825" cy="914400"/>
          </a:xfrm>
          <a:prstGeom prst="borderCallout2">
            <a:avLst>
              <a:gd name="adj1" fmla="val 26102"/>
              <a:gd name="adj2" fmla="val 101773"/>
              <a:gd name="adj3" fmla="val 46162"/>
              <a:gd name="adj4" fmla="val 163569"/>
              <a:gd name="adj5" fmla="val 53644"/>
              <a:gd name="adj6" fmla="val 235060"/>
            </a:avLst>
          </a:prstGeom>
          <a:solidFill>
            <a:srgbClr val="FFFFFF"/>
          </a:solidFill>
          <a:ln w="38160">
            <a:solidFill>
              <a:srgbClr val="99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>
                <a:solidFill>
                  <a:schemeClr val="hlink"/>
                </a:solidFill>
                <a:latin typeface="Calibri" pitchFamily="34" charset="0"/>
                <a:cs typeface="Arial" charset="0"/>
              </a:rPr>
              <a:t>Mozambique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5 regional (2009), 4 district hospitals (2010)</a:t>
            </a:r>
          </a:p>
        </p:txBody>
      </p:sp>
      <p:sp>
        <p:nvSpPr>
          <p:cNvPr id="35848" name="Text Box 12"/>
          <p:cNvSpPr txBox="1">
            <a:spLocks noChangeArrowheads="1"/>
          </p:cNvSpPr>
          <p:nvPr/>
        </p:nvSpPr>
        <p:spPr bwMode="auto">
          <a:xfrm>
            <a:off x="376238" y="0"/>
            <a:ext cx="76962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>
                <a:solidFill>
                  <a:srgbClr val="C00000"/>
                </a:solidFill>
                <a:latin typeface="Calibri" pitchFamily="34" charset="0"/>
              </a:rPr>
              <a:t>KMC in African countries: </a:t>
            </a:r>
            <a:br>
              <a:rPr lang="en-GB" sz="3600" b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GB" sz="2800" b="1" dirty="0">
                <a:solidFill>
                  <a:srgbClr val="C00000"/>
                </a:solidFill>
                <a:latin typeface="Calibri" pitchFamily="34" charset="0"/>
              </a:rPr>
              <a:t>a snapshot of scale up status</a:t>
            </a:r>
          </a:p>
        </p:txBody>
      </p:sp>
      <p:sp>
        <p:nvSpPr>
          <p:cNvPr id="23565" name="AutoShape 13"/>
          <p:cNvSpPr>
            <a:spLocks/>
          </p:cNvSpPr>
          <p:nvPr/>
        </p:nvSpPr>
        <p:spPr bwMode="auto">
          <a:xfrm>
            <a:off x="0" y="1905000"/>
            <a:ext cx="1905000" cy="875928"/>
          </a:xfrm>
          <a:prstGeom prst="borderCallout2">
            <a:avLst>
              <a:gd name="adj1" fmla="val 48231"/>
              <a:gd name="adj2" fmla="val 96639"/>
              <a:gd name="adj3" fmla="val 72231"/>
              <a:gd name="adj4" fmla="val 132088"/>
              <a:gd name="adj5" fmla="val 103019"/>
              <a:gd name="adj6" fmla="val 147375"/>
            </a:avLst>
          </a:prstGeom>
          <a:noFill/>
          <a:ln w="38160">
            <a:solidFill>
              <a:srgbClr val="99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CC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solidFill>
                  <a:schemeClr val="hlink"/>
                </a:solidFill>
                <a:latin typeface="Calibri" pitchFamily="34" charset="0"/>
                <a:cs typeface="Arial" charset="0"/>
              </a:rPr>
              <a:t>Nigeria</a:t>
            </a:r>
          </a:p>
          <a:p>
            <a:pPr algn="ctr">
              <a:buClr>
                <a:srgbClr val="CC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3 N/States, 2regional, 1 teaching hosp. &amp; plans to expand (PRRINN-MNCH)</a:t>
            </a:r>
          </a:p>
        </p:txBody>
      </p:sp>
      <p:sp>
        <p:nvSpPr>
          <p:cNvPr id="23566" name="AutoShape 14"/>
          <p:cNvSpPr>
            <a:spLocks/>
          </p:cNvSpPr>
          <p:nvPr/>
        </p:nvSpPr>
        <p:spPr bwMode="auto">
          <a:xfrm>
            <a:off x="6702425" y="714400"/>
            <a:ext cx="2441575" cy="914400"/>
          </a:xfrm>
          <a:prstGeom prst="borderCallout2">
            <a:avLst>
              <a:gd name="adj1" fmla="val 44810"/>
              <a:gd name="adj2" fmla="val -1120"/>
              <a:gd name="adj3" fmla="val 106019"/>
              <a:gd name="adj4" fmla="val -20824"/>
              <a:gd name="adj5" fmla="val 270556"/>
              <a:gd name="adj6" fmla="val -68028"/>
            </a:avLst>
          </a:prstGeom>
          <a:solidFill>
            <a:srgbClr val="FFFFFF"/>
          </a:solidFill>
          <a:ln w="38160">
            <a:solidFill>
              <a:srgbClr val="99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>
                <a:solidFill>
                  <a:schemeClr val="hlink"/>
                </a:solidFill>
                <a:latin typeface="Calibri" pitchFamily="34" charset="0"/>
                <a:cs typeface="Arial" charset="0"/>
              </a:rPr>
              <a:t>Ethiopia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  <a:latin typeface="Calibri" pitchFamily="34" charset="0"/>
              </a:rPr>
              <a:t>1 teaching hospital (1997), rolling out to 7 regional, 1 zonal hospitals (2009)</a:t>
            </a:r>
          </a:p>
        </p:txBody>
      </p:sp>
      <p:sp>
        <p:nvSpPr>
          <p:cNvPr id="23567" name="AutoShape 15"/>
          <p:cNvSpPr>
            <a:spLocks/>
          </p:cNvSpPr>
          <p:nvPr/>
        </p:nvSpPr>
        <p:spPr bwMode="auto">
          <a:xfrm>
            <a:off x="0" y="2780928"/>
            <a:ext cx="1901825" cy="800472"/>
          </a:xfrm>
          <a:prstGeom prst="borderCallout2">
            <a:avLst>
              <a:gd name="adj1" fmla="val 45769"/>
              <a:gd name="adj2" fmla="val 101065"/>
              <a:gd name="adj3" fmla="val 47616"/>
              <a:gd name="adj4" fmla="val 142037"/>
              <a:gd name="adj5" fmla="val 48421"/>
              <a:gd name="adj6" fmla="val 179009"/>
            </a:avLst>
          </a:prstGeom>
          <a:noFill/>
          <a:ln w="38160">
            <a:solidFill>
              <a:srgbClr val="99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CC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>
                <a:latin typeface="Calibri" pitchFamily="34" charset="0"/>
                <a:cs typeface="Arial" charset="0"/>
              </a:rPr>
              <a:t>Cameroon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1 teaching hospital</a:t>
            </a:r>
          </a:p>
        </p:txBody>
      </p:sp>
      <p:sp>
        <p:nvSpPr>
          <p:cNvPr id="35852" name="Text Box 16"/>
          <p:cNvSpPr txBox="1">
            <a:spLocks noChangeArrowheads="1"/>
          </p:cNvSpPr>
          <p:nvPr/>
        </p:nvSpPr>
        <p:spPr bwMode="auto">
          <a:xfrm>
            <a:off x="0" y="6400800"/>
            <a:ext cx="6400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chemeClr val="hlink"/>
                </a:solidFill>
                <a:latin typeface="Calibri" pitchFamily="34" charset="0"/>
              </a:rPr>
              <a:t>Source – tracking by SNL/Save the Children.</a:t>
            </a:r>
            <a:r>
              <a:rPr lang="en-GB" sz="120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latin typeface="Calibri" pitchFamily="34" charset="0"/>
              </a:rPr>
              <a:t>KMC activities in DRC, Botswana, others? More information needed</a:t>
            </a:r>
          </a:p>
        </p:txBody>
      </p:sp>
      <p:sp>
        <p:nvSpPr>
          <p:cNvPr id="23569" name="AutoShape 17"/>
          <p:cNvSpPr>
            <a:spLocks/>
          </p:cNvSpPr>
          <p:nvPr/>
        </p:nvSpPr>
        <p:spPr bwMode="auto">
          <a:xfrm>
            <a:off x="6705600" y="3501008"/>
            <a:ext cx="2438400" cy="617537"/>
          </a:xfrm>
          <a:prstGeom prst="borderCallout2">
            <a:avLst>
              <a:gd name="adj1" fmla="val 48245"/>
              <a:gd name="adj2" fmla="val -565"/>
              <a:gd name="adj3" fmla="val 21657"/>
              <a:gd name="adj4" fmla="val -56394"/>
              <a:gd name="adj5" fmla="val 8852"/>
              <a:gd name="adj6" fmla="val -82403"/>
            </a:avLst>
          </a:prstGeom>
          <a:noFill/>
          <a:ln w="38160">
            <a:solidFill>
              <a:srgbClr val="9900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Rwanda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Started in 2007, to be expanded (?)</a:t>
            </a:r>
          </a:p>
        </p:txBody>
      </p:sp>
      <p:sp>
        <p:nvSpPr>
          <p:cNvPr id="23570" name="AutoShape 18"/>
          <p:cNvSpPr>
            <a:spLocks/>
          </p:cNvSpPr>
          <p:nvPr/>
        </p:nvSpPr>
        <p:spPr bwMode="auto">
          <a:xfrm>
            <a:off x="0" y="5410200"/>
            <a:ext cx="1901825" cy="914400"/>
          </a:xfrm>
          <a:prstGeom prst="borderCallout2">
            <a:avLst>
              <a:gd name="adj1" fmla="val 21773"/>
              <a:gd name="adj2" fmla="val 103398"/>
              <a:gd name="adj3" fmla="val 3407"/>
              <a:gd name="adj4" fmla="val 117713"/>
              <a:gd name="adj5" fmla="val -36259"/>
              <a:gd name="adj6" fmla="val 222222"/>
            </a:avLst>
          </a:prstGeom>
          <a:solidFill>
            <a:srgbClr val="FFFFFF"/>
          </a:solidFill>
          <a:ln w="38160">
            <a:solidFill>
              <a:srgbClr val="99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Zimbabwe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1 national (Harare, 2000), 1 mission – plans to expand</a:t>
            </a: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0" y="1219200"/>
            <a:ext cx="1920875" cy="685800"/>
          </a:xfrm>
          <a:prstGeom prst="rect">
            <a:avLst/>
          </a:pr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FFFF"/>
                </a:solidFill>
                <a:latin typeface="Calibri" pitchFamily="34" charset="0"/>
              </a:rPr>
              <a:t>Mainly referral hospitals only</a:t>
            </a:r>
          </a:p>
        </p:txBody>
      </p:sp>
      <p:sp>
        <p:nvSpPr>
          <p:cNvPr id="35856" name="AutoShape 20"/>
          <p:cNvSpPr>
            <a:spLocks/>
          </p:cNvSpPr>
          <p:nvPr/>
        </p:nvSpPr>
        <p:spPr bwMode="auto">
          <a:xfrm>
            <a:off x="3733800" y="5562600"/>
            <a:ext cx="2743200" cy="990600"/>
          </a:xfrm>
          <a:prstGeom prst="borderCallout2">
            <a:avLst>
              <a:gd name="adj1" fmla="val 245"/>
              <a:gd name="adj2" fmla="val 38458"/>
              <a:gd name="adj3" fmla="val -9903"/>
              <a:gd name="adj4" fmla="val 41134"/>
              <a:gd name="adj5" fmla="val -20588"/>
              <a:gd name="adj6" fmla="val 18787"/>
            </a:avLst>
          </a:prstGeom>
          <a:solidFill>
            <a:srgbClr val="FFFFFF"/>
          </a:solidFill>
          <a:ln w="38160">
            <a:solidFill>
              <a:srgbClr val="99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algn="ctr">
              <a:buClr>
                <a:srgbClr val="CC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>
                <a:latin typeface="Calibri" pitchFamily="34" charset="0"/>
                <a:cs typeface="Arial" charset="0"/>
              </a:rPr>
              <a:t>South Africa</a:t>
            </a:r>
          </a:p>
          <a:p>
            <a:pPr algn="ctr">
              <a:lnSpc>
                <a:spcPct val="7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>
                <a:solidFill>
                  <a:srgbClr val="000000"/>
                </a:solidFill>
                <a:latin typeface="Calibri" pitchFamily="34" charset="0"/>
              </a:rPr>
              <a:t>&gt; 100 hospitals in all provinces  many with supervision / quality tracking</a:t>
            </a:r>
          </a:p>
          <a:p>
            <a:pPr algn="ctr">
              <a:lnSpc>
                <a:spcPct val="70000"/>
              </a:lnSpc>
              <a:buFont typeface="Gill Sans MT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900">
                <a:solidFill>
                  <a:srgbClr val="000000"/>
                </a:solidFill>
                <a:latin typeface="Gill Sans MT" pitchFamily="34" charset="0"/>
              </a:rPr>
              <a:t> </a:t>
            </a:r>
          </a:p>
        </p:txBody>
      </p:sp>
      <p:sp>
        <p:nvSpPr>
          <p:cNvPr id="35857" name="Rectangle 21"/>
          <p:cNvSpPr>
            <a:spLocks noChangeArrowheads="1"/>
          </p:cNvSpPr>
          <p:nvPr/>
        </p:nvSpPr>
        <p:spPr bwMode="auto">
          <a:xfrm>
            <a:off x="4800600" y="5181600"/>
            <a:ext cx="1676400" cy="457200"/>
          </a:xfrm>
          <a:prstGeom prst="rect">
            <a:avLst/>
          </a:pr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FFFF"/>
                </a:solidFill>
                <a:latin typeface="Calibri" pitchFamily="34" charset="0"/>
              </a:rPr>
              <a:t>At wide scale</a:t>
            </a: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6702425" y="0"/>
            <a:ext cx="2441575" cy="722313"/>
          </a:xfrm>
          <a:prstGeom prst="rect">
            <a:avLst/>
          </a:pr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FFFF"/>
                </a:solidFill>
                <a:latin typeface="Calibri" pitchFamily="34" charset="0"/>
              </a:rPr>
              <a:t>Scaling up</a:t>
            </a: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25552" y="4797152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1857" name="Object 1"/>
          <p:cNvGraphicFramePr>
            <a:graphicFrameLocks/>
          </p:cNvGraphicFramePr>
          <p:nvPr/>
        </p:nvGraphicFramePr>
        <p:xfrm>
          <a:off x="7258396" y="6428208"/>
          <a:ext cx="1778100" cy="313160"/>
        </p:xfrm>
        <a:graphic>
          <a:graphicData uri="http://schemas.openxmlformats.org/presentationml/2006/ole">
            <p:oleObj spid="_x0000_s121857" name="Photo Editor Photo" r:id="rId6" imgW="3228571" imgH="628571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3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6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9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5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3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6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9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2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5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211144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GB" b="1" dirty="0" smtClean="0">
                <a:solidFill>
                  <a:schemeClr val="accent2"/>
                </a:solidFill>
              </a:rPr>
              <a:t>Some lessons learned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05855"/>
            <a:ext cx="8676456" cy="4543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000" b="1" dirty="0" smtClean="0"/>
              <a:t>Planning phase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Demonstration sites or learning visits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National level process with </a:t>
            </a:r>
            <a:r>
              <a:rPr lang="en-US" sz="2000" dirty="0" err="1" smtClean="0"/>
              <a:t>MoH</a:t>
            </a:r>
            <a:r>
              <a:rPr lang="en-US" sz="2000" dirty="0" smtClean="0"/>
              <a:t> and key stakeholders </a:t>
            </a:r>
          </a:p>
          <a:p>
            <a:pPr lvl="0">
              <a:spcBef>
                <a:spcPts val="0"/>
              </a:spcBef>
            </a:pPr>
            <a:r>
              <a:rPr lang="en-US" sz="2000" dirty="0" smtClean="0"/>
              <a:t>Advocacy </a:t>
            </a:r>
            <a:r>
              <a:rPr lang="en-US" sz="2000" dirty="0" smtClean="0">
                <a:solidFill>
                  <a:prstClr val="black"/>
                </a:solidFill>
              </a:rPr>
              <a:t>- adaptation to local settings, translation of terms </a:t>
            </a:r>
          </a:p>
          <a:p>
            <a:pPr marL="282575" lvl="0" indent="1588">
              <a:spcBef>
                <a:spcPts val="0"/>
              </a:spcBef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eg</a:t>
            </a:r>
            <a:r>
              <a:rPr lang="en-US" sz="2000" dirty="0" smtClean="0">
                <a:solidFill>
                  <a:prstClr val="black"/>
                </a:solidFill>
              </a:rPr>
              <a:t> “</a:t>
            </a:r>
            <a:r>
              <a:rPr lang="en-US" sz="2000" dirty="0" err="1" smtClean="0">
                <a:solidFill>
                  <a:prstClr val="black"/>
                </a:solidFill>
              </a:rPr>
              <a:t>kumkumbatia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mtoto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kifuani</a:t>
            </a:r>
            <a:r>
              <a:rPr lang="en-US" sz="2000" dirty="0" smtClean="0">
                <a:solidFill>
                  <a:prstClr val="black"/>
                </a:solidFill>
              </a:rPr>
              <a:t>”</a:t>
            </a:r>
            <a:endParaRPr lang="en-US" sz="2000" dirty="0" smtClean="0"/>
          </a:p>
          <a:p>
            <a:pPr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spcBef>
                <a:spcPts val="0"/>
              </a:spcBef>
              <a:buNone/>
            </a:pPr>
            <a:r>
              <a:rPr lang="en-US" sz="2000" b="1" dirty="0" smtClean="0"/>
              <a:t>Introductory phase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Site assessments, management buy in and commitment to sustain </a:t>
            </a:r>
            <a:r>
              <a:rPr lang="en-US" sz="2000" dirty="0" err="1" smtClean="0"/>
              <a:t>KMC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err="1" smtClean="0"/>
              <a:t>KMC</a:t>
            </a:r>
            <a:r>
              <a:rPr lang="en-US" sz="2000" dirty="0" smtClean="0"/>
              <a:t> master and transfer training</a:t>
            </a:r>
          </a:p>
          <a:p>
            <a:pPr>
              <a:spcBef>
                <a:spcPts val="0"/>
              </a:spcBef>
            </a:pPr>
            <a:r>
              <a:rPr lang="en-US" sz="2000" i="1" u="sng" dirty="0" smtClean="0"/>
              <a:t>Supervision is key</a:t>
            </a:r>
          </a:p>
          <a:p>
            <a:pPr>
              <a:spcBef>
                <a:spcPts val="0"/>
              </a:spcBef>
              <a:buNone/>
            </a:pPr>
            <a:endParaRPr lang="en-US" sz="2000" b="1" dirty="0" smtClean="0"/>
          </a:p>
          <a:p>
            <a:pPr>
              <a:spcBef>
                <a:spcPts val="0"/>
              </a:spcBef>
              <a:buNone/>
            </a:pPr>
            <a:r>
              <a:rPr lang="en-US" sz="2000" b="1" dirty="0" smtClean="0"/>
              <a:t>Establishing sustainability, increasing coverage and quality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Integration  of </a:t>
            </a:r>
            <a:r>
              <a:rPr lang="en-US" sz="2000" dirty="0" err="1" smtClean="0"/>
              <a:t>KMC</a:t>
            </a:r>
            <a:r>
              <a:rPr lang="en-US" sz="2000" dirty="0" smtClean="0"/>
              <a:t> with other training/education packages (in-service and pre-service) and other supervisions systems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Strengthen data collection </a:t>
            </a:r>
          </a:p>
          <a:p>
            <a:pPr>
              <a:spcBef>
                <a:spcPts val="0"/>
              </a:spcBef>
              <a:buNone/>
            </a:pPr>
            <a:endParaRPr lang="en-US" sz="2000" i="1" u="sng" dirty="0" smtClean="0"/>
          </a:p>
        </p:txBody>
      </p:sp>
      <p:pic>
        <p:nvPicPr>
          <p:cNvPr id="9" name="Picture 8" descr="Tanzania KMC visit to Malawi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97103" y="0"/>
            <a:ext cx="3246897" cy="1988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15713" name="Object 1"/>
          <p:cNvGraphicFramePr>
            <a:graphicFrameLocks/>
          </p:cNvGraphicFramePr>
          <p:nvPr/>
        </p:nvGraphicFramePr>
        <p:xfrm>
          <a:off x="7019925" y="6308725"/>
          <a:ext cx="1922463" cy="385763"/>
        </p:xfrm>
        <a:graphic>
          <a:graphicData uri="http://schemas.openxmlformats.org/presentationml/2006/ole">
            <p:oleObj spid="_x0000_s115713" name="Photo Editor Photo" r:id="rId5" imgW="3228571" imgH="628571" progId="">
              <p:embed/>
            </p:oleObj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6281936"/>
            <a:ext cx="9144000" cy="576064"/>
          </a:xfrm>
          <a:prstGeom prst="rect">
            <a:avLst/>
          </a:prstGeom>
          <a:solidFill>
            <a:srgbClr val="C00000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marL="342900" lvl="1" indent="-342900" algn="ctr">
              <a:spcBef>
                <a:spcPts val="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Quantity of </a:t>
            </a:r>
            <a:r>
              <a:rPr lang="en-US" sz="2400" b="1" dirty="0" err="1" smtClean="0">
                <a:solidFill>
                  <a:schemeClr val="bg1"/>
                </a:solidFill>
              </a:rPr>
              <a:t>KMC</a:t>
            </a:r>
            <a:r>
              <a:rPr lang="en-US" sz="2400" b="1" dirty="0" smtClean="0">
                <a:solidFill>
                  <a:schemeClr val="bg1"/>
                </a:solidFill>
              </a:rPr>
              <a:t> versus quality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27384"/>
            <a:ext cx="8712968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accent2"/>
                </a:solidFill>
              </a:rPr>
              <a:t>How to Choose Sites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5307" y="908720"/>
            <a:ext cx="7075165" cy="475932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400" dirty="0" smtClean="0"/>
              <a:t>	Principle of expanding KMC services to peripheral levels of health system</a:t>
            </a:r>
          </a:p>
          <a:p>
            <a:pPr>
              <a:buNone/>
            </a:pPr>
            <a:endParaRPr lang="en-GB" sz="2400" b="1" dirty="0" smtClean="0">
              <a:solidFill>
                <a:schemeClr val="hlink"/>
              </a:solidFill>
            </a:endParaRPr>
          </a:p>
          <a:p>
            <a:pPr>
              <a:buFont typeface="Arial" charset="0"/>
              <a:buNone/>
            </a:pPr>
            <a:r>
              <a:rPr lang="en-GB" sz="2400" b="1" dirty="0" smtClean="0">
                <a:solidFill>
                  <a:srgbClr val="C00000"/>
                </a:solidFill>
              </a:rPr>
              <a:t>Site Assessment is Key!</a:t>
            </a:r>
          </a:p>
          <a:p>
            <a:pPr>
              <a:buNone/>
            </a:pPr>
            <a:r>
              <a:rPr lang="en-GB" sz="2400" dirty="0" smtClean="0"/>
              <a:t>1. Need for </a:t>
            </a:r>
            <a:r>
              <a:rPr lang="en-GB" sz="2400" dirty="0" err="1" smtClean="0"/>
              <a:t>KMC</a:t>
            </a:r>
            <a:r>
              <a:rPr lang="en-GB" sz="2400" dirty="0" smtClean="0"/>
              <a:t> and expected case load</a:t>
            </a:r>
          </a:p>
          <a:p>
            <a:pPr lvl="1"/>
            <a:r>
              <a:rPr lang="en-GB" sz="2000" dirty="0" smtClean="0"/>
              <a:t>Total # LBW born/admitted and total deliveries</a:t>
            </a:r>
          </a:p>
          <a:p>
            <a:pPr lvl="1"/>
            <a:r>
              <a:rPr lang="en-GB" sz="2000" dirty="0" smtClean="0"/>
              <a:t>Total # deaths of LBW - past 6 months </a:t>
            </a:r>
          </a:p>
          <a:p>
            <a:pPr lvl="1"/>
            <a:r>
              <a:rPr lang="en-GB" sz="2000" dirty="0" smtClean="0"/>
              <a:t>Current care for preterm/LBW</a:t>
            </a:r>
          </a:p>
          <a:p>
            <a:pPr lvl="1"/>
            <a:endParaRPr lang="en-GB" sz="1100" dirty="0" smtClean="0"/>
          </a:p>
          <a:p>
            <a:pPr>
              <a:buNone/>
            </a:pPr>
            <a:r>
              <a:rPr lang="en-GB" sz="2400" dirty="0" smtClean="0"/>
              <a:t>2. Readiness of space and staff</a:t>
            </a:r>
          </a:p>
          <a:p>
            <a:pPr lvl="1"/>
            <a:r>
              <a:rPr lang="en-GB" sz="2000" dirty="0" smtClean="0"/>
              <a:t>Hosp. management buy in</a:t>
            </a:r>
          </a:p>
          <a:p>
            <a:pPr lvl="1"/>
            <a:r>
              <a:rPr lang="en-GB" sz="2000" dirty="0" smtClean="0"/>
              <a:t>Staff available and willing – is there a champion?</a:t>
            </a:r>
          </a:p>
          <a:p>
            <a:pPr lvl="1"/>
            <a:r>
              <a:rPr lang="en-GB" sz="2000" dirty="0" smtClean="0"/>
              <a:t>Space?  </a:t>
            </a:r>
            <a:r>
              <a:rPr lang="en-GB" sz="2000" b="1" dirty="0" smtClean="0"/>
              <a:t>What if no space is available? Renovation </a:t>
            </a:r>
            <a:r>
              <a:rPr lang="en-GB" sz="2000" b="1" dirty="0" err="1" smtClean="0"/>
              <a:t>vs</a:t>
            </a:r>
            <a:r>
              <a:rPr lang="en-GB" sz="2000" b="1" dirty="0" smtClean="0"/>
              <a:t> using existing space</a:t>
            </a:r>
          </a:p>
          <a:p>
            <a:endParaRPr lang="en-GB" sz="2000" dirty="0" smtClean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1417638" cy="6858000"/>
            <a:chOff x="-32" y="0"/>
            <a:chExt cx="1417352" cy="6858024"/>
          </a:xfrm>
        </p:grpSpPr>
        <p:pic>
          <p:nvPicPr>
            <p:cNvPr id="12" name="Picture 11" descr="SOWM Cover-Mark Amann, NCI Communications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-32" y="0"/>
              <a:ext cx="1417352" cy="21288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2" descr="r10-MA #55.jpg"/>
            <p:cNvPicPr>
              <a:picLocks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-32" y="4786330"/>
              <a:ext cx="1417352" cy="20716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Picture 13" descr="rosa-caring-for-newborns3.jpg"/>
            <p:cNvPicPr>
              <a:picLocks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-32" y="1857382"/>
              <a:ext cx="1417352" cy="17859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Picture 14" descr="IMG_0138.JPG"/>
            <p:cNvPicPr>
              <a:picLocks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>
            <a:xfrm flipH="1">
              <a:off x="-32" y="3429012"/>
              <a:ext cx="1417352" cy="17573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aphicFrame>
        <p:nvGraphicFramePr>
          <p:cNvPr id="119809" name="Object 1"/>
          <p:cNvGraphicFramePr>
            <a:graphicFrameLocks/>
          </p:cNvGraphicFramePr>
          <p:nvPr/>
        </p:nvGraphicFramePr>
        <p:xfrm>
          <a:off x="7019925" y="6308725"/>
          <a:ext cx="1922463" cy="385763"/>
        </p:xfrm>
        <a:graphic>
          <a:graphicData uri="http://schemas.openxmlformats.org/presentationml/2006/ole">
            <p:oleObj spid="_x0000_s119809" name="Photo Editor Photo" r:id="rId8" imgW="3228571" imgH="62857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chemeClr val="accent2"/>
                </a:solidFill>
              </a:rPr>
              <a:t>Essential Equipment/Supplies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0" y="1124744"/>
            <a:ext cx="7033964" cy="518457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Cloth for wrapping baby (from mother or facility)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Beds, mattresses, linen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Graduated feeding cups 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Wall thermometer 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Body thermometer (low reading) 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Baby weighing scales (digital) 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Suction machine (foot or electrical) </a:t>
            </a:r>
          </a:p>
          <a:p>
            <a:pPr>
              <a:lnSpc>
                <a:spcPct val="80000"/>
              </a:lnSpc>
            </a:pPr>
            <a:r>
              <a:rPr lang="en-US" sz="2400" dirty="0" err="1" smtClean="0"/>
              <a:t>Ambu</a:t>
            </a:r>
            <a:r>
              <a:rPr lang="en-US" sz="2400" dirty="0" smtClean="0"/>
              <a:t> bags and masks (suitable size) 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NG tubes (size 4,5,6)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Wall room heaters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Mosquito nets (ITNs) where malaria is endemic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Others – fridge?</a:t>
            </a:r>
          </a:p>
          <a:p>
            <a:pPr>
              <a:lnSpc>
                <a:spcPct val="80000"/>
              </a:lnSpc>
            </a:pPr>
            <a:endParaRPr lang="en-GB" sz="2400" dirty="0" smtClean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1417638" cy="6858000"/>
            <a:chOff x="-32" y="0"/>
            <a:chExt cx="1417352" cy="6858024"/>
          </a:xfrm>
        </p:grpSpPr>
        <p:pic>
          <p:nvPicPr>
            <p:cNvPr id="12" name="Picture 11" descr="SOWM Cover-Mark Amann, NCI Communications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-32" y="0"/>
              <a:ext cx="1417352" cy="21288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2" descr="r10-MA #55.jpg"/>
            <p:cNvPicPr>
              <a:picLocks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-32" y="4786330"/>
              <a:ext cx="1417352" cy="20716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Picture 13" descr="rosa-caring-for-newborns3.jpg"/>
            <p:cNvPicPr>
              <a:picLocks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-32" y="1857382"/>
              <a:ext cx="1417352" cy="17859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Picture 14" descr="IMG_0138.JPG"/>
            <p:cNvPicPr>
              <a:picLocks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>
            <a:xfrm flipH="1">
              <a:off x="-32" y="3429012"/>
              <a:ext cx="1417352" cy="17573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aphicFrame>
        <p:nvGraphicFramePr>
          <p:cNvPr id="117761" name="Object 1"/>
          <p:cNvGraphicFramePr>
            <a:graphicFrameLocks/>
          </p:cNvGraphicFramePr>
          <p:nvPr/>
        </p:nvGraphicFramePr>
        <p:xfrm>
          <a:off x="7019925" y="6308725"/>
          <a:ext cx="1922463" cy="385763"/>
        </p:xfrm>
        <a:graphic>
          <a:graphicData uri="http://schemas.openxmlformats.org/presentationml/2006/ole">
            <p:oleObj spid="_x0000_s117761" name="Photo Editor Photo" r:id="rId8" imgW="3228571" imgH="62857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GB" b="1" dirty="0" smtClean="0">
                <a:solidFill>
                  <a:schemeClr val="accent2"/>
                </a:solidFill>
              </a:rPr>
              <a:t>Challenges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68760"/>
            <a:ext cx="8568952" cy="511256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sz="2800" b="1" dirty="0" smtClean="0"/>
              <a:t>Space and staff constraints</a:t>
            </a:r>
          </a:p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ZA" sz="2400" dirty="0" smtClean="0"/>
              <a:t>Congestion in small KMC rooms</a:t>
            </a:r>
          </a:p>
          <a:p>
            <a:pPr lvl="2">
              <a:lnSpc>
                <a:spcPct val="80000"/>
              </a:lnSpc>
              <a:spcBef>
                <a:spcPct val="30000"/>
              </a:spcBef>
              <a:buNone/>
            </a:pPr>
            <a:r>
              <a:rPr lang="en-ZA" sz="2000" dirty="0" smtClean="0">
                <a:cs typeface="Arial" pitchFamily="34" charset="0"/>
              </a:rPr>
              <a:t>Solution: Mothers practice KMC in other rooms (Mw)</a:t>
            </a:r>
            <a:endParaRPr lang="en-US" sz="2000" dirty="0" smtClean="0"/>
          </a:p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US" sz="2400" dirty="0" smtClean="0"/>
              <a:t>Insufficient nursing and clinical supervision of mothers</a:t>
            </a:r>
          </a:p>
          <a:p>
            <a:pPr lvl="2">
              <a:lnSpc>
                <a:spcPct val="80000"/>
              </a:lnSpc>
              <a:spcBef>
                <a:spcPct val="30000"/>
              </a:spcBef>
              <a:buNone/>
            </a:pPr>
            <a:r>
              <a:rPr lang="en-US" sz="2000" dirty="0" smtClean="0"/>
              <a:t>Solution: patient attendants (Mw), limiting rotation (Gh)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sz="2800" b="1" dirty="0" smtClean="0"/>
              <a:t>Follow-up</a:t>
            </a:r>
            <a:endParaRPr lang="en-US" sz="2800" dirty="0" smtClean="0"/>
          </a:p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ZA" sz="2400" dirty="0" smtClean="0"/>
              <a:t>Lack of appropriate follow-up system</a:t>
            </a:r>
          </a:p>
          <a:p>
            <a:pPr lvl="2">
              <a:lnSpc>
                <a:spcPct val="80000"/>
              </a:lnSpc>
              <a:spcBef>
                <a:spcPct val="30000"/>
              </a:spcBef>
              <a:buNone/>
            </a:pPr>
            <a:r>
              <a:rPr lang="en-ZA" sz="2000" dirty="0" smtClean="0"/>
              <a:t>Solution: systematise follow up, move </a:t>
            </a:r>
            <a:r>
              <a:rPr lang="en-ZA" sz="2000" dirty="0" err="1" smtClean="0"/>
              <a:t>appts</a:t>
            </a:r>
            <a:r>
              <a:rPr lang="en-ZA" sz="2000" dirty="0" smtClean="0"/>
              <a:t> closer to home </a:t>
            </a:r>
            <a:r>
              <a:rPr lang="en-ZA" sz="2000" dirty="0" err="1" smtClean="0"/>
              <a:t>iif</a:t>
            </a:r>
            <a:r>
              <a:rPr lang="en-ZA" sz="2000" dirty="0" smtClean="0"/>
              <a:t> feasible, consider community follow-up system (Mw)</a:t>
            </a:r>
            <a:endParaRPr lang="en-US" sz="2000" b="1" dirty="0" smtClean="0"/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sz="2800" b="1" dirty="0" smtClean="0"/>
              <a:t>Documentation</a:t>
            </a:r>
          </a:p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ZA" sz="2400" dirty="0" smtClean="0"/>
              <a:t>Poor documentation especially re feeding and vital signs</a:t>
            </a:r>
          </a:p>
          <a:p>
            <a:pPr lvl="2">
              <a:lnSpc>
                <a:spcPct val="80000"/>
              </a:lnSpc>
              <a:spcBef>
                <a:spcPct val="30000"/>
              </a:spcBef>
              <a:buNone/>
            </a:pPr>
            <a:r>
              <a:rPr lang="en-ZA" sz="2000" dirty="0" smtClean="0"/>
              <a:t>Solution: supervision for documentation (Mw, Ma)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sz="1800" dirty="0" smtClean="0"/>
          </a:p>
          <a:p>
            <a:pPr>
              <a:lnSpc>
                <a:spcPct val="80000"/>
              </a:lnSpc>
            </a:pPr>
            <a:endParaRPr lang="en-US" sz="1800" dirty="0" smtClean="0"/>
          </a:p>
        </p:txBody>
      </p:sp>
      <p:pic>
        <p:nvPicPr>
          <p:cNvPr id="11" name="Picture 10" descr="100_0765.JPG"/>
          <p:cNvPicPr>
            <a:picLocks noChangeAspect="1"/>
          </p:cNvPicPr>
          <p:nvPr/>
        </p:nvPicPr>
        <p:blipFill>
          <a:blip r:embed="rId4" cstate="email">
            <a:lum bright="20000"/>
          </a:blip>
          <a:stretch>
            <a:fillRect/>
          </a:stretch>
        </p:blipFill>
        <p:spPr>
          <a:xfrm flipH="1">
            <a:off x="6300192" y="155768"/>
            <a:ext cx="2699792" cy="1761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111617" name="Object 1"/>
          <p:cNvGraphicFramePr>
            <a:graphicFrameLocks/>
          </p:cNvGraphicFramePr>
          <p:nvPr/>
        </p:nvGraphicFramePr>
        <p:xfrm>
          <a:off x="7019925" y="6308725"/>
          <a:ext cx="1922463" cy="385763"/>
        </p:xfrm>
        <a:graphic>
          <a:graphicData uri="http://schemas.openxmlformats.org/presentationml/2006/ole">
            <p:oleObj spid="_x0000_s111617" name="Photo Editor Photo" r:id="rId5" imgW="3228571" imgH="628571" progId="">
              <p:embed/>
            </p:oleObj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5911627"/>
            <a:ext cx="9144000" cy="946373"/>
          </a:xfrm>
          <a:prstGeom prst="rect">
            <a:avLst/>
          </a:prstGeom>
          <a:solidFill>
            <a:srgbClr val="C00000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400" b="1" dirty="0" smtClean="0">
                <a:solidFill>
                  <a:schemeClr val="bg1"/>
                </a:solidFill>
              </a:rPr>
              <a:t>No coverage </a:t>
            </a:r>
            <a:r>
              <a:rPr lang="en-US" sz="2400" b="1" dirty="0">
                <a:solidFill>
                  <a:schemeClr val="bg1"/>
                </a:solidFill>
              </a:rPr>
              <a:t>data for </a:t>
            </a:r>
            <a:r>
              <a:rPr lang="en-US" sz="2400" b="1" dirty="0" err="1">
                <a:solidFill>
                  <a:schemeClr val="bg1"/>
                </a:solidFill>
              </a:rPr>
              <a:t>KMC</a:t>
            </a:r>
            <a:r>
              <a:rPr lang="en-US" sz="2400" b="1" dirty="0">
                <a:solidFill>
                  <a:schemeClr val="bg1"/>
                </a:solidFill>
              </a:rPr>
              <a:t> –  possible through household surveys and urgent need to track </a:t>
            </a:r>
            <a:r>
              <a:rPr lang="en-US" sz="2400" b="1" dirty="0" smtClean="0">
                <a:solidFill>
                  <a:schemeClr val="bg1"/>
                </a:solidFill>
              </a:rPr>
              <a:t>program progress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81336" y="44624"/>
            <a:ext cx="7211144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b="1" dirty="0" smtClean="0">
                <a:solidFill>
                  <a:schemeClr val="accent2"/>
                </a:solidFill>
              </a:rPr>
              <a:t>Measuring KMC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-32" y="0"/>
            <a:ext cx="1417352" cy="6858024"/>
            <a:chOff x="-32" y="0"/>
            <a:chExt cx="1417352" cy="6858024"/>
          </a:xfrm>
        </p:grpSpPr>
        <p:pic>
          <p:nvPicPr>
            <p:cNvPr id="12" name="Picture 11" descr="SOWM Cover-Mark Amann, NCI Communications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0" y="0"/>
              <a:ext cx="1417320" cy="21293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2" descr="r10-MA #55.jpg"/>
            <p:cNvPicPr>
              <a:picLocks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-32" y="4786346"/>
              <a:ext cx="1417320" cy="20716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Picture 13" descr="rosa-caring-for-newborns3.jpg"/>
            <p:cNvPicPr>
              <a:picLocks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-32" y="1857364"/>
              <a:ext cx="1417320" cy="17859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Picture 14" descr="IMG_0138.JPG"/>
            <p:cNvPicPr>
              <a:picLocks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>
            <a:xfrm flipH="1">
              <a:off x="-31" y="3429000"/>
              <a:ext cx="1417320" cy="17573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619672" y="1124744"/>
            <a:ext cx="7272808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kern="0" dirty="0" smtClean="0">
                <a:solidFill>
                  <a:srgbClr val="000000"/>
                </a:solidFill>
                <a:latin typeface="+mj-lt"/>
              </a:rPr>
              <a:t>No standard indicators exist for facility-based KMC in routine HMIS or large-scale surveys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kern="0" dirty="0" smtClean="0">
                <a:solidFill>
                  <a:srgbClr val="000000"/>
                </a:solidFill>
                <a:latin typeface="+mj-lt"/>
              </a:rPr>
              <a:t>SNL has developed process indicators and tool to test (5 core and 5 supplemental)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kern="0" dirty="0" smtClean="0">
                <a:solidFill>
                  <a:srgbClr val="000000"/>
                </a:solidFill>
                <a:latin typeface="+mj-lt"/>
              </a:rPr>
              <a:t>Quarterly monitoring tool has been developed – could be adapted for facility, district, national tracking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400" kern="0" dirty="0" smtClean="0">
              <a:solidFill>
                <a:srgbClr val="000000"/>
              </a:solidFill>
              <a:latin typeface="+mj-lt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 kern="0" dirty="0" smtClean="0">
              <a:solidFill>
                <a:srgbClr val="000000"/>
              </a:solidFill>
              <a:latin typeface="+mj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979712" y="3573016"/>
            <a:ext cx="5760640" cy="2875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07521" name="Object 1"/>
          <p:cNvGraphicFramePr>
            <a:graphicFrameLocks/>
          </p:cNvGraphicFramePr>
          <p:nvPr/>
        </p:nvGraphicFramePr>
        <p:xfrm>
          <a:off x="7221537" y="6472237"/>
          <a:ext cx="1922463" cy="385763"/>
        </p:xfrm>
        <a:graphic>
          <a:graphicData uri="http://schemas.openxmlformats.org/presentationml/2006/ole">
            <p:oleObj spid="_x0000_s107521" name="Photo Editor Photo" r:id="rId9" imgW="3228571" imgH="62857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7211144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b="1" dirty="0" smtClean="0">
                <a:solidFill>
                  <a:schemeClr val="accent2"/>
                </a:solidFill>
              </a:rPr>
              <a:t>KMC indicators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-32" y="0"/>
            <a:ext cx="1417352" cy="6858024"/>
            <a:chOff x="-32" y="0"/>
            <a:chExt cx="1417352" cy="6858024"/>
          </a:xfrm>
        </p:grpSpPr>
        <p:pic>
          <p:nvPicPr>
            <p:cNvPr id="12" name="Picture 11" descr="SOWM Cover-Mark Amann, NCI Communications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0" y="0"/>
              <a:ext cx="1417320" cy="21293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2" descr="r10-MA #55.jpg"/>
            <p:cNvPicPr>
              <a:picLocks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-32" y="4786346"/>
              <a:ext cx="1417320" cy="20716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Picture 13" descr="rosa-caring-for-newborns3.jpg"/>
            <p:cNvPicPr>
              <a:picLocks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-32" y="1857364"/>
              <a:ext cx="1417320" cy="17859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Picture 14" descr="IMG_0138.JPG"/>
            <p:cNvPicPr>
              <a:picLocks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>
            <a:xfrm flipH="1">
              <a:off x="-31" y="3429000"/>
              <a:ext cx="1417320" cy="17573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763688" y="1340768"/>
            <a:ext cx="7200800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200" b="1" kern="0" dirty="0" smtClean="0">
                <a:solidFill>
                  <a:srgbClr val="000000"/>
                </a:solidFill>
                <a:latin typeface="+mj-lt"/>
              </a:rPr>
              <a:t>Core (proposed):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100" b="1" kern="0" dirty="0" smtClean="0">
              <a:solidFill>
                <a:srgbClr val="000000"/>
              </a:solidFill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% of eligible (&lt;2kg, stable) babies on admission to facility who received KMC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% of facilities where KMC is operational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% of health providers trained in KMC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% of eligible babies on admission who received KMC and survived to discharge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% of babies who received KMC that were lost to follow-up prior to discontinuation of services</a:t>
            </a:r>
          </a:p>
        </p:txBody>
      </p:sp>
      <p:pic>
        <p:nvPicPr>
          <p:cNvPr id="9" name="Picture 8" descr="_I6Q9012.jpg"/>
          <p:cNvPicPr>
            <a:picLocks/>
          </p:cNvPicPr>
          <p:nvPr/>
        </p:nvPicPr>
        <p:blipFill>
          <a:blip r:embed="rId8" cstate="email"/>
          <a:stretch>
            <a:fillRect/>
          </a:stretch>
        </p:blipFill>
        <p:spPr>
          <a:xfrm flipH="1">
            <a:off x="7331144" y="198143"/>
            <a:ext cx="1417320" cy="2006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691680" y="6433591"/>
            <a:ext cx="62281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solidFill>
                  <a:prstClr val="black"/>
                </a:solidFill>
                <a:latin typeface="Calibri"/>
                <a:cs typeface="+mn-cs"/>
              </a:rPr>
              <a:t>Saving Newborn </a:t>
            </a:r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L</a:t>
            </a:r>
            <a:r>
              <a:rPr lang="en-GB" sz="1400" dirty="0" smtClean="0">
                <a:solidFill>
                  <a:prstClr val="black"/>
                </a:solidFill>
                <a:latin typeface="Calibri"/>
                <a:cs typeface="+mn-cs"/>
              </a:rPr>
              <a:t>ives  </a:t>
            </a:r>
            <a:r>
              <a:rPr lang="en-GB" sz="1400" dirty="0" err="1" smtClean="0">
                <a:solidFill>
                  <a:prstClr val="black"/>
                </a:solidFill>
                <a:latin typeface="Calibri"/>
                <a:cs typeface="+mn-cs"/>
              </a:rPr>
              <a:t>KMC</a:t>
            </a:r>
            <a:r>
              <a:rPr lang="en-GB" sz="1400" dirty="0" smtClean="0">
                <a:solidFill>
                  <a:prstClr val="black"/>
                </a:solidFill>
                <a:latin typeface="Calibri"/>
                <a:cs typeface="+mn-cs"/>
              </a:rPr>
              <a:t> working group draft indicators (2010)</a:t>
            </a:r>
            <a:endParaRPr lang="en-GB" sz="1400" i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105473" name="Object 1"/>
          <p:cNvGraphicFramePr>
            <a:graphicFrameLocks/>
          </p:cNvGraphicFramePr>
          <p:nvPr/>
        </p:nvGraphicFramePr>
        <p:xfrm>
          <a:off x="7019925" y="6308725"/>
          <a:ext cx="1922463" cy="385763"/>
        </p:xfrm>
        <a:graphic>
          <a:graphicData uri="http://schemas.openxmlformats.org/presentationml/2006/ole">
            <p:oleObj spid="_x0000_s105473" name="Photo Editor Photo" r:id="rId9" imgW="3228571" imgH="62857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88640"/>
            <a:ext cx="7211144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b="1" dirty="0" smtClean="0">
                <a:solidFill>
                  <a:schemeClr val="accent2"/>
                </a:solidFill>
              </a:rPr>
              <a:t>KMC indicators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-32" y="0"/>
            <a:ext cx="1417352" cy="6858024"/>
            <a:chOff x="-32" y="0"/>
            <a:chExt cx="1417352" cy="6858024"/>
          </a:xfrm>
        </p:grpSpPr>
        <p:pic>
          <p:nvPicPr>
            <p:cNvPr id="12" name="Picture 11" descr="SOWM Cover-Mark Amann, NCI Communications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0" y="0"/>
              <a:ext cx="1417320" cy="21293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2" descr="r10-MA #55.jpg"/>
            <p:cNvPicPr>
              <a:picLocks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-32" y="4786346"/>
              <a:ext cx="1417320" cy="20716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Picture 13" descr="rosa-caring-for-newborns3.jpg"/>
            <p:cNvPicPr>
              <a:picLocks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-32" y="1857364"/>
              <a:ext cx="1417320" cy="17859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Picture 14" descr="IMG_0138.JPG"/>
            <p:cNvPicPr>
              <a:picLocks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>
            <a:xfrm flipH="1">
              <a:off x="-31" y="3429000"/>
              <a:ext cx="1417320" cy="17573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547664" y="1340768"/>
            <a:ext cx="7416824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200" b="1" kern="0" dirty="0" smtClean="0">
                <a:solidFill>
                  <a:srgbClr val="000000"/>
                </a:solidFill>
                <a:latin typeface="+mj-lt"/>
              </a:rPr>
              <a:t>Supplemental </a:t>
            </a:r>
            <a:r>
              <a:rPr lang="en-US" sz="3200" b="1" kern="0" dirty="0" smtClean="0">
                <a:solidFill>
                  <a:srgbClr val="000000"/>
                </a:solidFill>
              </a:rPr>
              <a:t>(proposed)</a:t>
            </a:r>
            <a:r>
              <a:rPr lang="en-US" sz="3200" b="1" kern="0" dirty="0" smtClean="0">
                <a:solidFill>
                  <a:srgbClr val="000000"/>
                </a:solidFill>
                <a:latin typeface="+mj-lt"/>
              </a:rPr>
              <a:t>: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3200" b="1" kern="0" dirty="0" smtClean="0">
              <a:solidFill>
                <a:srgbClr val="000000"/>
              </a:solidFill>
              <a:latin typeface="+mj-lt"/>
            </a:endParaRPr>
          </a:p>
          <a:p>
            <a:pPr marL="514350" indent="-514350">
              <a:buFont typeface="+mj-lt"/>
              <a:buAutoNum type="arabicPeriod" startAt="6"/>
            </a:pPr>
            <a:r>
              <a:rPr lang="en-US" sz="2800" dirty="0" smtClean="0"/>
              <a:t>% of health providers trained in </a:t>
            </a:r>
            <a:r>
              <a:rPr lang="en-US" sz="2800" dirty="0" err="1" smtClean="0"/>
              <a:t>KMC</a:t>
            </a:r>
            <a:r>
              <a:rPr lang="en-US" sz="2800" dirty="0" smtClean="0"/>
              <a:t> (of those caring for babies? </a:t>
            </a:r>
            <a:r>
              <a:rPr lang="en-US" sz="2800" dirty="0" err="1" smtClean="0"/>
              <a:t>TBC</a:t>
            </a:r>
            <a:r>
              <a:rPr lang="en-US" sz="2800" dirty="0" smtClean="0"/>
              <a:t>)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2800" dirty="0" smtClean="0"/>
              <a:t># of health facility staff oriented to KMC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2800" dirty="0" smtClean="0"/>
              <a:t>Average length of stay for </a:t>
            </a:r>
            <a:r>
              <a:rPr lang="en-US" sz="2800" dirty="0" err="1" smtClean="0"/>
              <a:t>KMC</a:t>
            </a:r>
            <a:r>
              <a:rPr lang="en-US" sz="2800" dirty="0" smtClean="0"/>
              <a:t> (in days)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2800" dirty="0" smtClean="0"/>
              <a:t>Average number of follow-up visits among KMC babies discharged from facility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2800" dirty="0" smtClean="0"/>
              <a:t>% of eligible babies on admission who graduated KMC</a:t>
            </a:r>
            <a:endParaRPr lang="en-US" sz="2800" dirty="0"/>
          </a:p>
        </p:txBody>
      </p:sp>
      <p:pic>
        <p:nvPicPr>
          <p:cNvPr id="9" name="Picture 8" descr="_I6Q9012.jpg"/>
          <p:cNvPicPr>
            <a:picLocks/>
          </p:cNvPicPr>
          <p:nvPr/>
        </p:nvPicPr>
        <p:blipFill>
          <a:blip r:embed="rId8" cstate="email"/>
          <a:stretch>
            <a:fillRect/>
          </a:stretch>
        </p:blipFill>
        <p:spPr>
          <a:xfrm flipH="1">
            <a:off x="7331144" y="198143"/>
            <a:ext cx="1417320" cy="2006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691680" y="6361583"/>
            <a:ext cx="62281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solidFill>
                  <a:prstClr val="black"/>
                </a:solidFill>
                <a:latin typeface="Calibri"/>
                <a:cs typeface="+mn-cs"/>
              </a:rPr>
              <a:t>Saving Newborn </a:t>
            </a:r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L</a:t>
            </a:r>
            <a:r>
              <a:rPr lang="en-GB" sz="1400" dirty="0" smtClean="0">
                <a:solidFill>
                  <a:prstClr val="black"/>
                </a:solidFill>
                <a:latin typeface="Calibri"/>
                <a:cs typeface="+mn-cs"/>
              </a:rPr>
              <a:t>ives  </a:t>
            </a:r>
            <a:r>
              <a:rPr lang="en-GB" sz="1400" dirty="0" err="1" smtClean="0">
                <a:solidFill>
                  <a:prstClr val="black"/>
                </a:solidFill>
                <a:latin typeface="Calibri"/>
                <a:cs typeface="+mn-cs"/>
              </a:rPr>
              <a:t>KMC</a:t>
            </a:r>
            <a:r>
              <a:rPr lang="en-GB" sz="1400" dirty="0" smtClean="0">
                <a:solidFill>
                  <a:prstClr val="black"/>
                </a:solidFill>
                <a:latin typeface="Calibri"/>
                <a:cs typeface="+mn-cs"/>
              </a:rPr>
              <a:t> working group draft indicators (2010)</a:t>
            </a:r>
            <a:endParaRPr lang="en-GB" sz="1400" i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103425" name="Object 1"/>
          <p:cNvGraphicFramePr>
            <a:graphicFrameLocks/>
          </p:cNvGraphicFramePr>
          <p:nvPr/>
        </p:nvGraphicFramePr>
        <p:xfrm>
          <a:off x="7019925" y="6308725"/>
          <a:ext cx="1922463" cy="385763"/>
        </p:xfrm>
        <a:graphic>
          <a:graphicData uri="http://schemas.openxmlformats.org/presentationml/2006/ole">
            <p:oleObj spid="_x0000_s103425" name="Photo Editor Photo" r:id="rId9" imgW="3228571" imgH="62857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52400" y="30163"/>
            <a:ext cx="89916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>
                <a:srgbClr val="99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 dirty="0">
                <a:solidFill>
                  <a:srgbClr val="C00000"/>
                </a:solidFill>
              </a:rPr>
              <a:t>Scaling up </a:t>
            </a:r>
            <a:r>
              <a:rPr lang="en-GB" sz="4000" b="1" dirty="0" err="1" smtClean="0">
                <a:solidFill>
                  <a:srgbClr val="C00000"/>
                </a:solidFill>
              </a:rPr>
              <a:t>KMC</a:t>
            </a:r>
            <a:endParaRPr lang="en-GB" sz="4000" b="1" dirty="0" smtClean="0">
              <a:solidFill>
                <a:srgbClr val="C00000"/>
              </a:solidFill>
            </a:endParaRPr>
          </a:p>
          <a:p>
            <a:pPr algn="ctr">
              <a:buClr>
                <a:srgbClr val="99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 dirty="0" smtClean="0">
                <a:solidFill>
                  <a:srgbClr val="C00000"/>
                </a:solidFill>
              </a:rPr>
              <a:t>– some research </a:t>
            </a:r>
            <a:r>
              <a:rPr lang="en-GB" sz="4000" b="1" dirty="0">
                <a:solidFill>
                  <a:srgbClr val="C00000"/>
                </a:solidFill>
              </a:rPr>
              <a:t>questions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88032" y="1515616"/>
            <a:ext cx="7020272" cy="51537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9900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dirty="0" smtClean="0">
                <a:solidFill>
                  <a:srgbClr val="990000"/>
                </a:solidFill>
              </a:rPr>
              <a:t>Bringing services </a:t>
            </a:r>
            <a:r>
              <a:rPr lang="en-GB" sz="2400" b="1" dirty="0">
                <a:solidFill>
                  <a:srgbClr val="990000"/>
                </a:solidFill>
              </a:rPr>
              <a:t>closer to </a:t>
            </a:r>
            <a:r>
              <a:rPr lang="en-GB" sz="2400" b="1" dirty="0" smtClean="0">
                <a:solidFill>
                  <a:srgbClr val="990000"/>
                </a:solidFill>
              </a:rPr>
              <a:t>home:</a:t>
            </a:r>
            <a:endParaRPr lang="en-GB" sz="2400" b="1" dirty="0">
              <a:solidFill>
                <a:srgbClr val="990000"/>
              </a:solidFill>
            </a:endParaRP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Expanding KMC </a:t>
            </a:r>
            <a:r>
              <a:rPr lang="en-GB" sz="2000" dirty="0">
                <a:solidFill>
                  <a:srgbClr val="000000"/>
                </a:solidFill>
              </a:rPr>
              <a:t>to district </a:t>
            </a:r>
            <a:r>
              <a:rPr lang="en-GB" sz="2000" dirty="0" smtClean="0">
                <a:solidFill>
                  <a:srgbClr val="000000"/>
                </a:solidFill>
              </a:rPr>
              <a:t>hospitals and health centres – feasibility, cost, effect on quality? </a:t>
            </a:r>
            <a:endParaRPr lang="en-GB" sz="2000" dirty="0">
              <a:solidFill>
                <a:srgbClr val="000000"/>
              </a:solidFill>
            </a:endParaRP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Effectiveness and safety of community initiation </a:t>
            </a:r>
            <a:r>
              <a:rPr lang="en-GB" sz="2000" dirty="0">
                <a:solidFill>
                  <a:srgbClr val="000000"/>
                </a:solidFill>
              </a:rPr>
              <a:t>of </a:t>
            </a:r>
            <a:r>
              <a:rPr lang="en-GB" sz="2000" dirty="0" smtClean="0">
                <a:solidFill>
                  <a:srgbClr val="000000"/>
                </a:solidFill>
              </a:rPr>
              <a:t>KMC</a:t>
            </a:r>
            <a:endParaRPr lang="en-GB" sz="2000" dirty="0">
              <a:solidFill>
                <a:srgbClr val="000000"/>
              </a:solidFill>
            </a:endParaRP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100" dirty="0">
              <a:solidFill>
                <a:srgbClr val="000000"/>
              </a:solidFill>
            </a:endParaRP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9900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dirty="0" smtClean="0">
                <a:solidFill>
                  <a:srgbClr val="990000"/>
                </a:solidFill>
              </a:rPr>
              <a:t>Innovation for challenging settings: </a:t>
            </a:r>
            <a:r>
              <a:rPr lang="en-GB" sz="2000" dirty="0" smtClean="0">
                <a:solidFill>
                  <a:srgbClr val="000000"/>
                </a:solidFill>
                <a:cs typeface="Arial" charset="0"/>
              </a:rPr>
              <a:t>e.g</a:t>
            </a:r>
            <a:r>
              <a:rPr lang="en-GB" sz="2000" dirty="0">
                <a:solidFill>
                  <a:srgbClr val="000000"/>
                </a:solidFill>
                <a:cs typeface="Arial" charset="0"/>
              </a:rPr>
              <a:t>. task </a:t>
            </a:r>
            <a:r>
              <a:rPr lang="en-GB" sz="2000" dirty="0" smtClean="0">
                <a:solidFill>
                  <a:srgbClr val="000000"/>
                </a:solidFill>
                <a:cs typeface="Arial" charset="0"/>
              </a:rPr>
              <a:t>shifting, </a:t>
            </a:r>
            <a:r>
              <a:rPr lang="en-GB" sz="2000" dirty="0" err="1" smtClean="0">
                <a:solidFill>
                  <a:srgbClr val="000000"/>
                </a:solidFill>
                <a:cs typeface="Arial" charset="0"/>
              </a:rPr>
              <a:t>eg</a:t>
            </a:r>
            <a:r>
              <a:rPr lang="en-GB" sz="2000" dirty="0" smtClean="0">
                <a:solidFill>
                  <a:srgbClr val="000000"/>
                </a:solidFill>
                <a:cs typeface="Arial" charset="0"/>
              </a:rPr>
              <a:t> intermittent </a:t>
            </a:r>
            <a:r>
              <a:rPr lang="en-GB" sz="2000" dirty="0" err="1" smtClean="0">
                <a:solidFill>
                  <a:srgbClr val="000000"/>
                </a:solidFill>
                <a:cs typeface="Arial" charset="0"/>
              </a:rPr>
              <a:t>KMC</a:t>
            </a:r>
            <a:r>
              <a:rPr lang="en-GB" sz="2000" dirty="0" smtClean="0">
                <a:solidFill>
                  <a:srgbClr val="000000"/>
                </a:solidFill>
                <a:cs typeface="Arial" charset="0"/>
              </a:rPr>
              <a:t> – what is effect??</a:t>
            </a:r>
            <a:endParaRPr lang="en-GB" sz="2400" dirty="0">
              <a:solidFill>
                <a:srgbClr val="000000"/>
              </a:solidFill>
              <a:cs typeface="Arial" charset="0"/>
            </a:endParaRP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800" dirty="0">
              <a:solidFill>
                <a:srgbClr val="000000"/>
              </a:solidFill>
              <a:cs typeface="Arial" charset="0"/>
            </a:endParaRPr>
          </a:p>
          <a:p>
            <a:pPr marL="341313" lvl="1" indent="-341313">
              <a:lnSpc>
                <a:spcPct val="90000"/>
              </a:lnSpc>
              <a:spcBef>
                <a:spcPts val="600"/>
              </a:spcBef>
              <a:buClr>
                <a:srgbClr val="9900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dirty="0" smtClean="0">
                <a:solidFill>
                  <a:srgbClr val="990000"/>
                </a:solidFill>
              </a:rPr>
              <a:t>Training models </a:t>
            </a:r>
            <a:r>
              <a:rPr lang="en-GB" sz="2000" dirty="0" smtClean="0">
                <a:solidFill>
                  <a:srgbClr val="000000"/>
                </a:solidFill>
              </a:rPr>
              <a:t>Shorter, integrated off-site training or on-site facilitation and support</a:t>
            </a:r>
          </a:p>
          <a:p>
            <a:pPr marL="341313" lvl="1" indent="-341313">
              <a:lnSpc>
                <a:spcPct val="90000"/>
              </a:lnSpc>
              <a:spcBef>
                <a:spcPts val="600"/>
              </a:spcBef>
              <a:buClr>
                <a:srgbClr val="9900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600" b="1" dirty="0" smtClean="0">
              <a:solidFill>
                <a:srgbClr val="990000"/>
              </a:solidFill>
            </a:endParaRP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9900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dirty="0" smtClean="0">
                <a:solidFill>
                  <a:srgbClr val="990000"/>
                </a:solidFill>
              </a:rPr>
              <a:t>Tracking: </a:t>
            </a:r>
            <a:r>
              <a:rPr lang="en-GB" sz="2000" dirty="0" smtClean="0">
                <a:solidFill>
                  <a:srgbClr val="000000"/>
                </a:solidFill>
              </a:rPr>
              <a:t>Testing indicators for process and coverage 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9900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>
              <a:solidFill>
                <a:srgbClr val="000000"/>
              </a:solidFill>
            </a:endParaRP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9900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dirty="0" smtClean="0">
                <a:solidFill>
                  <a:srgbClr val="990000"/>
                </a:solidFill>
              </a:rPr>
              <a:t>Cost: </a:t>
            </a:r>
            <a:r>
              <a:rPr lang="en-GB" sz="2000" dirty="0" smtClean="0">
                <a:solidFill>
                  <a:srgbClr val="000000"/>
                </a:solidFill>
              </a:rPr>
              <a:t> to the health system, an cost savings, cost to  family</a:t>
            </a:r>
            <a:endParaRPr lang="en-GB" sz="2000" dirty="0">
              <a:solidFill>
                <a:srgbClr val="000000"/>
              </a:solidFill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39874" y="4069558"/>
            <a:ext cx="1781206" cy="2671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r10-MA #9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7154225" y="1341538"/>
            <a:ext cx="1738255" cy="2591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03113" y="2312640"/>
            <a:ext cx="84613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AutoNum type="arabicPeriod"/>
              <a:defRPr/>
            </a:pPr>
            <a:r>
              <a:rPr lang="en-GB" sz="4000" b="1" dirty="0" smtClean="0">
                <a:solidFill>
                  <a:srgbClr val="990000"/>
                </a:solidFill>
              </a:rPr>
              <a:t>Epidemiology, and the need</a:t>
            </a:r>
            <a:endParaRPr lang="en-GB" sz="2400" b="1" dirty="0"/>
          </a:p>
          <a:p>
            <a:pPr marL="533400" indent="-533400">
              <a:spcBef>
                <a:spcPct val="20000"/>
              </a:spcBef>
              <a:buFontTx/>
              <a:buAutoNum type="arabicPeriod"/>
              <a:defRPr/>
            </a:pPr>
            <a:endParaRPr lang="en-GB" sz="2000" b="1" dirty="0"/>
          </a:p>
          <a:p>
            <a:pPr marL="533400" indent="-533400">
              <a:spcBef>
                <a:spcPct val="20000"/>
              </a:spcBef>
              <a:buFontTx/>
              <a:buAutoNum type="arabicPeriod"/>
              <a:defRPr/>
            </a:pPr>
            <a:r>
              <a:rPr lang="en-GB" sz="4000" b="1" dirty="0" smtClean="0">
                <a:solidFill>
                  <a:srgbClr val="990000"/>
                </a:solidFill>
              </a:rPr>
              <a:t>Evidence for </a:t>
            </a:r>
            <a:r>
              <a:rPr lang="en-GB" sz="4000" b="1" dirty="0" err="1" smtClean="0">
                <a:solidFill>
                  <a:srgbClr val="990000"/>
                </a:solidFill>
              </a:rPr>
              <a:t>KMC</a:t>
            </a:r>
            <a:endParaRPr lang="en-GB" sz="3600" b="1" dirty="0"/>
          </a:p>
          <a:p>
            <a:pPr marL="533400" indent="-533400">
              <a:spcBef>
                <a:spcPct val="20000"/>
              </a:spcBef>
              <a:buFontTx/>
              <a:buAutoNum type="arabicPeriod"/>
              <a:defRPr/>
            </a:pPr>
            <a:endParaRPr lang="en-GB" sz="1050" b="1" dirty="0" smtClean="0"/>
          </a:p>
          <a:p>
            <a:pPr marL="533400" indent="-533400">
              <a:spcBef>
                <a:spcPct val="20000"/>
              </a:spcBef>
              <a:buFontTx/>
              <a:buAutoNum type="arabicPeriod"/>
              <a:defRPr/>
            </a:pPr>
            <a:r>
              <a:rPr lang="en-GB" sz="4000" b="1" dirty="0" smtClean="0">
                <a:solidFill>
                  <a:srgbClr val="990000"/>
                </a:solidFill>
              </a:rPr>
              <a:t>Experiences in scaling up</a:t>
            </a:r>
            <a:endParaRPr lang="en-GB" sz="2800" b="1" dirty="0" smtClean="0"/>
          </a:p>
          <a:p>
            <a:pPr marL="533400" indent="-533400">
              <a:spcBef>
                <a:spcPct val="20000"/>
              </a:spcBef>
              <a:buFontTx/>
              <a:buAutoNum type="arabicPeriod"/>
              <a:defRPr/>
            </a:pPr>
            <a:endParaRPr lang="en-GB" sz="3600" b="1" dirty="0"/>
          </a:p>
          <a:p>
            <a:pPr marL="533400" indent="-533400">
              <a:spcBef>
                <a:spcPct val="20000"/>
              </a:spcBef>
              <a:buFontTx/>
              <a:buAutoNum type="arabicPeriod"/>
              <a:defRPr/>
            </a:pPr>
            <a:endParaRPr lang="en-GB" sz="2800" b="1" dirty="0"/>
          </a:p>
          <a:p>
            <a:pPr marL="533400" indent="-533400">
              <a:spcBef>
                <a:spcPct val="20000"/>
              </a:spcBef>
              <a:buFontTx/>
              <a:buAutoNum type="arabicPeriod"/>
              <a:defRPr/>
            </a:pPr>
            <a:endParaRPr lang="en-GB" sz="800" b="1" dirty="0"/>
          </a:p>
          <a:p>
            <a:pPr marL="533400" indent="-533400">
              <a:spcBef>
                <a:spcPct val="20000"/>
              </a:spcBef>
              <a:buFontTx/>
              <a:buAutoNum type="arabicPeriod"/>
              <a:defRPr/>
            </a:pPr>
            <a:endParaRPr lang="en-GB" sz="300" b="1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975350" y="-26988"/>
            <a:ext cx="3168650" cy="88265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4800" b="1" smtClean="0">
                <a:solidFill>
                  <a:srgbClr val="990000"/>
                </a:solidFill>
              </a:rPr>
              <a:t>OUTLINE</a:t>
            </a:r>
          </a:p>
        </p:txBody>
      </p:sp>
      <p:pic>
        <p:nvPicPr>
          <p:cNvPr id="5" name="Picture 2" descr="C:\Documents and Settings\Dr J Lawn\My Documents\SNL\clean birth kit\policy brief\final high res\CBK-images\Photo-p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820718"/>
            <a:ext cx="1988192" cy="1105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38241" name="Object 1"/>
          <p:cNvGraphicFramePr>
            <a:graphicFrameLocks/>
          </p:cNvGraphicFramePr>
          <p:nvPr/>
        </p:nvGraphicFramePr>
        <p:xfrm>
          <a:off x="7020272" y="6309320"/>
          <a:ext cx="1922909" cy="385763"/>
        </p:xfrm>
        <a:graphic>
          <a:graphicData uri="http://schemas.openxmlformats.org/presentationml/2006/ole">
            <p:oleObj spid="_x0000_s138241" name="Photo Editor Photo" r:id="rId5" imgW="3228571" imgH="628571" progId="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4624"/>
            <a:ext cx="8568952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b="1" dirty="0" err="1" smtClean="0">
                <a:solidFill>
                  <a:schemeClr val="accent2"/>
                </a:solidFill>
              </a:rPr>
              <a:t>KMC</a:t>
            </a:r>
            <a:r>
              <a:rPr lang="en-GB" b="1" dirty="0" smtClean="0">
                <a:solidFill>
                  <a:schemeClr val="accent2"/>
                </a:solidFill>
              </a:rPr>
              <a:t> – every baby counts!</a:t>
            </a:r>
          </a:p>
        </p:txBody>
      </p:sp>
      <p:pic>
        <p:nvPicPr>
          <p:cNvPr id="9" name="Picture 8" descr="IMG00144.jpg"/>
          <p:cNvPicPr>
            <a:picLocks noChangeAspect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>
          <a:xfrm>
            <a:off x="7164288" y="1143000"/>
            <a:ext cx="1750153" cy="2141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113 Malamulele KMC graduates 800 &amp; 700g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79512" y="1052736"/>
            <a:ext cx="1994413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-180528" y="3212976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Malemulele</a:t>
            </a:r>
            <a:r>
              <a:rPr lang="en-US" b="1" dirty="0" smtClean="0"/>
              <a:t> Hospital KMC graduates </a:t>
            </a:r>
          </a:p>
          <a:p>
            <a:pPr algn="ctr"/>
            <a:r>
              <a:rPr lang="en-US" b="1" dirty="0" smtClean="0"/>
              <a:t>– 700g and 800g</a:t>
            </a:r>
          </a:p>
          <a:p>
            <a:pPr algn="ctr"/>
            <a:r>
              <a:rPr lang="en-US" b="1" dirty="0" smtClean="0"/>
              <a:t>(Tanzania)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948264" y="3164775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“I know my baby is going to survive”</a:t>
            </a:r>
          </a:p>
          <a:p>
            <a:pPr algn="ctr"/>
            <a:r>
              <a:rPr lang="en-US" b="1" dirty="0" err="1" smtClean="0"/>
              <a:t>Nsambya</a:t>
            </a:r>
            <a:r>
              <a:rPr lang="en-US" b="1" dirty="0" smtClean="0"/>
              <a:t> Hospital Guestbook, Uganda</a:t>
            </a:r>
          </a:p>
        </p:txBody>
      </p:sp>
      <p:pic>
        <p:nvPicPr>
          <p:cNvPr id="17" name="Picture 2" descr="C:\Documents and Settings\kkerber\My Documents\My Pictures\for presentations\Nigeria KMC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67744" y="2924944"/>
            <a:ext cx="2160240" cy="2026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4572000" y="4581128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Photo essay highlights </a:t>
            </a:r>
            <a:r>
              <a:rPr lang="en-US" b="1" dirty="0" err="1" smtClean="0"/>
              <a:t>KMC</a:t>
            </a:r>
            <a:r>
              <a:rPr lang="en-US" b="1" dirty="0" smtClean="0"/>
              <a:t> in </a:t>
            </a:r>
            <a:r>
              <a:rPr lang="en-US" b="1" dirty="0" err="1" smtClean="0"/>
              <a:t>Hopital</a:t>
            </a:r>
            <a:r>
              <a:rPr lang="en-US" b="1" dirty="0" smtClean="0"/>
              <a:t> Gabriel </a:t>
            </a:r>
            <a:r>
              <a:rPr lang="en-US" b="1" dirty="0" err="1" smtClean="0"/>
              <a:t>Toure</a:t>
            </a:r>
            <a:r>
              <a:rPr lang="en-US" b="1" dirty="0" smtClean="0"/>
              <a:t>, Mali</a:t>
            </a:r>
          </a:p>
          <a:p>
            <a:pPr algn="ctr"/>
            <a:endParaRPr lang="en-US" b="1" dirty="0"/>
          </a:p>
        </p:txBody>
      </p:sp>
      <p:pic>
        <p:nvPicPr>
          <p:cNvPr id="90118" name="Picture 6" descr="Wrapping Your Baby Tight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499992" y="2924944"/>
            <a:ext cx="2477522" cy="1650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835696" y="5013176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Northern Nigeria – </a:t>
            </a:r>
            <a:r>
              <a:rPr lang="en-US" b="1" dirty="0" err="1" smtClean="0"/>
              <a:t>KMC</a:t>
            </a:r>
            <a:r>
              <a:rPr lang="en-US" b="1" dirty="0" smtClean="0"/>
              <a:t> can still be modest!</a:t>
            </a:r>
          </a:p>
          <a:p>
            <a:pPr algn="ctr"/>
            <a:endParaRPr lang="en-US" b="1" dirty="0"/>
          </a:p>
        </p:txBody>
      </p:sp>
      <p:graphicFrame>
        <p:nvGraphicFramePr>
          <p:cNvPr id="113665" name="Object 1"/>
          <p:cNvGraphicFramePr>
            <a:graphicFrameLocks/>
          </p:cNvGraphicFramePr>
          <p:nvPr/>
        </p:nvGraphicFramePr>
        <p:xfrm>
          <a:off x="7019925" y="6308725"/>
          <a:ext cx="1922463" cy="385763"/>
        </p:xfrm>
        <a:graphic>
          <a:graphicData uri="http://schemas.openxmlformats.org/presentationml/2006/ole">
            <p:oleObj spid="_x0000_s113665" name="Photo Editor Photo" r:id="rId8" imgW="3228571" imgH="628571" progId="">
              <p:embed/>
            </p:oleObj>
          </a:graphicData>
        </a:graphic>
      </p:graphicFrame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5911627"/>
            <a:ext cx="9144000" cy="946373"/>
          </a:xfrm>
          <a:prstGeom prst="rect">
            <a:avLst/>
          </a:prstGeom>
          <a:solidFill>
            <a:srgbClr val="C00000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400" b="1" dirty="0" smtClean="0">
                <a:solidFill>
                  <a:schemeClr val="bg1"/>
                </a:solidFill>
              </a:rPr>
              <a:t>Plan to reach every baby who needs </a:t>
            </a:r>
            <a:r>
              <a:rPr lang="en-US" sz="2400" b="1" dirty="0" err="1" smtClean="0">
                <a:solidFill>
                  <a:schemeClr val="bg1"/>
                </a:solidFill>
              </a:rPr>
              <a:t>KMC</a:t>
            </a:r>
            <a:r>
              <a:rPr lang="en-US" sz="2400" b="1" dirty="0" smtClean="0">
                <a:solidFill>
                  <a:schemeClr val="bg1"/>
                </a:solidFill>
              </a:rPr>
              <a:t> – </a:t>
            </a:r>
          </a:p>
          <a:p>
            <a:pPr marL="342900" indent="-342900" algn="ctr"/>
            <a:r>
              <a:rPr lang="en-US" sz="2400" b="1" dirty="0" smtClean="0">
                <a:solidFill>
                  <a:schemeClr val="bg1"/>
                </a:solidFill>
              </a:rPr>
              <a:t>Use the power of individual stories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71472" y="3714752"/>
            <a:ext cx="7772400" cy="1470025"/>
          </a:xfrm>
        </p:spPr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</a:rPr>
              <a:t>Thank you!</a:t>
            </a:r>
            <a:endParaRPr lang="en-GB" b="1" dirty="0">
              <a:solidFill>
                <a:srgbClr val="C00000"/>
              </a:solidFill>
            </a:endParaRPr>
          </a:p>
        </p:txBody>
      </p:sp>
      <p:graphicFrame>
        <p:nvGraphicFramePr>
          <p:cNvPr id="11265" name="Object 1"/>
          <p:cNvGraphicFramePr>
            <a:graphicFrameLocks/>
          </p:cNvGraphicFramePr>
          <p:nvPr/>
        </p:nvGraphicFramePr>
        <p:xfrm>
          <a:off x="3428992" y="5000636"/>
          <a:ext cx="2209800" cy="457200"/>
        </p:xfrm>
        <a:graphic>
          <a:graphicData uri="http://schemas.openxmlformats.org/presentationml/2006/ole">
            <p:oleObj spid="_x0000_s11265" name="Photo Editor Photo" r:id="rId4" imgW="3228571" imgH="628571" progId="">
              <p:embed/>
            </p:oleObj>
          </a:graphicData>
        </a:graphic>
      </p:graphicFrame>
      <p:pic>
        <p:nvPicPr>
          <p:cNvPr id="29" name="Picture 28" descr="MBU pics 00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45158" y="1285860"/>
            <a:ext cx="2926079" cy="2194560"/>
          </a:xfrm>
          <a:prstGeom prst="rect">
            <a:avLst/>
          </a:prstGeom>
        </p:spPr>
      </p:pic>
      <p:pic>
        <p:nvPicPr>
          <p:cNvPr id="31" name="Picture 30" descr="r10-MA #97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-31" y="1285860"/>
            <a:ext cx="3123632" cy="2194560"/>
          </a:xfrm>
          <a:prstGeom prst="rect">
            <a:avLst/>
          </a:prstGeom>
        </p:spPr>
      </p:pic>
      <p:pic>
        <p:nvPicPr>
          <p:cNvPr id="32" name="Picture 31" descr="r10-MA #35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6291102" y="1285860"/>
            <a:ext cx="2852930" cy="2194560"/>
          </a:xfrm>
          <a:prstGeom prst="rect">
            <a:avLst/>
          </a:prstGeom>
        </p:spPr>
      </p:pic>
      <p:pic>
        <p:nvPicPr>
          <p:cNvPr id="33" name="Picture 32" descr="MBU pics 00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45126" y="1214422"/>
            <a:ext cx="2926079" cy="2194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" name="Picture 33" descr="r10-MA #97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-63" y="1214422"/>
            <a:ext cx="3123632" cy="2194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" name="Picture 34" descr="r10-MA #35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6291070" y="1214422"/>
            <a:ext cx="2852930" cy="2194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-24340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2668067"/>
            <a:ext cx="2238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1100">
                <a:solidFill>
                  <a:srgbClr val="000000"/>
                </a:solidFill>
              </a:rPr>
              <a:t> </a:t>
            </a:r>
            <a:endParaRPr lang="en-GB">
              <a:solidFill>
                <a:srgbClr val="000000"/>
              </a:solidFill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467544" y="1340942"/>
          <a:ext cx="737044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6948488" y="2636317"/>
            <a:ext cx="18002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GB">
                <a:solidFill>
                  <a:srgbClr val="000000"/>
                </a:solidFill>
              </a:rPr>
              <a:t>Infections 29%</a:t>
            </a: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290156"/>
            <a:ext cx="62281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solidFill>
                  <a:prstClr val="black"/>
                </a:solidFill>
                <a:latin typeface="Calibri"/>
                <a:cs typeface="+mn-cs"/>
              </a:rPr>
              <a:t>Source: Lawn JE et al Seminars  in </a:t>
            </a:r>
            <a:r>
              <a:rPr lang="en-GB" sz="1400" dirty="0" err="1" smtClean="0">
                <a:solidFill>
                  <a:prstClr val="black"/>
                </a:solidFill>
                <a:latin typeface="Calibri"/>
              </a:rPr>
              <a:t>P</a:t>
            </a:r>
            <a:r>
              <a:rPr lang="en-GB" sz="1400" dirty="0" err="1" smtClean="0">
                <a:solidFill>
                  <a:prstClr val="black"/>
                </a:solidFill>
                <a:latin typeface="Calibri"/>
                <a:cs typeface="+mn-cs"/>
              </a:rPr>
              <a:t>erinatology</a:t>
            </a:r>
            <a:r>
              <a:rPr lang="en-GB" sz="1400" dirty="0" smtClean="0">
                <a:solidFill>
                  <a:prstClr val="black"/>
                </a:solidFill>
                <a:latin typeface="Calibri"/>
                <a:cs typeface="+mn-cs"/>
              </a:rPr>
              <a:t>, Dec </a:t>
            </a:r>
            <a:r>
              <a:rPr lang="en-GB" sz="1400" dirty="0" smtClean="0">
                <a:solidFill>
                  <a:prstClr val="black"/>
                </a:solidFill>
                <a:latin typeface="Calibri"/>
                <a:cs typeface="+mn-cs"/>
              </a:rPr>
              <a:t>2010</a:t>
            </a:r>
            <a:endParaRPr lang="en-GB" sz="14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solidFill>
                  <a:prstClr val="black"/>
                </a:solidFill>
                <a:latin typeface="Calibri"/>
                <a:cs typeface="+mn-cs"/>
              </a:rPr>
              <a:t>Based on CHERG/WHO 2010</a:t>
            </a:r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, methods Black et al, </a:t>
            </a:r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Lancet </a:t>
            </a:r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2010, Lawn JE IJE 2006</a:t>
            </a:r>
            <a:endParaRPr lang="en-GB" sz="1400" i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151" name="Oval 12"/>
          <p:cNvSpPr>
            <a:spLocks noChangeArrowheads="1"/>
          </p:cNvSpPr>
          <p:nvPr/>
        </p:nvSpPr>
        <p:spPr bwMode="auto">
          <a:xfrm>
            <a:off x="6851650" y="2564880"/>
            <a:ext cx="1824038" cy="7620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6152" name="Oval 14"/>
          <p:cNvSpPr>
            <a:spLocks noChangeArrowheads="1"/>
          </p:cNvSpPr>
          <p:nvPr/>
        </p:nvSpPr>
        <p:spPr bwMode="auto">
          <a:xfrm>
            <a:off x="250825" y="3739630"/>
            <a:ext cx="1368425" cy="9144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6153" name="Oval 15"/>
          <p:cNvSpPr>
            <a:spLocks noChangeArrowheads="1"/>
          </p:cNvSpPr>
          <p:nvPr/>
        </p:nvSpPr>
        <p:spPr bwMode="auto">
          <a:xfrm>
            <a:off x="4140200" y="4941367"/>
            <a:ext cx="1295400" cy="838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53752"/>
            <a:ext cx="8820472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The three </a:t>
            </a:r>
            <a:r>
              <a:rPr lang="en-US" sz="36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main causes of neonatal </a:t>
            </a:r>
            <a:r>
              <a:rPr lang="en-US" sz="36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death</a:t>
            </a:r>
          </a:p>
          <a:p>
            <a:pPr algn="ctr">
              <a:defRPr/>
            </a:pPr>
            <a:r>
              <a:rPr lang="en-US" sz="3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2008 estimates for 193 countries</a:t>
            </a:r>
            <a:endParaRPr lang="en-US" sz="24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 54"/>
          <p:cNvSpPr>
            <a:spLocks noChangeArrowheads="1"/>
          </p:cNvSpPr>
          <p:nvPr/>
        </p:nvSpPr>
        <p:spPr bwMode="auto">
          <a:xfrm>
            <a:off x="5364088" y="5157366"/>
            <a:ext cx="3419872" cy="1052736"/>
          </a:xfrm>
          <a:prstGeom prst="rect">
            <a:avLst/>
          </a:prstGeom>
          <a:solidFill>
            <a:srgbClr val="990000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1. 04 million every year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04800" y="381000"/>
            <a:ext cx="8305800" cy="6858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3600" b="1">
                <a:solidFill>
                  <a:srgbClr val="C00000"/>
                </a:solidFill>
              </a:rPr>
              <a:t>Causes of death in the neonatal period </a:t>
            </a:r>
          </a:p>
          <a:p>
            <a:pPr algn="ctr"/>
            <a:r>
              <a:rPr lang="en-GB" sz="3600" b="1">
                <a:solidFill>
                  <a:srgbClr val="C00000"/>
                </a:solidFill>
              </a:rPr>
              <a:t>for 193 countries (2000-2008)</a:t>
            </a:r>
            <a:endParaRPr lang="en-US" sz="3600" b="1">
              <a:solidFill>
                <a:srgbClr val="C00000"/>
              </a:solidFill>
            </a:endParaRPr>
          </a:p>
        </p:txBody>
      </p:sp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152400" y="1066800"/>
            <a:ext cx="457200" cy="381000"/>
          </a:xfrm>
          <a:prstGeom prst="ellipse">
            <a:avLst/>
          </a:prstGeom>
          <a:noFill/>
          <a:ln w="381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latin typeface="Calibri" pitchFamily="34" charset="0"/>
            </a:endParaRP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2938463"/>
            <a:ext cx="9144000" cy="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GB">
              <a:latin typeface="Calibri" pitchFamily="34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3738563"/>
            <a:ext cx="9144000" cy="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GB">
              <a:latin typeface="Calibri" pitchFamily="34" charset="0"/>
            </a:endParaRPr>
          </a:p>
        </p:txBody>
      </p:sp>
      <p:graphicFrame>
        <p:nvGraphicFramePr>
          <p:cNvPr id="751987" name="Group 371"/>
          <p:cNvGraphicFramePr>
            <a:graphicFrameLocks noGrp="1"/>
          </p:cNvGraphicFramePr>
          <p:nvPr/>
        </p:nvGraphicFramePr>
        <p:xfrm>
          <a:off x="428625" y="1571625"/>
          <a:ext cx="8077199" cy="4544381"/>
        </p:xfrm>
        <a:graphic>
          <a:graphicData uri="http://schemas.openxmlformats.org/drawingml/2006/table">
            <a:tbl>
              <a:tblPr/>
              <a:tblGrid>
                <a:gridCol w="2362200"/>
                <a:gridCol w="2057400"/>
                <a:gridCol w="1752600"/>
                <a:gridCol w="1904999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Cause of death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2000</a:t>
                      </a:r>
                      <a:endParaRPr lang="en-US" sz="2000" b="1" dirty="0"/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2004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Infection 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Sepsis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Pneumonia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1.04 (26%)</a:t>
                      </a:r>
                    </a:p>
                    <a:p>
                      <a:pPr algn="ctr"/>
                      <a:endParaRPr lang="en-GB" dirty="0" smtClean="0">
                        <a:latin typeface="+mj-lt"/>
                      </a:endParaRPr>
                    </a:p>
                    <a:p>
                      <a:pPr algn="ctr"/>
                      <a:endParaRPr lang="en-US" dirty="0">
                        <a:latin typeface="+mj-lt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0.94 (25%)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0.89 (25%)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0.54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0.36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Diarrhoea 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0.11 (3%)</a:t>
                      </a:r>
                      <a:endParaRPr lang="en-US" dirty="0">
                        <a:latin typeface="+mj-lt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0.07 (2%)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0.07 (2%)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Tetanus 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0.26 (6%)</a:t>
                      </a:r>
                      <a:endParaRPr lang="en-US" dirty="0">
                        <a:latin typeface="+mj-lt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0.10 (3%)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0.07 (2%)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Preterm 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1.12 (28%)</a:t>
                      </a:r>
                      <a:endParaRPr lang="en-US" dirty="0">
                        <a:latin typeface="+mj-lt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1.23 (33%)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1.04 (29%)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“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Asphyxia” 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0.91</a:t>
                      </a:r>
                      <a:r>
                        <a:rPr lang="en-GB" baseline="0" dirty="0" smtClean="0">
                          <a:latin typeface="+mj-lt"/>
                        </a:rPr>
                        <a:t>(23%)</a:t>
                      </a:r>
                      <a:endParaRPr lang="en-US" dirty="0">
                        <a:latin typeface="+mj-lt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0.91 (24%)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0.83 (23%)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Congenital 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0.30 (7%)</a:t>
                      </a:r>
                      <a:endParaRPr lang="en-US" dirty="0">
                        <a:latin typeface="+mj-lt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0.31 (8%)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0.29 (8%)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Other 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0.26 (6%)</a:t>
                      </a:r>
                      <a:endParaRPr lang="en-US" dirty="0">
                        <a:latin typeface="+mj-lt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0.19 (5%)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0.39 (11%)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4.0 million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3.8 million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3.6 million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37" name="Text Box 7"/>
          <p:cNvSpPr txBox="1">
            <a:spLocks noChangeArrowheads="1"/>
          </p:cNvSpPr>
          <p:nvPr/>
        </p:nvSpPr>
        <p:spPr bwMode="auto">
          <a:xfrm>
            <a:off x="0" y="6597352"/>
            <a:ext cx="9067800" cy="246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>
                <a:latin typeface="Verdana" pitchFamily="34" charset="0"/>
              </a:rPr>
              <a:t>Source: Lawn JE, </a:t>
            </a:r>
            <a:r>
              <a:rPr lang="en-US" sz="1000" dirty="0" err="1">
                <a:latin typeface="Verdana" pitchFamily="34" charset="0"/>
              </a:rPr>
              <a:t>Cousens</a:t>
            </a:r>
            <a:r>
              <a:rPr lang="en-US" sz="1000" dirty="0">
                <a:latin typeface="Verdana" pitchFamily="34" charset="0"/>
              </a:rPr>
              <a:t> SN, Adler A, </a:t>
            </a:r>
            <a:r>
              <a:rPr lang="en-US" sz="1000" dirty="0" err="1">
                <a:latin typeface="Verdana" pitchFamily="34" charset="0"/>
              </a:rPr>
              <a:t>Ozi</a:t>
            </a:r>
            <a:r>
              <a:rPr lang="en-US" sz="1000" dirty="0">
                <a:latin typeface="Verdana" pitchFamily="34" charset="0"/>
              </a:rPr>
              <a:t> S , </a:t>
            </a:r>
            <a:r>
              <a:rPr lang="en-US" sz="1000" dirty="0" err="1">
                <a:latin typeface="Verdana" pitchFamily="34" charset="0"/>
              </a:rPr>
              <a:t>Oestergen</a:t>
            </a:r>
            <a:r>
              <a:rPr lang="en-US" sz="1000" dirty="0">
                <a:latin typeface="Verdana" pitchFamily="34" charset="0"/>
              </a:rPr>
              <a:t> M, Mather C for the CHERG neonatal group. Based on </a:t>
            </a:r>
            <a:r>
              <a:rPr lang="en-US" sz="1000" dirty="0" smtClean="0">
                <a:latin typeface="Verdana" pitchFamily="34" charset="0"/>
              </a:rPr>
              <a:t>CHERG/WHO estimates  </a:t>
            </a:r>
            <a:endParaRPr lang="en-US" sz="1000" dirty="0">
              <a:latin typeface="Verdana" pitchFamily="34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0" y="3503613"/>
            <a:ext cx="500063" cy="35718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Down Arrow 10"/>
          <p:cNvSpPr/>
          <p:nvPr/>
        </p:nvSpPr>
        <p:spPr>
          <a:xfrm>
            <a:off x="0" y="2071689"/>
            <a:ext cx="428625" cy="3492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28625" y="3929063"/>
            <a:ext cx="7972425" cy="428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smtClean="0">
                <a:solidFill>
                  <a:schemeClr val="accent2"/>
                </a:solidFill>
              </a:rPr>
              <a:t>Kangaroo Mother Care</a:t>
            </a:r>
            <a:br>
              <a:rPr lang="en-GB" sz="4000" b="1" smtClean="0">
                <a:solidFill>
                  <a:schemeClr val="accent2"/>
                </a:solidFill>
              </a:rPr>
            </a:br>
            <a:r>
              <a:rPr lang="en-GB" sz="3200" b="1" smtClean="0">
                <a:solidFill>
                  <a:schemeClr val="accent2"/>
                </a:solidFill>
              </a:rPr>
              <a:t>Definition</a:t>
            </a:r>
            <a:endParaRPr lang="en-GB" sz="4000" b="1" smtClean="0">
              <a:solidFill>
                <a:schemeClr val="accent2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8516" y="1268760"/>
            <a:ext cx="6385892" cy="5047481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</a:pPr>
            <a:r>
              <a:rPr lang="en-GB" sz="3600" b="1" dirty="0" smtClean="0"/>
              <a:t>What?</a:t>
            </a:r>
            <a:r>
              <a:rPr lang="en-GB" sz="3600" dirty="0" smtClean="0"/>
              <a:t>	</a:t>
            </a:r>
            <a:r>
              <a:rPr lang="en-GB" sz="2400" dirty="0" smtClean="0"/>
              <a:t>	</a:t>
            </a:r>
          </a:p>
          <a:p>
            <a:r>
              <a:rPr lang="en-GB" sz="2400" dirty="0" smtClean="0"/>
              <a:t>Continuous, prolonged, early</a:t>
            </a:r>
            <a:r>
              <a:rPr lang="en-GB" sz="2400" b="1" dirty="0" smtClean="0"/>
              <a:t> </a:t>
            </a:r>
            <a:r>
              <a:rPr lang="en-GB" sz="2400" dirty="0" smtClean="0"/>
              <a:t>skin to skin contact between a baby  and mother/other adult (up to 24 hour/day, several weeks)</a:t>
            </a:r>
          </a:p>
          <a:p>
            <a:r>
              <a:rPr lang="en-GB" sz="2400" dirty="0" smtClean="0"/>
              <a:t>Provides warmth, promotes breastfeeding, reduces infections and links with additional supportive care, if needed</a:t>
            </a:r>
            <a:endParaRPr lang="en-GB" sz="3600" b="1" dirty="0" smtClean="0"/>
          </a:p>
          <a:p>
            <a:pPr>
              <a:buFont typeface="Arial" charset="0"/>
              <a:buNone/>
            </a:pPr>
            <a:r>
              <a:rPr lang="en-GB" sz="3600" b="1" dirty="0" smtClean="0"/>
              <a:t>Who?</a:t>
            </a:r>
            <a:endParaRPr lang="en-GB" sz="3600" dirty="0" smtClean="0"/>
          </a:p>
          <a:p>
            <a:r>
              <a:rPr lang="en-GB" sz="2400" dirty="0" smtClean="0"/>
              <a:t>Preterm/low birth weight babies (i.e. &lt;2000g as marker of preterm birth &lt;34wks)</a:t>
            </a:r>
          </a:p>
          <a:p>
            <a:r>
              <a:rPr lang="en-GB" sz="2400" dirty="0" smtClean="0"/>
              <a:t>Clinically stable (i.e. not requiring recurrent resuscitation)							</a:t>
            </a:r>
          </a:p>
          <a:p>
            <a:pPr lvl="4">
              <a:buFontTx/>
              <a:buNone/>
            </a:pPr>
            <a:endParaRPr lang="en-GB" sz="1400" dirty="0" smtClean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1417638" cy="6858000"/>
            <a:chOff x="-32" y="0"/>
            <a:chExt cx="1417352" cy="6858024"/>
          </a:xfrm>
        </p:grpSpPr>
        <p:pic>
          <p:nvPicPr>
            <p:cNvPr id="12" name="Picture 11" descr="SOWM Cover-Mark Amann, NCI Communications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-32" y="0"/>
              <a:ext cx="1417352" cy="21288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2" descr="r10-MA #55.jpg"/>
            <p:cNvPicPr>
              <a:picLocks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-32" y="4786330"/>
              <a:ext cx="1417352" cy="20716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Picture 13" descr="rosa-caring-for-newborns3.jpg"/>
            <p:cNvPicPr>
              <a:picLocks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-32" y="1857382"/>
              <a:ext cx="1417352" cy="17859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Picture 14" descr="IMG_0138.JPG"/>
            <p:cNvPicPr>
              <a:picLocks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>
            <a:xfrm flipH="1">
              <a:off x="-32" y="3429012"/>
              <a:ext cx="1417352" cy="17573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6" name="Picture 15" descr="_I6Q8881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500990" y="142852"/>
            <a:ext cx="1500166" cy="22023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1004888"/>
            <a:ext cx="5089525" cy="481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5715000"/>
            <a:ext cx="7929563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2800" b="1" dirty="0" smtClean="0">
                <a:solidFill>
                  <a:srgbClr val="C00000"/>
                </a:solidFill>
              </a:rPr>
              <a:t>Cochrane review 2003, </a:t>
            </a:r>
            <a:r>
              <a:rPr lang="en-GB" sz="2800" b="1" dirty="0" err="1" smtClean="0">
                <a:solidFill>
                  <a:srgbClr val="C00000"/>
                </a:solidFill>
              </a:rPr>
              <a:t>Conde-Agudelo</a:t>
            </a:r>
            <a:r>
              <a:rPr lang="en-GB" sz="2800" b="1" dirty="0" smtClean="0">
                <a:solidFill>
                  <a:srgbClr val="C00000"/>
                </a:solidFill>
              </a:rPr>
              <a:t> A </a:t>
            </a:r>
            <a:r>
              <a:rPr lang="en-GB" sz="2800" b="1" i="1" dirty="0" smtClean="0">
                <a:solidFill>
                  <a:srgbClr val="C00000"/>
                </a:solidFill>
              </a:rPr>
              <a:t>et al </a:t>
            </a:r>
            <a:br>
              <a:rPr lang="en-GB" sz="2800" b="1" i="1" dirty="0" smtClean="0">
                <a:solidFill>
                  <a:srgbClr val="C00000"/>
                </a:solidFill>
              </a:rPr>
            </a:br>
            <a:endParaRPr lang="en-GB" sz="2800" b="1" i="1" dirty="0" smtClean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229225"/>
            <a:ext cx="9144000" cy="1628775"/>
          </a:xfrm>
          <a:prstGeom prst="rect">
            <a:avLst/>
          </a:prstGeom>
          <a:solidFill>
            <a:srgbClr val="C00000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400" b="1" dirty="0">
                <a:solidFill>
                  <a:schemeClr val="bg1"/>
                </a:solidFill>
              </a:rPr>
              <a:t>Non significant mortality result – </a:t>
            </a:r>
          </a:p>
          <a:p>
            <a:pPr marL="342900" indent="-342900" algn="ctr"/>
            <a:r>
              <a:rPr lang="en-US" sz="2400" b="1" dirty="0">
                <a:solidFill>
                  <a:schemeClr val="bg1"/>
                </a:solidFill>
              </a:rPr>
              <a:t>small numbers, mixed mortality outcomes, </a:t>
            </a:r>
          </a:p>
          <a:p>
            <a:pPr marL="342900" indent="-342900" algn="ctr"/>
            <a:r>
              <a:rPr lang="en-US" sz="2400" b="1" dirty="0">
                <a:solidFill>
                  <a:schemeClr val="bg1"/>
                </a:solidFill>
              </a:rPr>
              <a:t>some studies did not allow </a:t>
            </a:r>
            <a:r>
              <a:rPr lang="en-US" sz="2400" b="1" dirty="0" err="1">
                <a:solidFill>
                  <a:schemeClr val="bg1"/>
                </a:solidFill>
              </a:rPr>
              <a:t>KMC</a:t>
            </a:r>
            <a:r>
              <a:rPr lang="en-US" sz="2400" b="1" dirty="0">
                <a:solidFill>
                  <a:schemeClr val="bg1"/>
                </a:solidFill>
              </a:rPr>
              <a:t> in first week of life</a:t>
            </a:r>
          </a:p>
          <a:p>
            <a:pPr marL="342900" indent="-342900" algn="ctr"/>
            <a:r>
              <a:rPr lang="en-US" sz="2800" b="1" dirty="0">
                <a:solidFill>
                  <a:schemeClr val="bg1"/>
                </a:solidFill>
              </a:rPr>
              <a:t>New </a:t>
            </a:r>
            <a:r>
              <a:rPr lang="en-US" sz="2800" b="1" dirty="0" err="1">
                <a:solidFill>
                  <a:schemeClr val="bg1"/>
                </a:solidFill>
              </a:rPr>
              <a:t>RCTs</a:t>
            </a:r>
            <a:r>
              <a:rPr lang="en-US" sz="2800" b="1" dirty="0">
                <a:solidFill>
                  <a:schemeClr val="bg1"/>
                </a:solidFill>
              </a:rPr>
              <a:t> with neonatal mortality </a:t>
            </a:r>
            <a:r>
              <a:rPr lang="en-US" sz="2800" b="1" dirty="0" smtClean="0">
                <a:solidFill>
                  <a:schemeClr val="bg1"/>
                </a:solidFill>
              </a:rPr>
              <a:t>outcomes to consider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SOWM Cover-Mark Amann, NCI Communicatio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085850" cy="163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70" name="Text Box 56"/>
          <p:cNvSpPr txBox="1">
            <a:spLocks noChangeArrowheads="1"/>
          </p:cNvSpPr>
          <p:nvPr/>
        </p:nvSpPr>
        <p:spPr bwMode="auto">
          <a:xfrm>
            <a:off x="1071563" y="103188"/>
            <a:ext cx="77866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C00000"/>
                </a:solidFill>
              </a:rPr>
              <a:t>Previous systematic reviews have not shown a significant mortality benefit of KMC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-46038"/>
            <a:ext cx="8229600" cy="7604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i="1" smtClean="0">
                <a:solidFill>
                  <a:srgbClr val="C00000"/>
                </a:solidFill>
              </a:rPr>
              <a:t>RCTs </a:t>
            </a:r>
            <a:r>
              <a:rPr lang="en-US" sz="3200" b="1" smtClean="0">
                <a:solidFill>
                  <a:srgbClr val="C00000"/>
                </a:solidFill>
              </a:rPr>
              <a:t>with mortality outcomes</a:t>
            </a:r>
            <a:endParaRPr lang="en-US" b="1" smtClean="0">
              <a:solidFill>
                <a:srgbClr val="C00000"/>
              </a:solidFill>
            </a:endParaRPr>
          </a:p>
        </p:txBody>
      </p:sp>
      <p:graphicFrame>
        <p:nvGraphicFramePr>
          <p:cNvPr id="6216" name="Group 72"/>
          <p:cNvGraphicFramePr>
            <a:graphicFrameLocks noGrp="1"/>
          </p:cNvGraphicFramePr>
          <p:nvPr/>
        </p:nvGraphicFramePr>
        <p:xfrm>
          <a:off x="52388" y="571500"/>
          <a:ext cx="9020206" cy="5945524"/>
        </p:xfrm>
        <a:graphic>
          <a:graphicData uri="http://schemas.openxmlformats.org/drawingml/2006/table">
            <a:tbl>
              <a:tblPr/>
              <a:tblGrid>
                <a:gridCol w="876274"/>
                <a:gridCol w="1214446"/>
                <a:gridCol w="1285884"/>
                <a:gridCol w="2583168"/>
                <a:gridCol w="1488798"/>
                <a:gridCol w="1571636"/>
              </a:tblGrid>
              <a:tr h="556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Ref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(*in Cochrane)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Country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Case definition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Numbers in trial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Outcome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Design/ limitations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4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Charpak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et al. 1997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Colombia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Neonates &lt;2000g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 = 746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Mortality at 12 months -provided neonatal 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RCT - Outcome assessment not blinded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Suman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et al. 2008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Neonates &lt;2000g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 = 206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Mortality at 9 months - provided neonatal 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RCT - Outcome assessment not blinded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Worku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et al. 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Ethiopia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Neonates &lt;2000g = 123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Neonatal mortality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RCT - Poor description of randomization and no post discharge follow 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Sloan et al. 2008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Bangladesh (community)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All Neonates n = 4165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kumimoji="0" 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2000g = 166; analysis restricted to </a:t>
                      </a:r>
                      <a:r>
                        <a:rPr kumimoji="0" 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2000g)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Neonatal mortality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Cluster RCT - KMC variably implemented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*Sloan et al. 1994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Ecuador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Neonates &lt;2000g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 = 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Mortality at 6 months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RCT - Outcome assessment not blinded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Cattaneo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et al. 1998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Mexico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Indonesia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Ethiopia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Neonates 1000 - 1999g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 = 285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Pre-discharge mortality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RCT - Outcome assessment not blinded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7459663" y="5013176"/>
            <a:ext cx="1603375" cy="150018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>
                <a:solidFill>
                  <a:srgbClr val="FF0000"/>
                </a:solidFill>
              </a:rPr>
              <a:t>EXCLUDED: Started KMC after one week of 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6012160" y="1268761"/>
            <a:ext cx="1512168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2160" y="2140273"/>
            <a:ext cx="1440160" cy="9286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4825455" y="1879401"/>
            <a:ext cx="1784796" cy="56351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rgbClr val="FF0000"/>
                </a:solidFill>
              </a:rPr>
              <a:t>Data </a:t>
            </a:r>
            <a:r>
              <a:rPr lang="en-GB" b="1" dirty="0" smtClean="0">
                <a:solidFill>
                  <a:srgbClr val="FF0000"/>
                </a:solidFill>
              </a:rPr>
              <a:t>from </a:t>
            </a:r>
            <a:r>
              <a:rPr lang="en-GB" b="1" dirty="0">
                <a:solidFill>
                  <a:srgbClr val="FF0000"/>
                </a:solidFill>
              </a:rPr>
              <a:t>PI</a:t>
            </a:r>
          </a:p>
        </p:txBody>
      </p:sp>
      <p:sp>
        <p:nvSpPr>
          <p:cNvPr id="12353" name="Rectangle 10"/>
          <p:cNvSpPr>
            <a:spLocks noChangeArrowheads="1"/>
          </p:cNvSpPr>
          <p:nvPr/>
        </p:nvSpPr>
        <p:spPr bwMode="auto">
          <a:xfrm>
            <a:off x="0" y="6581775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Source: Lawn et al (2010) ‘Kangaroo mother care’ to prevent neonatal deaths due to preterm birth complications. Int J Epidemiol: i1–i10.</a:t>
            </a:r>
          </a:p>
        </p:txBody>
      </p:sp>
      <p:pic>
        <p:nvPicPr>
          <p:cNvPr id="10" name="Picture 9" descr="IJE cover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67936" y="0"/>
            <a:ext cx="576064" cy="752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1047750"/>
            <a:ext cx="7037388" cy="4167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5" name="Rectangle 9"/>
          <p:cNvSpPr>
            <a:spLocks noChangeArrowheads="1"/>
          </p:cNvSpPr>
          <p:nvPr/>
        </p:nvSpPr>
        <p:spPr bwMode="auto">
          <a:xfrm>
            <a:off x="0" y="6581775"/>
            <a:ext cx="89646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Source: Lawn et al (2010) ‘Kangaroo mother care’ to prevent neonatal deaths due to preterm birth complications. Int J Epidemiol: i1–i10.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5027613"/>
            <a:ext cx="9144000" cy="1857375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marL="808038" indent="-350838" algn="ctr"/>
            <a:r>
              <a:rPr lang="en-US" sz="2800" b="1">
                <a:solidFill>
                  <a:schemeClr val="bg1"/>
                </a:solidFill>
              </a:rPr>
              <a:t>RR 0.49 (0.29, 0.82)</a:t>
            </a:r>
          </a:p>
          <a:p>
            <a:pPr marL="808038" indent="-350838" algn="ctr"/>
            <a:r>
              <a:rPr lang="en-US" sz="2400" b="1">
                <a:solidFill>
                  <a:schemeClr val="bg1"/>
                </a:solidFill>
              </a:rPr>
              <a:t>51% reduction in neonatal mortality </a:t>
            </a:r>
          </a:p>
          <a:p>
            <a:pPr marL="808038" indent="-350838" algn="ctr"/>
            <a:r>
              <a:rPr lang="en-US" sz="2400" b="1">
                <a:solidFill>
                  <a:schemeClr val="bg1"/>
                </a:solidFill>
              </a:rPr>
              <a:t>for neonates &lt;2000 g with facility-based KMC </a:t>
            </a:r>
          </a:p>
          <a:p>
            <a:pPr marL="808038" indent="-350838" algn="ctr"/>
            <a:r>
              <a:rPr lang="en-US" sz="2400" b="1">
                <a:solidFill>
                  <a:schemeClr val="bg1"/>
                </a:solidFill>
              </a:rPr>
              <a:t>compared to conventional care</a:t>
            </a:r>
            <a:endParaRPr lang="en-GB" sz="2800" b="1">
              <a:solidFill>
                <a:schemeClr val="bg1"/>
              </a:solidFill>
            </a:endParaRPr>
          </a:p>
        </p:txBody>
      </p:sp>
      <p:pic>
        <p:nvPicPr>
          <p:cNvPr id="8" name="Picture 7" descr="SOWM Cover-Mark Amann, NCI Communicatio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5" y="5143500"/>
            <a:ext cx="942975" cy="1417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9113" y="53975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smtClean="0">
                <a:solidFill>
                  <a:srgbClr val="C00000"/>
                </a:solidFill>
              </a:rPr>
              <a:t>Meta-analysis of effect on neonatal mortality of facility-based KMC </a:t>
            </a:r>
            <a:r>
              <a:rPr lang="en-US" sz="2400" b="1" smtClean="0">
                <a:solidFill>
                  <a:srgbClr val="C00000"/>
                </a:solidFill>
              </a:rPr>
              <a:t>(3 RCTs, N 1075)</a:t>
            </a:r>
            <a:endParaRPr lang="en-US" sz="2800" b="1" smtClean="0">
              <a:solidFill>
                <a:srgbClr val="C00000"/>
              </a:solidFill>
            </a:endParaRPr>
          </a:p>
        </p:txBody>
      </p:sp>
      <p:sp>
        <p:nvSpPr>
          <p:cNvPr id="13319" name="Rectangle 9"/>
          <p:cNvSpPr>
            <a:spLocks noChangeArrowheads="1"/>
          </p:cNvSpPr>
          <p:nvPr/>
        </p:nvSpPr>
        <p:spPr bwMode="auto">
          <a:xfrm>
            <a:off x="1214438" y="4500563"/>
            <a:ext cx="7215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*</a:t>
            </a:r>
            <a:r>
              <a:rPr lang="en-US"/>
              <a:t>  neonatal specific outcome data from the principal investigator.</a:t>
            </a:r>
          </a:p>
        </p:txBody>
      </p:sp>
      <p:sp>
        <p:nvSpPr>
          <p:cNvPr id="13320" name="TextBox 9"/>
          <p:cNvSpPr txBox="1">
            <a:spLocks noChangeArrowheads="1"/>
          </p:cNvSpPr>
          <p:nvPr/>
        </p:nvSpPr>
        <p:spPr bwMode="auto">
          <a:xfrm>
            <a:off x="2428875" y="2357438"/>
            <a:ext cx="357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/>
              <a:t>*</a:t>
            </a:r>
          </a:p>
        </p:txBody>
      </p:sp>
      <p:sp>
        <p:nvSpPr>
          <p:cNvPr id="13321" name="TextBox 10"/>
          <p:cNvSpPr txBox="1">
            <a:spLocks noChangeArrowheads="1"/>
          </p:cNvSpPr>
          <p:nvPr/>
        </p:nvSpPr>
        <p:spPr bwMode="auto">
          <a:xfrm>
            <a:off x="2357438" y="2857500"/>
            <a:ext cx="214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/>
              <a:t>*</a:t>
            </a:r>
          </a:p>
        </p:txBody>
      </p:sp>
      <p:pic>
        <p:nvPicPr>
          <p:cNvPr id="11" name="Picture 10" descr="IJE cover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567936" y="0"/>
            <a:ext cx="576064" cy="752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857250"/>
            <a:ext cx="7143750" cy="400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39" name="Rectangle 9"/>
          <p:cNvSpPr>
            <a:spLocks noChangeArrowheads="1"/>
          </p:cNvSpPr>
          <p:nvPr/>
        </p:nvSpPr>
        <p:spPr bwMode="auto">
          <a:xfrm>
            <a:off x="0" y="6581775"/>
            <a:ext cx="87153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Source: Lawn et al (2010) ‘Kangaroo mother care’ to prevent neonatal deaths due to preterm birth complications. Int J Epidemiol: i1–i10.</a:t>
            </a:r>
          </a:p>
        </p:txBody>
      </p:sp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2339975" y="3744913"/>
            <a:ext cx="235743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71438" y="4929188"/>
            <a:ext cx="9144001" cy="1928812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marL="457200" algn="ctr"/>
            <a:r>
              <a:rPr lang="en-US" sz="2400" b="1" dirty="0">
                <a:solidFill>
                  <a:schemeClr val="bg1"/>
                </a:solidFill>
              </a:rPr>
              <a:t>RR 0.68 (0.58, 0.79)</a:t>
            </a:r>
          </a:p>
          <a:p>
            <a:pPr marL="457200" algn="ctr"/>
            <a:r>
              <a:rPr lang="en-US" sz="2400" b="1" dirty="0">
                <a:solidFill>
                  <a:schemeClr val="bg1"/>
                </a:solidFill>
              </a:rPr>
              <a:t>34% reduction in neonatal mortality </a:t>
            </a:r>
          </a:p>
          <a:p>
            <a:pPr marL="457200" algn="ctr"/>
            <a:r>
              <a:rPr lang="en-US" sz="2400" b="1" dirty="0">
                <a:solidFill>
                  <a:schemeClr val="bg1"/>
                </a:solidFill>
              </a:rPr>
              <a:t>for neonates &lt;2000 g with facility-based </a:t>
            </a:r>
            <a:r>
              <a:rPr lang="en-US" sz="2400" b="1" dirty="0" err="1">
                <a:solidFill>
                  <a:schemeClr val="bg1"/>
                </a:solidFill>
              </a:rPr>
              <a:t>KMC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pPr marL="457200" algn="ctr"/>
            <a:r>
              <a:rPr lang="en-US" sz="2400" b="1" dirty="0">
                <a:solidFill>
                  <a:schemeClr val="bg1"/>
                </a:solidFill>
              </a:rPr>
              <a:t>compared to conventional care</a:t>
            </a:r>
          </a:p>
          <a:p>
            <a:pPr marL="457200" algn="ctr"/>
            <a:r>
              <a:rPr lang="en-US" sz="2400" b="1" dirty="0">
                <a:solidFill>
                  <a:schemeClr val="bg1"/>
                </a:solidFill>
              </a:rPr>
              <a:t>Major effect </a:t>
            </a:r>
            <a:r>
              <a:rPr lang="en-US" sz="2400" b="1" dirty="0" smtClean="0">
                <a:solidFill>
                  <a:schemeClr val="bg1"/>
                </a:solidFill>
              </a:rPr>
              <a:t> on mortality possible </a:t>
            </a:r>
            <a:r>
              <a:rPr lang="en-US" sz="2400" b="1" dirty="0">
                <a:solidFill>
                  <a:schemeClr val="bg1"/>
                </a:solidFill>
              </a:rPr>
              <a:t>at scale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SOWM Cover-Mark Amann, NCI Communicatio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5" y="5119688"/>
            <a:ext cx="1014413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3" name="Rectangle 2"/>
          <p:cNvSpPr>
            <a:spLocks noChangeArrowheads="1"/>
          </p:cNvSpPr>
          <p:nvPr/>
        </p:nvSpPr>
        <p:spPr bwMode="auto">
          <a:xfrm>
            <a:off x="214313" y="0"/>
            <a:ext cx="8424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b="1">
                <a:solidFill>
                  <a:srgbClr val="C00000"/>
                </a:solidFill>
              </a:rPr>
              <a:t>Meta-analysis on neonatal mortality of facility based KMC effect </a:t>
            </a:r>
            <a:r>
              <a:rPr lang="en-US" sz="2400" b="1">
                <a:solidFill>
                  <a:srgbClr val="C00000"/>
                </a:solidFill>
              </a:rPr>
              <a:t>(3 observational studies, 17,961)</a:t>
            </a:r>
            <a:endParaRPr lang="en-US" sz="2800" b="1">
              <a:solidFill>
                <a:srgbClr val="C00000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 rot="-564349">
            <a:off x="-19050" y="2300278"/>
            <a:ext cx="9144000" cy="954107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NOTE – All </a:t>
            </a:r>
            <a:r>
              <a:rPr lang="en-GB" sz="2800" b="1" dirty="0" smtClean="0">
                <a:solidFill>
                  <a:srgbClr val="FF0000"/>
                </a:solidFill>
              </a:rPr>
              <a:t>facility based</a:t>
            </a:r>
            <a:endParaRPr lang="en-GB" sz="2800" b="1" dirty="0">
              <a:solidFill>
                <a:srgbClr val="FF0000"/>
              </a:solidFill>
            </a:endParaRPr>
          </a:p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N</a:t>
            </a:r>
            <a:r>
              <a:rPr lang="en-GB" sz="2800" b="1" dirty="0" smtClean="0">
                <a:solidFill>
                  <a:srgbClr val="FF0000"/>
                </a:solidFill>
              </a:rPr>
              <a:t>o </a:t>
            </a:r>
            <a:r>
              <a:rPr lang="en-GB" sz="2800" b="1" dirty="0" smtClean="0">
                <a:solidFill>
                  <a:srgbClr val="FF0000"/>
                </a:solidFill>
              </a:rPr>
              <a:t>convincing </a:t>
            </a:r>
            <a:r>
              <a:rPr lang="en-GB" sz="2800" b="1" dirty="0">
                <a:solidFill>
                  <a:srgbClr val="FF0000"/>
                </a:solidFill>
              </a:rPr>
              <a:t>evidence </a:t>
            </a:r>
            <a:r>
              <a:rPr lang="en-GB" sz="2800" b="1" dirty="0" smtClean="0">
                <a:solidFill>
                  <a:srgbClr val="FF0000"/>
                </a:solidFill>
              </a:rPr>
              <a:t>yet for community-initiated KMC</a:t>
            </a:r>
            <a:endParaRPr lang="en-GB" sz="2800" b="1" dirty="0">
              <a:solidFill>
                <a:srgbClr val="FF0000"/>
              </a:solidFill>
            </a:endParaRPr>
          </a:p>
        </p:txBody>
      </p:sp>
      <p:pic>
        <p:nvPicPr>
          <p:cNvPr id="10" name="Picture 9" descr="IJE cover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567936" y="0"/>
            <a:ext cx="576064" cy="752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5418</TotalTime>
  <Words>1585</Words>
  <Application>Microsoft Office PowerPoint</Application>
  <PresentationFormat>On-screen Show (4:3)</PresentationFormat>
  <Paragraphs>321</Paragraphs>
  <Slides>21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Photo Editor Photo</vt:lpstr>
      <vt:lpstr>Kangaroo Mother Care: new evidence and experience in scaling up  </vt:lpstr>
      <vt:lpstr>OUTLINE</vt:lpstr>
      <vt:lpstr>Slide 3</vt:lpstr>
      <vt:lpstr>Slide 4</vt:lpstr>
      <vt:lpstr>Kangaroo Mother Care Definition</vt:lpstr>
      <vt:lpstr>Cochrane review 2003, Conde-Agudelo A et al  </vt:lpstr>
      <vt:lpstr>RCTs with mortality outcomes</vt:lpstr>
      <vt:lpstr>Meta-analysis of effect on neonatal mortality of facility-based KMC (3 RCTs, N 1075)</vt:lpstr>
      <vt:lpstr>Slide 9</vt:lpstr>
      <vt:lpstr>But, knowledge ≠ implementation</vt:lpstr>
      <vt:lpstr>Slide 11</vt:lpstr>
      <vt:lpstr>Some lessons learned </vt:lpstr>
      <vt:lpstr>How to Choose Sites</vt:lpstr>
      <vt:lpstr>Essential Equipment/Supplies</vt:lpstr>
      <vt:lpstr>Challenges</vt:lpstr>
      <vt:lpstr>Measuring KMC</vt:lpstr>
      <vt:lpstr>KMC indicators</vt:lpstr>
      <vt:lpstr>KMC indicators</vt:lpstr>
      <vt:lpstr>Slide 19</vt:lpstr>
      <vt:lpstr>KMC – every baby counts!</vt:lpstr>
      <vt:lpstr>Thank you!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 = Lives Saved Tool  Estimating the Impact of Intervention Scale-Up</dc:title>
  <dc:creator> </dc:creator>
  <cp:lastModifiedBy>kkerber</cp:lastModifiedBy>
  <cp:revision>173</cp:revision>
  <dcterms:created xsi:type="dcterms:W3CDTF">2009-10-14T22:39:09Z</dcterms:created>
  <dcterms:modified xsi:type="dcterms:W3CDTF">2011-06-06T09:15:17Z</dcterms:modified>
</cp:coreProperties>
</file>